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63" r:id="rId2"/>
    <p:sldId id="587" r:id="rId3"/>
    <p:sldId id="495" r:id="rId4"/>
    <p:sldId id="625" r:id="rId5"/>
    <p:sldId id="615" r:id="rId6"/>
    <p:sldId id="618" r:id="rId7"/>
    <p:sldId id="622" r:id="rId8"/>
    <p:sldId id="628" r:id="rId9"/>
    <p:sldId id="624" r:id="rId10"/>
    <p:sldId id="533" r:id="rId11"/>
  </p:sldIdLst>
  <p:sldSz cx="12192000" cy="6858000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F9F9"/>
    <a:srgbClr val="E61A47"/>
    <a:srgbClr val="56DC63"/>
    <a:srgbClr val="ECEDC1"/>
    <a:srgbClr val="E5E6A8"/>
    <a:srgbClr val="E7E3C3"/>
    <a:srgbClr val="DED8AC"/>
    <a:srgbClr val="779AD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9" autoAdjust="0"/>
    <p:restoredTop sz="94660" autoAdjust="0"/>
  </p:normalViewPr>
  <p:slideViewPr>
    <p:cSldViewPr snapToGrid="0">
      <p:cViewPr varScale="1">
        <p:scale>
          <a:sx n="111" d="100"/>
          <a:sy n="111" d="100"/>
        </p:scale>
        <p:origin x="366" y="96"/>
      </p:cViewPr>
      <p:guideLst/>
    </p:cSldViewPr>
  </p:slideViewPr>
  <p:outlineViewPr>
    <p:cViewPr>
      <p:scale>
        <a:sx n="33" d="100"/>
        <a:sy n="33" d="100"/>
      </p:scale>
      <p:origin x="0" y="-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A4981C8D-D0EB-4031-85CB-32339E70D8DA}" type="datetimeFigureOut">
              <a:rPr lang="tr-TR" smtClean="0"/>
              <a:t>29.05.2024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473EBC5-5BF8-443A-9788-BE7CF31749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6040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85D733A2-8838-45ED-813A-5982C090A859}" type="datetimeFigureOut">
              <a:rPr lang="tr-TR" smtClean="0"/>
              <a:t>29.05.2024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C5FC2A6D-7014-4B02-ABCE-CB04DFAE05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79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2858-17F9-4522-B2C9-4AE12D50DE31}" type="datetime1">
              <a:rPr lang="tr-TR" smtClean="0"/>
              <a:t>29.05.2024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E565-9491-452F-AE16-6C7E792EF035}" type="slidenum">
              <a:rPr lang="tr-TR" smtClean="0"/>
              <a:pPr/>
              <a:t>‹#›</a:t>
            </a:fld>
            <a:r>
              <a:rPr lang="tr-TR" dirty="0"/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240707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B550-B31F-4A89-908F-28FEB576775A}" type="datetime1">
              <a:rPr lang="tr-TR" smtClean="0"/>
              <a:t>29.05.2024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E565-9491-452F-AE16-6C7E792EF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848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F0D27-BE36-4B50-862A-7B7769EE8376}" type="datetime1">
              <a:rPr lang="tr-TR" smtClean="0"/>
              <a:t>29.05.2024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E565-9491-452F-AE16-6C7E792EF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125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879B-1B25-410C-B608-B182D3D00FD5}" type="datetime1">
              <a:rPr lang="tr-TR" smtClean="0"/>
              <a:t>29.05.2024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E565-9491-452F-AE16-6C7E792EF035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2" t="33834" r="10204" b="34526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effectLst>
            <a:glow>
              <a:schemeClr val="accent1"/>
            </a:glow>
            <a:outerShdw sx="1000" sy="1000" algn="ctr" rotWithShape="0">
              <a:srgbClr val="000000"/>
            </a:outerShdw>
            <a:softEdge rad="0"/>
          </a:effectLst>
        </p:spPr>
      </p:pic>
      <p:sp>
        <p:nvSpPr>
          <p:cNvPr id="11" name="Dikdörtgen 10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2"/>
            <a:ext cx="12192001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2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A98B-A2FF-43BF-B0A3-4F537E5EACD5}" type="datetime1">
              <a:rPr lang="tr-TR" smtClean="0"/>
              <a:t>29.05.2024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E565-9491-452F-AE16-6C7E792EF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068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6DCC-0761-438F-B5B1-6ED44E810D49}" type="datetime1">
              <a:rPr lang="tr-TR" smtClean="0"/>
              <a:t>29.05.2024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E565-9491-452F-AE16-6C7E792EF03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576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D9A5-1FCA-4599-A5D5-855FA8B1A75A}" type="datetime1">
              <a:rPr lang="tr-TR" smtClean="0"/>
              <a:t>29.05.2024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E565-9491-452F-AE16-6C7E792EF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928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8A77-ACC0-44E5-92EA-8B8CDF3C4567}" type="datetime1">
              <a:rPr lang="tr-TR" smtClean="0"/>
              <a:t>29.05.2024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E565-9491-452F-AE16-6C7E792EF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83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4B01-75E2-4926-99E6-BC231D03CDE5}" type="datetime1">
              <a:rPr lang="tr-TR" smtClean="0"/>
              <a:t>29.05.2024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E565-9491-452F-AE16-6C7E792EF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274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40C8-E6C6-4215-9FC0-66B1B55D15F9}" type="datetime1">
              <a:rPr lang="tr-TR" smtClean="0"/>
              <a:t>29.05.2024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E565-9491-452F-AE16-6C7E792EF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363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95AB-6449-46A6-AD0E-E9840BDBDD4D}" type="datetime1">
              <a:rPr lang="tr-TR" smtClean="0"/>
              <a:t>29.05.2024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E565-9491-452F-AE16-6C7E792EF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806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EFF3E-FA48-49BE-A3D9-28B296FA0996}" type="datetime1">
              <a:rPr lang="tr-TR" smtClean="0"/>
              <a:t>29.05.2024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9E565-9491-452F-AE16-6C7E792EF035}" type="slidenum">
              <a:rPr lang="tr-TR" smtClean="0"/>
              <a:pPr/>
              <a:t>‹#›</a:t>
            </a:fld>
            <a:r>
              <a:rPr lang="tr-TR" dirty="0"/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90568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BB98BB81-D759-4E37-819B-5C67550B37A2}"/>
              </a:ext>
            </a:extLst>
          </p:cNvPr>
          <p:cNvSpPr/>
          <p:nvPr/>
        </p:nvSpPr>
        <p:spPr>
          <a:xfrm>
            <a:off x="2538946" y="3515227"/>
            <a:ext cx="71288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VERİ ONAY SORUMLULULARI KULLANICI BİLGİLENDİRME SUNUSU</a:t>
            </a:r>
          </a:p>
          <a:p>
            <a:pPr algn="ctr"/>
            <a:endParaRPr lang="tr-T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MAYIS 2024</a:t>
            </a:r>
            <a:endParaRPr lang="tr-TR" sz="1600" dirty="0"/>
          </a:p>
        </p:txBody>
      </p:sp>
      <p:sp>
        <p:nvSpPr>
          <p:cNvPr id="7" name="Unvan 1">
            <a:extLst>
              <a:ext uri="{FF2B5EF4-FFF2-40B4-BE49-F238E27FC236}">
                <a16:creationId xmlns:a16="http://schemas.microsoft.com/office/drawing/2014/main" id="{BA80817C-EE03-43EE-B0D8-16D6D598825F}"/>
              </a:ext>
            </a:extLst>
          </p:cNvPr>
          <p:cNvSpPr txBox="1">
            <a:spLocks/>
          </p:cNvSpPr>
          <p:nvPr/>
        </p:nvSpPr>
        <p:spPr>
          <a:xfrm>
            <a:off x="4064112" y="2810787"/>
            <a:ext cx="4063775" cy="657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>
                <a:solidFill>
                  <a:srgbClr val="E61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KURUMSAL ZEKA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CCEAEF5-20A9-0D6D-6882-97190DEE6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09" y="1384647"/>
            <a:ext cx="4152182" cy="1224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134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İçerik Yer Tutucusu 2"/>
          <p:cNvSpPr>
            <a:spLocks noGrp="1"/>
          </p:cNvSpPr>
          <p:nvPr>
            <p:ph idx="1"/>
          </p:nvPr>
        </p:nvSpPr>
        <p:spPr>
          <a:xfrm>
            <a:off x="4067246" y="3025543"/>
            <a:ext cx="4057508" cy="552600"/>
          </a:xfrm>
          <a:prstGeom prst="roundRect">
            <a:avLst>
              <a:gd name="adj" fmla="val 3672"/>
            </a:avLst>
          </a:prstGeom>
          <a:noFill/>
          <a:ln w="28575">
            <a:solidFill>
              <a:srgbClr val="E61A4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tr-T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TEŞEKKÜR EDERİZ...</a:t>
            </a:r>
          </a:p>
        </p:txBody>
      </p:sp>
      <p:sp>
        <p:nvSpPr>
          <p:cNvPr id="13" name="10-Noktalı Yıldız 12"/>
          <p:cNvSpPr/>
          <p:nvPr/>
        </p:nvSpPr>
        <p:spPr>
          <a:xfrm rot="20775097">
            <a:off x="3716154" y="2689710"/>
            <a:ext cx="794657" cy="805543"/>
          </a:xfrm>
          <a:prstGeom prst="star10">
            <a:avLst>
              <a:gd name="adj" fmla="val 35776"/>
              <a:gd name="hf" fmla="val 105146"/>
            </a:avLst>
          </a:prstGeom>
          <a:solidFill>
            <a:srgbClr val="E61A4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1">
            <a:extLst>
              <a:ext uri="{FF2B5EF4-FFF2-40B4-BE49-F238E27FC236}">
                <a16:creationId xmlns:a16="http://schemas.microsoft.com/office/drawing/2014/main" id="{9737FEBD-43D9-A71D-D871-81EB5F889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564393"/>
            <a:ext cx="12192001" cy="291999"/>
          </a:xfrm>
          <a:prstGeom prst="rect">
            <a:avLst/>
          </a:prstGeom>
          <a:solidFill>
            <a:srgbClr val="E61A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</a:pPr>
            <a:r>
              <a:rPr lang="tr-TR" sz="1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| MALATYA TURGUT ÖZAL ÜNİVERSİTESİ</a:t>
            </a:r>
          </a:p>
        </p:txBody>
      </p:sp>
    </p:spTree>
    <p:extLst>
      <p:ext uri="{BB962C8B-B14F-4D97-AF65-F5344CB8AC3E}">
        <p14:creationId xmlns:p14="http://schemas.microsoft.com/office/powerpoint/2010/main" val="33926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21785" y="3067582"/>
            <a:ext cx="2892379" cy="4635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E61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KURUMSAL ZEKA</a:t>
            </a:r>
          </a:p>
        </p:txBody>
      </p:sp>
      <p:pic>
        <p:nvPicPr>
          <p:cNvPr id="35" name="Picture 2" descr="data analysis ile ilgili gÃ¶rsel sonucu">
            <a:extLst>
              <a:ext uri="{FF2B5EF4-FFF2-40B4-BE49-F238E27FC236}">
                <a16:creationId xmlns:a16="http://schemas.microsoft.com/office/drawing/2014/main" id="{9FA71004-F321-4EBB-A03C-A518E47D3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45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Resim 35">
            <a:extLst>
              <a:ext uri="{FF2B5EF4-FFF2-40B4-BE49-F238E27FC236}">
                <a16:creationId xmlns:a16="http://schemas.microsoft.com/office/drawing/2014/main" id="{9B89BB80-4057-4367-B903-BD91615F55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2"/>
          <a:stretch/>
        </p:blipFill>
        <p:spPr>
          <a:xfrm>
            <a:off x="4110245" y="2662739"/>
            <a:ext cx="3971508" cy="1131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647A088-CA35-4CC9-82EC-AB0476C58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785" y="3760900"/>
            <a:ext cx="3456259" cy="1781944"/>
          </a:xfrm>
          <a:prstGeom prst="rect">
            <a:avLst/>
          </a:prstGeom>
        </p:spPr>
      </p:pic>
      <p:sp>
        <p:nvSpPr>
          <p:cNvPr id="8" name="Slayt Numarası Yer Tutucusu 2">
            <a:extLst>
              <a:ext uri="{FF2B5EF4-FFF2-40B4-BE49-F238E27FC236}">
                <a16:creationId xmlns:a16="http://schemas.microsoft.com/office/drawing/2014/main" id="{1551A2C3-703A-4542-811E-BE23370D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1707" y="6530526"/>
            <a:ext cx="2743200" cy="365125"/>
          </a:xfrm>
        </p:spPr>
        <p:txBody>
          <a:bodyPr/>
          <a:lstStyle/>
          <a:p>
            <a:fld id="{F1C9E565-9491-452F-AE16-6C7E792EF035}" type="slidenum">
              <a:rPr lang="tr-TR" smtClean="0">
                <a:solidFill>
                  <a:schemeClr val="bg1"/>
                </a:solidFill>
              </a:rPr>
              <a:t>2</a:t>
            </a:fld>
            <a:r>
              <a:rPr lang="tr-TR" dirty="0">
                <a:solidFill>
                  <a:schemeClr val="bg1"/>
                </a:solidFill>
              </a:rPr>
              <a:t>/35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B4D88C82-C730-A0DE-FE14-2F23207DD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564393"/>
            <a:ext cx="12192001" cy="291999"/>
          </a:xfrm>
          <a:prstGeom prst="rect">
            <a:avLst/>
          </a:prstGeom>
          <a:solidFill>
            <a:srgbClr val="E61A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</a:pPr>
            <a:r>
              <a:rPr lang="tr-TR" sz="1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| MALATYA TURGUT ÖZAL ÜNİVERSİTESİ</a:t>
            </a:r>
          </a:p>
        </p:txBody>
      </p:sp>
    </p:spTree>
    <p:extLst>
      <p:ext uri="{BB962C8B-B14F-4D97-AF65-F5344CB8AC3E}">
        <p14:creationId xmlns:p14="http://schemas.microsoft.com/office/powerpoint/2010/main" val="80385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rc 75">
            <a:extLst>
              <a:ext uri="{FF2B5EF4-FFF2-40B4-BE49-F238E27FC236}">
                <a16:creationId xmlns:a16="http://schemas.microsoft.com/office/drawing/2014/main" id="{C17968E9-5E97-4BBB-956B-BC579E781EDC}"/>
              </a:ext>
            </a:extLst>
          </p:cNvPr>
          <p:cNvSpPr/>
          <p:nvPr/>
        </p:nvSpPr>
        <p:spPr>
          <a:xfrm rot="20899889" flipH="1">
            <a:off x="1636588" y="1156744"/>
            <a:ext cx="3681990" cy="1201679"/>
          </a:xfrm>
          <a:prstGeom prst="arc">
            <a:avLst>
              <a:gd name="adj1" fmla="val 12596661"/>
              <a:gd name="adj2" fmla="val 21380040"/>
            </a:avLst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5830" y="44903"/>
            <a:ext cx="11373398" cy="4635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E61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 yapısı</a:t>
            </a:r>
          </a:p>
        </p:txBody>
      </p:sp>
      <p:sp>
        <p:nvSpPr>
          <p:cNvPr id="5" name="Dikdörtgen 4"/>
          <p:cNvSpPr/>
          <p:nvPr/>
        </p:nvSpPr>
        <p:spPr>
          <a:xfrm flipH="1">
            <a:off x="-1" y="-21773"/>
            <a:ext cx="415831" cy="530226"/>
          </a:xfrm>
          <a:prstGeom prst="rect">
            <a:avLst/>
          </a:prstGeom>
          <a:solidFill>
            <a:srgbClr val="E61A47"/>
          </a:solidFill>
          <a:ln>
            <a:solidFill>
              <a:srgbClr val="E61A4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-1" y="6564393"/>
            <a:ext cx="12192001" cy="291999"/>
          </a:xfrm>
          <a:prstGeom prst="rect">
            <a:avLst/>
          </a:prstGeom>
          <a:solidFill>
            <a:srgbClr val="E61A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</a:pPr>
            <a:r>
              <a:rPr lang="tr-TR" sz="1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| MALATYA TURGUT ÖZAL ÜNİVERSİTESİ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88DF2622-42A4-44A8-A41D-76394173F0FF}"/>
              </a:ext>
            </a:extLst>
          </p:cNvPr>
          <p:cNvGrpSpPr/>
          <p:nvPr/>
        </p:nvGrpSpPr>
        <p:grpSpPr>
          <a:xfrm>
            <a:off x="1801682" y="579465"/>
            <a:ext cx="779381" cy="879886"/>
            <a:chOff x="1827815" y="2580663"/>
            <a:chExt cx="719427" cy="8122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7093559-72E3-4D34-82D1-B76FEFFFFBE7}"/>
                </a:ext>
              </a:extLst>
            </p:cNvPr>
            <p:cNvSpPr/>
            <p:nvPr/>
          </p:nvSpPr>
          <p:spPr>
            <a:xfrm>
              <a:off x="1875574" y="2580663"/>
              <a:ext cx="578184" cy="578184"/>
            </a:xfrm>
            <a:prstGeom prst="ellipse">
              <a:avLst/>
            </a:prstGeom>
            <a:solidFill>
              <a:srgbClr val="E93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rgbClr val="EC5368"/>
                </a:solidFill>
              </a:endParaRPr>
            </a:p>
          </p:txBody>
        </p:sp>
        <p:sp>
          <p:nvSpPr>
            <p:cNvPr id="24" name="Rectangle 48">
              <a:extLst>
                <a:ext uri="{FF2B5EF4-FFF2-40B4-BE49-F238E27FC236}">
                  <a16:creationId xmlns:a16="http://schemas.microsoft.com/office/drawing/2014/main" id="{D95E72CB-A57B-4CE0-91C3-B2C72CFD6E77}"/>
                </a:ext>
              </a:extLst>
            </p:cNvPr>
            <p:cNvSpPr/>
            <p:nvPr/>
          </p:nvSpPr>
          <p:spPr>
            <a:xfrm>
              <a:off x="1946523" y="2685089"/>
              <a:ext cx="436287" cy="340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2F2F2"/>
                  </a:solidFill>
                  <a:latin typeface="FontAwesome" pitchFamily="2" charset="0"/>
                  <a:sym typeface="Wingdings 2" panose="05020102010507070707" pitchFamily="18" charset="2"/>
                </a:rPr>
                <a:t></a:t>
              </a:r>
              <a:endParaRPr lang="en-US" dirty="0">
                <a:solidFill>
                  <a:srgbClr val="F2F2F2"/>
                </a:solidFill>
                <a:latin typeface="FontAwesome" pitchFamily="2" charset="0"/>
              </a:endParaRPr>
            </a:p>
          </p:txBody>
        </p:sp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8C02FB87-8DBA-4188-9B56-62CF2997DEFE}"/>
                </a:ext>
              </a:extLst>
            </p:cNvPr>
            <p:cNvSpPr/>
            <p:nvPr/>
          </p:nvSpPr>
          <p:spPr>
            <a:xfrm>
              <a:off x="1827815" y="3169135"/>
              <a:ext cx="719427" cy="223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975" dirty="0">
                  <a:solidFill>
                    <a:srgbClr val="E9334C"/>
                  </a:solidFill>
                  <a:latin typeface="New Cicle" pitchFamily="2" charset="0"/>
                </a:rPr>
                <a:t>Yemekhane</a:t>
              </a:r>
              <a:endParaRPr lang="bg-BG" sz="975" dirty="0">
                <a:solidFill>
                  <a:srgbClr val="E9334C"/>
                </a:solidFill>
              </a:endParaRPr>
            </a:p>
          </p:txBody>
        </p:sp>
      </p:grpSp>
      <p:grpSp>
        <p:nvGrpSpPr>
          <p:cNvPr id="34" name="Group 54">
            <a:extLst>
              <a:ext uri="{FF2B5EF4-FFF2-40B4-BE49-F238E27FC236}">
                <a16:creationId xmlns:a16="http://schemas.microsoft.com/office/drawing/2014/main" id="{9C312D89-0BD8-4497-BB10-E5E6AAF9B340}"/>
              </a:ext>
            </a:extLst>
          </p:cNvPr>
          <p:cNvGrpSpPr/>
          <p:nvPr/>
        </p:nvGrpSpPr>
        <p:grpSpPr>
          <a:xfrm>
            <a:off x="3716751" y="2296796"/>
            <a:ext cx="742512" cy="868740"/>
            <a:chOff x="1821978" y="2580663"/>
            <a:chExt cx="685394" cy="801914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F4F772E-69DE-417E-B49F-621C0D4FE5D7}"/>
                </a:ext>
              </a:extLst>
            </p:cNvPr>
            <p:cNvSpPr/>
            <p:nvPr/>
          </p:nvSpPr>
          <p:spPr>
            <a:xfrm>
              <a:off x="1875574" y="2580663"/>
              <a:ext cx="578184" cy="578184"/>
            </a:xfrm>
            <a:prstGeom prst="ellipse">
              <a:avLst/>
            </a:prstGeom>
            <a:solidFill>
              <a:srgbClr val="E93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rgbClr val="EC5368"/>
                </a:solidFill>
              </a:endParaRPr>
            </a:p>
          </p:txBody>
        </p:sp>
        <p:sp>
          <p:nvSpPr>
            <p:cNvPr id="37" name="Rectangle 56">
              <a:extLst>
                <a:ext uri="{FF2B5EF4-FFF2-40B4-BE49-F238E27FC236}">
                  <a16:creationId xmlns:a16="http://schemas.microsoft.com/office/drawing/2014/main" id="{8CADF6E6-FA5C-493E-A8D4-A5524E158C33}"/>
                </a:ext>
              </a:extLst>
            </p:cNvPr>
            <p:cNvSpPr/>
            <p:nvPr/>
          </p:nvSpPr>
          <p:spPr>
            <a:xfrm>
              <a:off x="1961138" y="2685089"/>
              <a:ext cx="436287" cy="340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2F2F2"/>
                  </a:solidFill>
                  <a:latin typeface="FontAwesome" pitchFamily="2" charset="0"/>
                  <a:sym typeface="Wingdings 2" panose="05020102010507070707" pitchFamily="18" charset="2"/>
                </a:rPr>
                <a:t></a:t>
              </a:r>
              <a:endParaRPr lang="en-US" dirty="0">
                <a:solidFill>
                  <a:srgbClr val="F2F2F2"/>
                </a:solidFill>
                <a:latin typeface="FontAwesome" pitchFamily="2" charset="0"/>
              </a:endParaRPr>
            </a:p>
          </p:txBody>
        </p:sp>
        <p:sp>
          <p:nvSpPr>
            <p:cNvPr id="38" name="Rectangle 57">
              <a:extLst>
                <a:ext uri="{FF2B5EF4-FFF2-40B4-BE49-F238E27FC236}">
                  <a16:creationId xmlns:a16="http://schemas.microsoft.com/office/drawing/2014/main" id="{2B9C77B1-CC70-49A8-803F-FDDDB5B98BEE}"/>
                </a:ext>
              </a:extLst>
            </p:cNvPr>
            <p:cNvSpPr/>
            <p:nvPr/>
          </p:nvSpPr>
          <p:spPr>
            <a:xfrm>
              <a:off x="1821978" y="3158847"/>
              <a:ext cx="685394" cy="223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975" dirty="0">
                  <a:solidFill>
                    <a:srgbClr val="E9334C"/>
                  </a:solidFill>
                  <a:latin typeface="New Cicle" pitchFamily="2" charset="0"/>
                </a:rPr>
                <a:t>Kütüphane</a:t>
              </a:r>
              <a:endParaRPr lang="bg-BG" sz="975" dirty="0">
                <a:solidFill>
                  <a:srgbClr val="E9334C"/>
                </a:solidFill>
              </a:endParaRPr>
            </a:p>
          </p:txBody>
        </p:sp>
      </p:grpSp>
      <p:grpSp>
        <p:nvGrpSpPr>
          <p:cNvPr id="39" name="Group 58">
            <a:extLst>
              <a:ext uri="{FF2B5EF4-FFF2-40B4-BE49-F238E27FC236}">
                <a16:creationId xmlns:a16="http://schemas.microsoft.com/office/drawing/2014/main" id="{012D7622-3F2B-453C-91AB-D51F43A8FB3D}"/>
              </a:ext>
            </a:extLst>
          </p:cNvPr>
          <p:cNvGrpSpPr/>
          <p:nvPr/>
        </p:nvGrpSpPr>
        <p:grpSpPr>
          <a:xfrm>
            <a:off x="5724674" y="2375247"/>
            <a:ext cx="1526380" cy="868740"/>
            <a:chOff x="1460195" y="2580663"/>
            <a:chExt cx="1408963" cy="801914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FE1A878-C32F-4E7F-9028-B1470C426AD1}"/>
                </a:ext>
              </a:extLst>
            </p:cNvPr>
            <p:cNvSpPr/>
            <p:nvPr/>
          </p:nvSpPr>
          <p:spPr>
            <a:xfrm>
              <a:off x="1875574" y="2580663"/>
              <a:ext cx="578184" cy="57818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chemeClr val="tx1"/>
                </a:solidFill>
              </a:endParaRPr>
            </a:p>
          </p:txBody>
        </p:sp>
        <p:sp>
          <p:nvSpPr>
            <p:cNvPr id="41" name="Rectangle 60">
              <a:extLst>
                <a:ext uri="{FF2B5EF4-FFF2-40B4-BE49-F238E27FC236}">
                  <a16:creationId xmlns:a16="http://schemas.microsoft.com/office/drawing/2014/main" id="{C3310ED1-DB18-425A-93CB-E347312D165D}"/>
                </a:ext>
              </a:extLst>
            </p:cNvPr>
            <p:cNvSpPr/>
            <p:nvPr/>
          </p:nvSpPr>
          <p:spPr>
            <a:xfrm>
              <a:off x="1961219" y="2685089"/>
              <a:ext cx="436287" cy="340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FontAwesome" pitchFamily="2" charset="0"/>
                  <a:sym typeface="Wingdings 2" panose="05020102010507070707" pitchFamily="18" charset="2"/>
                </a:rPr>
                <a:t></a:t>
              </a:r>
              <a:endParaRPr lang="en-US" dirty="0">
                <a:latin typeface="FontAwesome" pitchFamily="2" charset="0"/>
              </a:endParaRPr>
            </a:p>
          </p:txBody>
        </p:sp>
        <p:sp>
          <p:nvSpPr>
            <p:cNvPr id="42" name="Rectangle 61">
              <a:extLst>
                <a:ext uri="{FF2B5EF4-FFF2-40B4-BE49-F238E27FC236}">
                  <a16:creationId xmlns:a16="http://schemas.microsoft.com/office/drawing/2014/main" id="{890CE5A3-F7AD-4BC1-871B-1557576DCB33}"/>
                </a:ext>
              </a:extLst>
            </p:cNvPr>
            <p:cNvSpPr/>
            <p:nvPr/>
          </p:nvSpPr>
          <p:spPr>
            <a:xfrm>
              <a:off x="1460195" y="3158847"/>
              <a:ext cx="1408963" cy="223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975" dirty="0">
                  <a:latin typeface="New Cicle" pitchFamily="2" charset="0"/>
                </a:rPr>
                <a:t>Kurum Dışı Kaynak Veriler</a:t>
              </a:r>
              <a:endParaRPr lang="bg-BG" sz="975" dirty="0"/>
            </a:p>
          </p:txBody>
        </p:sp>
      </p:grpSp>
      <p:grpSp>
        <p:nvGrpSpPr>
          <p:cNvPr id="43" name="Group 62">
            <a:extLst>
              <a:ext uri="{FF2B5EF4-FFF2-40B4-BE49-F238E27FC236}">
                <a16:creationId xmlns:a16="http://schemas.microsoft.com/office/drawing/2014/main" id="{8979186F-9309-4E63-B436-978580ACAB0E}"/>
              </a:ext>
            </a:extLst>
          </p:cNvPr>
          <p:cNvGrpSpPr/>
          <p:nvPr/>
        </p:nvGrpSpPr>
        <p:grpSpPr>
          <a:xfrm>
            <a:off x="6686878" y="1689758"/>
            <a:ext cx="1765567" cy="1018781"/>
            <a:chOff x="1508277" y="2580663"/>
            <a:chExt cx="1629751" cy="94041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9FB99F8-68DF-4494-8110-BA8CD5BB6A5A}"/>
                </a:ext>
              </a:extLst>
            </p:cNvPr>
            <p:cNvSpPr/>
            <p:nvPr/>
          </p:nvSpPr>
          <p:spPr>
            <a:xfrm>
              <a:off x="1875574" y="2580663"/>
              <a:ext cx="578184" cy="57818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chemeClr val="tx1"/>
                </a:solidFill>
              </a:endParaRPr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24665BEA-ECAF-4578-A914-9AE9D4F5B4E0}"/>
                </a:ext>
              </a:extLst>
            </p:cNvPr>
            <p:cNvSpPr/>
            <p:nvPr/>
          </p:nvSpPr>
          <p:spPr>
            <a:xfrm>
              <a:off x="1967678" y="2683192"/>
              <a:ext cx="436287" cy="340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FontAwesome" pitchFamily="2" charset="0"/>
                  <a:sym typeface="Wingdings 2" panose="05020102010507070707" pitchFamily="18" charset="2"/>
                </a:rPr>
                <a:t></a:t>
              </a:r>
              <a:endParaRPr lang="en-US" dirty="0">
                <a:latin typeface="FontAwesome" pitchFamily="2" charset="0"/>
              </a:endParaRPr>
            </a:p>
          </p:txBody>
        </p:sp>
        <p:sp>
          <p:nvSpPr>
            <p:cNvPr id="46" name="Rectangle 65">
              <a:extLst>
                <a:ext uri="{FF2B5EF4-FFF2-40B4-BE49-F238E27FC236}">
                  <a16:creationId xmlns:a16="http://schemas.microsoft.com/office/drawing/2014/main" id="{D055A209-6910-4A55-AA23-2DC511613989}"/>
                </a:ext>
              </a:extLst>
            </p:cNvPr>
            <p:cNvSpPr/>
            <p:nvPr/>
          </p:nvSpPr>
          <p:spPr>
            <a:xfrm>
              <a:off x="1508277" y="3158847"/>
              <a:ext cx="1629751" cy="3622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975" dirty="0">
                  <a:latin typeface="New Cicle" pitchFamily="2" charset="0"/>
                </a:rPr>
                <a:t>Excel, Drive vb.</a:t>
              </a:r>
              <a:r>
                <a:rPr lang="en-US" sz="975" dirty="0">
                  <a:latin typeface="New Cicle" pitchFamily="2" charset="0"/>
                </a:rPr>
                <a:t> </a:t>
              </a:r>
              <a:endParaRPr lang="tr-TR" sz="975" dirty="0">
                <a:latin typeface="New Cicle" pitchFamily="2" charset="0"/>
              </a:endParaRPr>
            </a:p>
            <a:p>
              <a:pPr algn="ctr"/>
              <a:r>
                <a:rPr lang="en-US" sz="975" dirty="0" err="1">
                  <a:latin typeface="New Cicle" pitchFamily="2" charset="0"/>
                </a:rPr>
                <a:t>Sistemlerde</a:t>
              </a:r>
              <a:r>
                <a:rPr lang="en-US" sz="975" dirty="0">
                  <a:latin typeface="New Cicle" pitchFamily="2" charset="0"/>
                </a:rPr>
                <a:t> Olan </a:t>
              </a:r>
              <a:r>
                <a:rPr lang="en-US" sz="975" dirty="0" err="1">
                  <a:latin typeface="New Cicle" pitchFamily="2" charset="0"/>
                </a:rPr>
                <a:t>Veriler</a:t>
              </a:r>
              <a:endParaRPr lang="en-US" sz="975" dirty="0">
                <a:latin typeface="New Cicle" pitchFamily="2" charset="0"/>
              </a:endParaRPr>
            </a:p>
          </p:txBody>
        </p:sp>
      </p:grpSp>
      <p:grpSp>
        <p:nvGrpSpPr>
          <p:cNvPr id="47" name="Group 66">
            <a:extLst>
              <a:ext uri="{FF2B5EF4-FFF2-40B4-BE49-F238E27FC236}">
                <a16:creationId xmlns:a16="http://schemas.microsoft.com/office/drawing/2014/main" id="{4802C156-0223-45B9-926C-1FBEA8AA1575}"/>
              </a:ext>
            </a:extLst>
          </p:cNvPr>
          <p:cNvGrpSpPr/>
          <p:nvPr/>
        </p:nvGrpSpPr>
        <p:grpSpPr>
          <a:xfrm>
            <a:off x="7101756" y="658917"/>
            <a:ext cx="1840567" cy="868740"/>
            <a:chOff x="1315178" y="2580663"/>
            <a:chExt cx="1698985" cy="80191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B1ED853-0000-40C0-9F8E-C34C5E94AC91}"/>
                </a:ext>
              </a:extLst>
            </p:cNvPr>
            <p:cNvSpPr/>
            <p:nvPr/>
          </p:nvSpPr>
          <p:spPr>
            <a:xfrm>
              <a:off x="1875574" y="2580663"/>
              <a:ext cx="578184" cy="57818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chemeClr val="tx1"/>
                </a:solidFill>
              </a:endParaRPr>
            </a:p>
          </p:txBody>
        </p:sp>
        <p:sp>
          <p:nvSpPr>
            <p:cNvPr id="49" name="Rectangle 68">
              <a:extLst>
                <a:ext uri="{FF2B5EF4-FFF2-40B4-BE49-F238E27FC236}">
                  <a16:creationId xmlns:a16="http://schemas.microsoft.com/office/drawing/2014/main" id="{09479390-652B-42CF-B5B0-FCFE7AA7A759}"/>
                </a:ext>
              </a:extLst>
            </p:cNvPr>
            <p:cNvSpPr/>
            <p:nvPr/>
          </p:nvSpPr>
          <p:spPr>
            <a:xfrm>
              <a:off x="1958945" y="2649084"/>
              <a:ext cx="436287" cy="340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FontAwesome" pitchFamily="2" charset="0"/>
                  <a:sym typeface="Wingdings 2" panose="05020102010507070707" pitchFamily="18" charset="2"/>
                </a:rPr>
                <a:t></a:t>
              </a:r>
              <a:endParaRPr lang="en-US" dirty="0">
                <a:latin typeface="FontAwesome" pitchFamily="2" charset="0"/>
              </a:endParaRPr>
            </a:p>
          </p:txBody>
        </p:sp>
        <p:sp>
          <p:nvSpPr>
            <p:cNvPr id="50" name="Rectangle 69">
              <a:extLst>
                <a:ext uri="{FF2B5EF4-FFF2-40B4-BE49-F238E27FC236}">
                  <a16:creationId xmlns:a16="http://schemas.microsoft.com/office/drawing/2014/main" id="{8568E642-FB58-4EAF-8465-15F66B38FDDD}"/>
                </a:ext>
              </a:extLst>
            </p:cNvPr>
            <p:cNvSpPr/>
            <p:nvPr/>
          </p:nvSpPr>
          <p:spPr>
            <a:xfrm>
              <a:off x="1315178" y="3158847"/>
              <a:ext cx="1698985" cy="223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975" dirty="0">
                  <a:latin typeface="New Cicle" pitchFamily="2" charset="0"/>
                </a:rPr>
                <a:t>Manuel Tutulan  Faaliyet Verileri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3739B253-7455-4F54-97FD-6693AD9573A8}"/>
              </a:ext>
            </a:extLst>
          </p:cNvPr>
          <p:cNvSpPr/>
          <p:nvPr/>
        </p:nvSpPr>
        <p:spPr>
          <a:xfrm>
            <a:off x="2584728" y="916741"/>
            <a:ext cx="78009" cy="78009"/>
          </a:xfrm>
          <a:prstGeom prst="ellipse">
            <a:avLst/>
          </a:prstGeom>
          <a:solidFill>
            <a:srgbClr val="3D3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D550D58-6939-45D0-B8E1-E9A1DF88697D}"/>
              </a:ext>
            </a:extLst>
          </p:cNvPr>
          <p:cNvSpPr/>
          <p:nvPr/>
        </p:nvSpPr>
        <p:spPr>
          <a:xfrm>
            <a:off x="3832867" y="2242889"/>
            <a:ext cx="78009" cy="78009"/>
          </a:xfrm>
          <a:prstGeom prst="ellipse">
            <a:avLst/>
          </a:prstGeom>
          <a:solidFill>
            <a:srgbClr val="3D3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9786000-DA4E-4D3B-93FE-89AE522255C0}"/>
              </a:ext>
            </a:extLst>
          </p:cNvPr>
          <p:cNvSpPr/>
          <p:nvPr/>
        </p:nvSpPr>
        <p:spPr>
          <a:xfrm>
            <a:off x="6409840" y="2242889"/>
            <a:ext cx="78009" cy="78009"/>
          </a:xfrm>
          <a:prstGeom prst="ellipse">
            <a:avLst/>
          </a:prstGeom>
          <a:solidFill>
            <a:srgbClr val="3D3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C30F460-D866-4665-BF19-B84D2E6ACEA6}"/>
              </a:ext>
            </a:extLst>
          </p:cNvPr>
          <p:cNvSpPr/>
          <p:nvPr/>
        </p:nvSpPr>
        <p:spPr>
          <a:xfrm>
            <a:off x="7161643" y="1615747"/>
            <a:ext cx="78009" cy="78009"/>
          </a:xfrm>
          <a:prstGeom prst="ellipse">
            <a:avLst/>
          </a:prstGeom>
          <a:solidFill>
            <a:srgbClr val="3D3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E52E1C9-617E-4874-9E61-15B21A837F35}"/>
              </a:ext>
            </a:extLst>
          </p:cNvPr>
          <p:cNvSpPr/>
          <p:nvPr/>
        </p:nvSpPr>
        <p:spPr>
          <a:xfrm>
            <a:off x="7579198" y="933096"/>
            <a:ext cx="78009" cy="78009"/>
          </a:xfrm>
          <a:prstGeom prst="ellipse">
            <a:avLst/>
          </a:prstGeom>
          <a:solidFill>
            <a:srgbClr val="3D3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7" name="Arc 17">
            <a:extLst>
              <a:ext uri="{FF2B5EF4-FFF2-40B4-BE49-F238E27FC236}">
                <a16:creationId xmlns:a16="http://schemas.microsoft.com/office/drawing/2014/main" id="{73708A13-3B33-4F38-B811-E47C4FBEBA32}"/>
              </a:ext>
            </a:extLst>
          </p:cNvPr>
          <p:cNvSpPr/>
          <p:nvPr/>
        </p:nvSpPr>
        <p:spPr>
          <a:xfrm rot="152113" flipH="1">
            <a:off x="2083417" y="869026"/>
            <a:ext cx="3287842" cy="1045959"/>
          </a:xfrm>
          <a:prstGeom prst="arc">
            <a:avLst>
              <a:gd name="adj1" fmla="val 12596661"/>
              <a:gd name="adj2" fmla="val 20489397"/>
            </a:avLst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9" name="Arc 76">
            <a:extLst>
              <a:ext uri="{FF2B5EF4-FFF2-40B4-BE49-F238E27FC236}">
                <a16:creationId xmlns:a16="http://schemas.microsoft.com/office/drawing/2014/main" id="{2899F47D-D40E-437C-8281-A56EA5B4A342}"/>
              </a:ext>
            </a:extLst>
          </p:cNvPr>
          <p:cNvSpPr/>
          <p:nvPr/>
        </p:nvSpPr>
        <p:spPr>
          <a:xfrm rot="20899889" flipH="1">
            <a:off x="3826029" y="988604"/>
            <a:ext cx="1460170" cy="1978503"/>
          </a:xfrm>
          <a:prstGeom prst="arc">
            <a:avLst>
              <a:gd name="adj1" fmla="val 13745913"/>
              <a:gd name="adj2" fmla="val 525263"/>
            </a:avLst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0" name="Arc 80">
            <a:extLst>
              <a:ext uri="{FF2B5EF4-FFF2-40B4-BE49-F238E27FC236}">
                <a16:creationId xmlns:a16="http://schemas.microsoft.com/office/drawing/2014/main" id="{BC7D4F5B-70A5-4B7B-B0CF-ADF103225AC2}"/>
              </a:ext>
            </a:extLst>
          </p:cNvPr>
          <p:cNvSpPr/>
          <p:nvPr/>
        </p:nvSpPr>
        <p:spPr>
          <a:xfrm flipH="1">
            <a:off x="5212644" y="916742"/>
            <a:ext cx="3300742" cy="1020540"/>
          </a:xfrm>
          <a:prstGeom prst="arc">
            <a:avLst>
              <a:gd name="adj1" fmla="val 12596661"/>
              <a:gd name="adj2" fmla="val 20457581"/>
            </a:avLst>
          </a:prstGeom>
          <a:ln w="12700">
            <a:solidFill>
              <a:srgbClr val="3D374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1" name="Arc 81">
            <a:extLst>
              <a:ext uri="{FF2B5EF4-FFF2-40B4-BE49-F238E27FC236}">
                <a16:creationId xmlns:a16="http://schemas.microsoft.com/office/drawing/2014/main" id="{9B7472BA-3D55-4D6F-9FCD-DF1B13F3EF1C}"/>
              </a:ext>
            </a:extLst>
          </p:cNvPr>
          <p:cNvSpPr/>
          <p:nvPr/>
        </p:nvSpPr>
        <p:spPr>
          <a:xfrm rot="700111">
            <a:off x="5210339" y="1074692"/>
            <a:ext cx="2005734" cy="1045959"/>
          </a:xfrm>
          <a:prstGeom prst="arc">
            <a:avLst>
              <a:gd name="adj1" fmla="val 12596661"/>
              <a:gd name="adj2" fmla="val 20993129"/>
            </a:avLst>
          </a:prstGeom>
          <a:ln w="12700">
            <a:solidFill>
              <a:srgbClr val="3D374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2" name="Arc 82">
            <a:extLst>
              <a:ext uri="{FF2B5EF4-FFF2-40B4-BE49-F238E27FC236}">
                <a16:creationId xmlns:a16="http://schemas.microsoft.com/office/drawing/2014/main" id="{6D500E7E-2482-4B87-BBCD-6343527AAF62}"/>
              </a:ext>
            </a:extLst>
          </p:cNvPr>
          <p:cNvSpPr/>
          <p:nvPr/>
        </p:nvSpPr>
        <p:spPr>
          <a:xfrm rot="700111">
            <a:off x="5031967" y="1060311"/>
            <a:ext cx="1460170" cy="1978503"/>
          </a:xfrm>
          <a:prstGeom prst="arc">
            <a:avLst>
              <a:gd name="adj1" fmla="val 13745913"/>
              <a:gd name="adj2" fmla="val 525263"/>
            </a:avLst>
          </a:prstGeom>
          <a:ln w="12700">
            <a:solidFill>
              <a:srgbClr val="3D3743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3" name="Resim 62">
            <a:extLst>
              <a:ext uri="{FF2B5EF4-FFF2-40B4-BE49-F238E27FC236}">
                <a16:creationId xmlns:a16="http://schemas.microsoft.com/office/drawing/2014/main" id="{854E4E72-1F46-4EFC-82B2-03B2EB8111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4" t="8203" b="22803"/>
          <a:stretch/>
        </p:blipFill>
        <p:spPr>
          <a:xfrm>
            <a:off x="4089309" y="1642381"/>
            <a:ext cx="1967493" cy="388118"/>
          </a:xfrm>
          <a:prstGeom prst="rect">
            <a:avLst/>
          </a:prstGeom>
        </p:spPr>
      </p:pic>
      <p:sp>
        <p:nvSpPr>
          <p:cNvPr id="65" name="Line 22">
            <a:extLst>
              <a:ext uri="{FF2B5EF4-FFF2-40B4-BE49-F238E27FC236}">
                <a16:creationId xmlns:a16="http://schemas.microsoft.com/office/drawing/2014/main" id="{B0688A65-509A-4E22-A41B-77E85AB19515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528644" y="2904900"/>
            <a:ext cx="1368000" cy="0"/>
          </a:xfrm>
          <a:prstGeom prst="line">
            <a:avLst/>
          </a:prstGeom>
          <a:noFill/>
          <a:ln w="19050">
            <a:solidFill>
              <a:srgbClr val="4D4D4D"/>
            </a:solidFill>
            <a:prstDash val="sysDot"/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4800">
              <a:solidFill>
                <a:srgbClr val="000000"/>
              </a:solidFill>
              <a:ea typeface="ヒラギノ角ゴ ProN W3" charset="-128"/>
              <a:sym typeface="Gill Sans" charset="0"/>
            </a:endParaRPr>
          </a:p>
        </p:txBody>
      </p:sp>
      <p:sp>
        <p:nvSpPr>
          <p:cNvPr id="66" name="Dikdörtgen 65">
            <a:extLst>
              <a:ext uri="{FF2B5EF4-FFF2-40B4-BE49-F238E27FC236}">
                <a16:creationId xmlns:a16="http://schemas.microsoft.com/office/drawing/2014/main" id="{48AC175B-C957-4369-A4CE-3FFDE899DA1E}"/>
              </a:ext>
            </a:extLst>
          </p:cNvPr>
          <p:cNvSpPr/>
          <p:nvPr/>
        </p:nvSpPr>
        <p:spPr>
          <a:xfrm>
            <a:off x="8239126" y="1676073"/>
            <a:ext cx="329811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1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ELEKTRONİK ORTAMDA TUTULMAYAN VERİLER</a:t>
            </a:r>
          </a:p>
          <a:p>
            <a:pPr algn="r"/>
            <a:r>
              <a:rPr lang="tr-TR" b="1" noProof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YAPISAL  OLMAYAN VERİLER</a:t>
            </a:r>
          </a:p>
        </p:txBody>
      </p:sp>
      <p:pic>
        <p:nvPicPr>
          <p:cNvPr id="67" name="Picture 8" descr="report icon png ile ilgili görsel sonucu">
            <a:extLst>
              <a:ext uri="{FF2B5EF4-FFF2-40B4-BE49-F238E27FC236}">
                <a16:creationId xmlns:a16="http://schemas.microsoft.com/office/drawing/2014/main" id="{004F3DA5-F804-4F01-9F65-E061784A0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07" y="3962090"/>
            <a:ext cx="497619" cy="4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Dikdörtgen 67">
            <a:extLst>
              <a:ext uri="{FF2B5EF4-FFF2-40B4-BE49-F238E27FC236}">
                <a16:creationId xmlns:a16="http://schemas.microsoft.com/office/drawing/2014/main" id="{F6EAE2A3-F5EF-4D61-885C-3B7CB384189A}"/>
              </a:ext>
            </a:extLst>
          </p:cNvPr>
          <p:cNvSpPr/>
          <p:nvPr/>
        </p:nvSpPr>
        <p:spPr>
          <a:xfrm>
            <a:off x="4144958" y="3672842"/>
            <a:ext cx="2076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1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VERİLERİN DERLENMESİ</a:t>
            </a:r>
          </a:p>
        </p:txBody>
      </p:sp>
      <p:sp>
        <p:nvSpPr>
          <p:cNvPr id="69" name="Dikdörtgen: Yuvarlatılmış Köşeler 20">
            <a:extLst>
              <a:ext uri="{FF2B5EF4-FFF2-40B4-BE49-F238E27FC236}">
                <a16:creationId xmlns:a16="http://schemas.microsoft.com/office/drawing/2014/main" id="{2D70859E-55A7-4C63-BF90-F56750A8E409}"/>
              </a:ext>
            </a:extLst>
          </p:cNvPr>
          <p:cNvSpPr/>
          <p:nvPr/>
        </p:nvSpPr>
        <p:spPr>
          <a:xfrm>
            <a:off x="3526125" y="3684722"/>
            <a:ext cx="3270462" cy="874416"/>
          </a:xfrm>
          <a:prstGeom prst="roundRect">
            <a:avLst>
              <a:gd name="adj" fmla="val 6578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0" name="Picture 8" descr="report icon png ile ilgili görsel sonucu">
            <a:extLst>
              <a:ext uri="{FF2B5EF4-FFF2-40B4-BE49-F238E27FC236}">
                <a16:creationId xmlns:a16="http://schemas.microsoft.com/office/drawing/2014/main" id="{FE4EAAEA-9778-414E-AA32-3314991F3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705" y="3962090"/>
            <a:ext cx="497619" cy="4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 descr="report icon png ile ilgili görsel sonucu">
            <a:extLst>
              <a:ext uri="{FF2B5EF4-FFF2-40B4-BE49-F238E27FC236}">
                <a16:creationId xmlns:a16="http://schemas.microsoft.com/office/drawing/2014/main" id="{C1A50EBE-0994-4F18-AD38-B495EDE3C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03" y="3962090"/>
            <a:ext cx="497619" cy="4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report icon png ile ilgili görsel sonucu">
            <a:extLst>
              <a:ext uri="{FF2B5EF4-FFF2-40B4-BE49-F238E27FC236}">
                <a16:creationId xmlns:a16="http://schemas.microsoft.com/office/drawing/2014/main" id="{17E6CC4E-5633-42CB-AF00-1AF85DA08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01" y="3962090"/>
            <a:ext cx="497619" cy="4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report icon png ile ilgili görsel sonucu">
            <a:extLst>
              <a:ext uri="{FF2B5EF4-FFF2-40B4-BE49-F238E27FC236}">
                <a16:creationId xmlns:a16="http://schemas.microsoft.com/office/drawing/2014/main" id="{1F5C3C50-F4B8-4BC5-8E34-33A3AFB4C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899" y="3962090"/>
            <a:ext cx="497619" cy="4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report icon png ile ilgili görsel sonucu">
            <a:extLst>
              <a:ext uri="{FF2B5EF4-FFF2-40B4-BE49-F238E27FC236}">
                <a16:creationId xmlns:a16="http://schemas.microsoft.com/office/drawing/2014/main" id="{2EAC9B41-4ABE-4D85-8ED3-4C63BD120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295" y="3962090"/>
            <a:ext cx="497619" cy="4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Dikdörtgen 74">
            <a:extLst>
              <a:ext uri="{FF2B5EF4-FFF2-40B4-BE49-F238E27FC236}">
                <a16:creationId xmlns:a16="http://schemas.microsoft.com/office/drawing/2014/main" id="{DAB54159-0FB5-4422-9EEB-7818D2C1F612}"/>
              </a:ext>
            </a:extLst>
          </p:cNvPr>
          <p:cNvSpPr/>
          <p:nvPr/>
        </p:nvSpPr>
        <p:spPr>
          <a:xfrm>
            <a:off x="4518769" y="5111327"/>
            <a:ext cx="1479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1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ESNEK RAPOR YÖNETİMİ</a:t>
            </a:r>
          </a:p>
        </p:txBody>
      </p:sp>
      <p:sp>
        <p:nvSpPr>
          <p:cNvPr id="76" name="Dikdörtgen: Yuvarlatılmış Köşeler 23">
            <a:extLst>
              <a:ext uri="{FF2B5EF4-FFF2-40B4-BE49-F238E27FC236}">
                <a16:creationId xmlns:a16="http://schemas.microsoft.com/office/drawing/2014/main" id="{61940391-0C37-4D3F-A034-C184491E66E6}"/>
              </a:ext>
            </a:extLst>
          </p:cNvPr>
          <p:cNvSpPr/>
          <p:nvPr/>
        </p:nvSpPr>
        <p:spPr>
          <a:xfrm>
            <a:off x="3526116" y="4965598"/>
            <a:ext cx="3270462" cy="1153699"/>
          </a:xfrm>
          <a:prstGeom prst="roundRect">
            <a:avLst>
              <a:gd name="adj" fmla="val 6578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7" name="Picture 16" descr="report icon png ile ilgili görsel sonucu">
            <a:extLst>
              <a:ext uri="{FF2B5EF4-FFF2-40B4-BE49-F238E27FC236}">
                <a16:creationId xmlns:a16="http://schemas.microsoft.com/office/drawing/2014/main" id="{B15107D6-93C1-4541-AD28-794100BA6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905" y="5049857"/>
            <a:ext cx="615607" cy="61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Dikdörtgen 77">
            <a:extLst>
              <a:ext uri="{FF2B5EF4-FFF2-40B4-BE49-F238E27FC236}">
                <a16:creationId xmlns:a16="http://schemas.microsoft.com/office/drawing/2014/main" id="{A3E5D8F5-542A-4A3A-8725-0C76BD1B821D}"/>
              </a:ext>
            </a:extLst>
          </p:cNvPr>
          <p:cNvSpPr/>
          <p:nvPr/>
        </p:nvSpPr>
        <p:spPr>
          <a:xfrm>
            <a:off x="3635307" y="5685374"/>
            <a:ext cx="3104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TABLO, PİVOT, GRAFİK, HARİTA, GÖSTERGE, KART VB. RAPOR OLUŞTURMA</a:t>
            </a:r>
            <a:endParaRPr lang="tr-TR" sz="1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9" name="Picture 6" descr="trend icon ile ilgili görsel sonucu">
            <a:extLst>
              <a:ext uri="{FF2B5EF4-FFF2-40B4-BE49-F238E27FC236}">
                <a16:creationId xmlns:a16="http://schemas.microsoft.com/office/drawing/2014/main" id="{04DB4F7E-215B-4531-9181-19ED8E923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03" y="5042765"/>
            <a:ext cx="697919" cy="69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Line 22">
            <a:extLst>
              <a:ext uri="{FF2B5EF4-FFF2-40B4-BE49-F238E27FC236}">
                <a16:creationId xmlns:a16="http://schemas.microsoft.com/office/drawing/2014/main" id="{4CC6B204-B72A-44D6-9442-503CDDC011B7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995423" y="4759127"/>
            <a:ext cx="360159" cy="0"/>
          </a:xfrm>
          <a:prstGeom prst="line">
            <a:avLst/>
          </a:prstGeom>
          <a:noFill/>
          <a:ln w="19050">
            <a:solidFill>
              <a:srgbClr val="4D4D4D"/>
            </a:solidFill>
            <a:prstDash val="sysDot"/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480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sym typeface="Gill Sans" charset="0"/>
            </a:endParaRPr>
          </a:p>
        </p:txBody>
      </p:sp>
      <p:pic>
        <p:nvPicPr>
          <p:cNvPr id="81" name="Picture 6" descr="İlgili resim">
            <a:extLst>
              <a:ext uri="{FF2B5EF4-FFF2-40B4-BE49-F238E27FC236}">
                <a16:creationId xmlns:a16="http://schemas.microsoft.com/office/drawing/2014/main" id="{F8561BD6-BF6A-4E86-BA7A-93F82F68F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925" y="4939205"/>
            <a:ext cx="1153593" cy="115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Dikdörtgen 81">
            <a:extLst>
              <a:ext uri="{FF2B5EF4-FFF2-40B4-BE49-F238E27FC236}">
                <a16:creationId xmlns:a16="http://schemas.microsoft.com/office/drawing/2014/main" id="{93F249A9-1B63-44BF-B0E6-119F153D3112}"/>
              </a:ext>
            </a:extLst>
          </p:cNvPr>
          <p:cNvSpPr/>
          <p:nvPr/>
        </p:nvSpPr>
        <p:spPr>
          <a:xfrm>
            <a:off x="7258054" y="5066259"/>
            <a:ext cx="25907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11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VERİ ANLAMLANDIRMA VE KARAR DESTEK ALTLIĞININ OLUŞTURULMASI</a:t>
            </a:r>
          </a:p>
        </p:txBody>
      </p:sp>
      <p:sp>
        <p:nvSpPr>
          <p:cNvPr id="83" name="Dikdörtgen: Yuvarlatılmış Köşeler 25">
            <a:extLst>
              <a:ext uri="{FF2B5EF4-FFF2-40B4-BE49-F238E27FC236}">
                <a16:creationId xmlns:a16="http://schemas.microsoft.com/office/drawing/2014/main" id="{289F5164-6B69-4F73-9CC6-B99C1FF9EFE2}"/>
              </a:ext>
            </a:extLst>
          </p:cNvPr>
          <p:cNvSpPr/>
          <p:nvPr/>
        </p:nvSpPr>
        <p:spPr>
          <a:xfrm>
            <a:off x="7239652" y="4967956"/>
            <a:ext cx="3512714" cy="1146979"/>
          </a:xfrm>
          <a:prstGeom prst="roundRect">
            <a:avLst>
              <a:gd name="adj" fmla="val 6578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4" name="Dikdörtgen 83">
            <a:extLst>
              <a:ext uri="{FF2B5EF4-FFF2-40B4-BE49-F238E27FC236}">
                <a16:creationId xmlns:a16="http://schemas.microsoft.com/office/drawing/2014/main" id="{753F36B1-C381-410A-96A3-63F9B19DA7D1}"/>
              </a:ext>
            </a:extLst>
          </p:cNvPr>
          <p:cNvSpPr/>
          <p:nvPr/>
        </p:nvSpPr>
        <p:spPr>
          <a:xfrm>
            <a:off x="7753671" y="5833577"/>
            <a:ext cx="1305700" cy="27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i="1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KARAR DESTEK</a:t>
            </a:r>
            <a:endParaRPr lang="tr-TR" sz="1200" i="1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5" name="Dikdörtgen 84">
            <a:extLst>
              <a:ext uri="{FF2B5EF4-FFF2-40B4-BE49-F238E27FC236}">
                <a16:creationId xmlns:a16="http://schemas.microsoft.com/office/drawing/2014/main" id="{639A767E-AE84-4E71-A7C5-C6F7B125F2D7}"/>
              </a:ext>
            </a:extLst>
          </p:cNvPr>
          <p:cNvSpPr/>
          <p:nvPr/>
        </p:nvSpPr>
        <p:spPr>
          <a:xfrm>
            <a:off x="7239652" y="5619461"/>
            <a:ext cx="10847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000" b="1" i="1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SÜREKLİ İZLEME</a:t>
            </a:r>
            <a:endParaRPr lang="tr-TR" sz="1000" i="1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6" name="Dikdörtgen 85">
            <a:extLst>
              <a:ext uri="{FF2B5EF4-FFF2-40B4-BE49-F238E27FC236}">
                <a16:creationId xmlns:a16="http://schemas.microsoft.com/office/drawing/2014/main" id="{CB1380DF-7BFA-4E74-95F6-92BB9E85C24F}"/>
              </a:ext>
            </a:extLst>
          </p:cNvPr>
          <p:cNvSpPr/>
          <p:nvPr/>
        </p:nvSpPr>
        <p:spPr>
          <a:xfrm>
            <a:off x="7849822" y="5619899"/>
            <a:ext cx="145018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050" b="1" i="1" dirty="0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KIYASLAMA</a:t>
            </a:r>
            <a:endParaRPr lang="tr-TR" sz="1050" i="1" dirty="0">
              <a:solidFill>
                <a:schemeClr val="bg2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7" name="Line 22">
            <a:extLst>
              <a:ext uri="{FF2B5EF4-FFF2-40B4-BE49-F238E27FC236}">
                <a16:creationId xmlns:a16="http://schemas.microsoft.com/office/drawing/2014/main" id="{A8E6B989-AAD2-4997-824E-8B8ECCD7DA2B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6817742" y="5546788"/>
            <a:ext cx="360000" cy="0"/>
          </a:xfrm>
          <a:prstGeom prst="line">
            <a:avLst/>
          </a:prstGeom>
          <a:noFill/>
          <a:ln w="19050">
            <a:solidFill>
              <a:srgbClr val="4D4D4D"/>
            </a:solidFill>
            <a:prstDash val="sysDot"/>
            <a:miter lim="800000"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480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sym typeface="Gill Sans" charset="0"/>
            </a:endParaRPr>
          </a:p>
        </p:txBody>
      </p:sp>
      <p:cxnSp>
        <p:nvCxnSpPr>
          <p:cNvPr id="89" name="Düz Ok Bağlayıcısı 88">
            <a:extLst>
              <a:ext uri="{FF2B5EF4-FFF2-40B4-BE49-F238E27FC236}">
                <a16:creationId xmlns:a16="http://schemas.microsoft.com/office/drawing/2014/main" id="{5054C989-D92E-4658-BA46-741928BE44FB}"/>
              </a:ext>
            </a:extLst>
          </p:cNvPr>
          <p:cNvCxnSpPr>
            <a:cxnSpLocks/>
          </p:cNvCxnSpPr>
          <p:nvPr/>
        </p:nvCxnSpPr>
        <p:spPr>
          <a:xfrm flipH="1" flipV="1">
            <a:off x="5644198" y="1072272"/>
            <a:ext cx="558097" cy="69105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atabase PNG Transparent Images | PNG All">
            <a:extLst>
              <a:ext uri="{FF2B5EF4-FFF2-40B4-BE49-F238E27FC236}">
                <a16:creationId xmlns:a16="http://schemas.microsoft.com/office/drawing/2014/main" id="{9FD23887-5102-4FF9-B1C7-FB956E35D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43" y="538287"/>
            <a:ext cx="1112847" cy="11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Slayt Numarası Yer Tutucusu 2">
            <a:extLst>
              <a:ext uri="{FF2B5EF4-FFF2-40B4-BE49-F238E27FC236}">
                <a16:creationId xmlns:a16="http://schemas.microsoft.com/office/drawing/2014/main" id="{AD5EB9CD-ED2A-4C18-864A-9B4F91A5144B}"/>
              </a:ext>
            </a:extLst>
          </p:cNvPr>
          <p:cNvSpPr txBox="1">
            <a:spLocks/>
          </p:cNvSpPr>
          <p:nvPr/>
        </p:nvSpPr>
        <p:spPr>
          <a:xfrm>
            <a:off x="9421707" y="65305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>
              <a:solidFill>
                <a:schemeClr val="bg1"/>
              </a:solidFill>
            </a:endParaRPr>
          </a:p>
        </p:txBody>
      </p:sp>
      <p:grpSp>
        <p:nvGrpSpPr>
          <p:cNvPr id="93" name="Group 11">
            <a:extLst>
              <a:ext uri="{FF2B5EF4-FFF2-40B4-BE49-F238E27FC236}">
                <a16:creationId xmlns:a16="http://schemas.microsoft.com/office/drawing/2014/main" id="{04B52DA8-628E-49C9-B435-48AA1A7898B3}"/>
              </a:ext>
            </a:extLst>
          </p:cNvPr>
          <p:cNvGrpSpPr/>
          <p:nvPr/>
        </p:nvGrpSpPr>
        <p:grpSpPr>
          <a:xfrm>
            <a:off x="1175154" y="2005411"/>
            <a:ext cx="626367" cy="868740"/>
            <a:chOff x="1875574" y="2580663"/>
            <a:chExt cx="578184" cy="801914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90F73AE-2893-4556-BC6A-D7FE33CDA7A0}"/>
                </a:ext>
              </a:extLst>
            </p:cNvPr>
            <p:cNvSpPr/>
            <p:nvPr/>
          </p:nvSpPr>
          <p:spPr>
            <a:xfrm>
              <a:off x="1875574" y="2580663"/>
              <a:ext cx="578184" cy="578184"/>
            </a:xfrm>
            <a:prstGeom prst="ellipse">
              <a:avLst/>
            </a:prstGeom>
            <a:solidFill>
              <a:srgbClr val="E93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rgbClr val="EC5368"/>
                </a:solidFill>
              </a:endParaRPr>
            </a:p>
          </p:txBody>
        </p:sp>
        <p:sp>
          <p:nvSpPr>
            <p:cNvPr id="95" name="Rectangle 48">
              <a:extLst>
                <a:ext uri="{FF2B5EF4-FFF2-40B4-BE49-F238E27FC236}">
                  <a16:creationId xmlns:a16="http://schemas.microsoft.com/office/drawing/2014/main" id="{F9C9AA82-7B45-462D-A4CD-FCD9CAA68819}"/>
                </a:ext>
              </a:extLst>
            </p:cNvPr>
            <p:cNvSpPr/>
            <p:nvPr/>
          </p:nvSpPr>
          <p:spPr>
            <a:xfrm>
              <a:off x="1946523" y="2685089"/>
              <a:ext cx="436287" cy="340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2F2F2"/>
                  </a:solidFill>
                  <a:latin typeface="FontAwesome" pitchFamily="2" charset="0"/>
                  <a:sym typeface="Wingdings 2" panose="05020102010507070707" pitchFamily="18" charset="2"/>
                </a:rPr>
                <a:t></a:t>
              </a:r>
              <a:endParaRPr lang="en-US" dirty="0">
                <a:solidFill>
                  <a:srgbClr val="F2F2F2"/>
                </a:solidFill>
                <a:latin typeface="FontAwesome" pitchFamily="2" charset="0"/>
              </a:endParaRPr>
            </a:p>
          </p:txBody>
        </p:sp>
        <p:sp>
          <p:nvSpPr>
            <p:cNvPr id="96" name="Rectangle 49">
              <a:extLst>
                <a:ext uri="{FF2B5EF4-FFF2-40B4-BE49-F238E27FC236}">
                  <a16:creationId xmlns:a16="http://schemas.microsoft.com/office/drawing/2014/main" id="{AE331F02-C616-4DD4-A1D4-AA02F73F0F3F}"/>
                </a:ext>
              </a:extLst>
            </p:cNvPr>
            <p:cNvSpPr/>
            <p:nvPr/>
          </p:nvSpPr>
          <p:spPr>
            <a:xfrm>
              <a:off x="1983275" y="3158847"/>
              <a:ext cx="362821" cy="223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975" dirty="0">
                  <a:solidFill>
                    <a:srgbClr val="E9334C"/>
                  </a:solidFill>
                  <a:latin typeface="New Cicle" pitchFamily="2" charset="0"/>
                </a:rPr>
                <a:t>OBS</a:t>
              </a:r>
              <a:endParaRPr lang="bg-BG" sz="975" dirty="0">
                <a:solidFill>
                  <a:srgbClr val="E9334C"/>
                </a:solidFill>
              </a:endParaRPr>
            </a:p>
          </p:txBody>
        </p:sp>
      </p:grpSp>
      <p:grpSp>
        <p:nvGrpSpPr>
          <p:cNvPr id="97" name="Group 11">
            <a:extLst>
              <a:ext uri="{FF2B5EF4-FFF2-40B4-BE49-F238E27FC236}">
                <a16:creationId xmlns:a16="http://schemas.microsoft.com/office/drawing/2014/main" id="{1D31C90E-44CA-4CB8-85AC-714966D4750F}"/>
              </a:ext>
            </a:extLst>
          </p:cNvPr>
          <p:cNvGrpSpPr/>
          <p:nvPr/>
        </p:nvGrpSpPr>
        <p:grpSpPr>
          <a:xfrm>
            <a:off x="2852503" y="1833183"/>
            <a:ext cx="626367" cy="868740"/>
            <a:chOff x="1875574" y="2580663"/>
            <a:chExt cx="578184" cy="801914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FDCB514-09A4-4EDD-9C43-DF6F2BA07B7B}"/>
                </a:ext>
              </a:extLst>
            </p:cNvPr>
            <p:cNvSpPr/>
            <p:nvPr/>
          </p:nvSpPr>
          <p:spPr>
            <a:xfrm>
              <a:off x="1875574" y="2580663"/>
              <a:ext cx="578184" cy="578184"/>
            </a:xfrm>
            <a:prstGeom prst="ellipse">
              <a:avLst/>
            </a:prstGeom>
            <a:solidFill>
              <a:srgbClr val="E933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rgbClr val="EC5368"/>
                </a:solidFill>
              </a:endParaRPr>
            </a:p>
          </p:txBody>
        </p:sp>
        <p:sp>
          <p:nvSpPr>
            <p:cNvPr id="99" name="Rectangle 48">
              <a:extLst>
                <a:ext uri="{FF2B5EF4-FFF2-40B4-BE49-F238E27FC236}">
                  <a16:creationId xmlns:a16="http://schemas.microsoft.com/office/drawing/2014/main" id="{44138EDE-7979-4297-9AB7-B74E9398E07D}"/>
                </a:ext>
              </a:extLst>
            </p:cNvPr>
            <p:cNvSpPr/>
            <p:nvPr/>
          </p:nvSpPr>
          <p:spPr>
            <a:xfrm>
              <a:off x="1946523" y="2685089"/>
              <a:ext cx="436287" cy="340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rgbClr val="F2F2F2"/>
                  </a:solidFill>
                  <a:latin typeface="FontAwesome" pitchFamily="2" charset="0"/>
                  <a:sym typeface="Wingdings 2" panose="05020102010507070707" pitchFamily="18" charset="2"/>
                </a:rPr>
                <a:t></a:t>
              </a:r>
              <a:endParaRPr lang="en-US" dirty="0">
                <a:solidFill>
                  <a:srgbClr val="F2F2F2"/>
                </a:solidFill>
                <a:latin typeface="FontAwesome" pitchFamily="2" charset="0"/>
              </a:endParaRPr>
            </a:p>
          </p:txBody>
        </p:sp>
        <p:sp>
          <p:nvSpPr>
            <p:cNvPr id="100" name="Rectangle 49">
              <a:extLst>
                <a:ext uri="{FF2B5EF4-FFF2-40B4-BE49-F238E27FC236}">
                  <a16:creationId xmlns:a16="http://schemas.microsoft.com/office/drawing/2014/main" id="{2FD78A36-FA22-4BCD-8E3F-8C2539B1BE9A}"/>
                </a:ext>
              </a:extLst>
            </p:cNvPr>
            <p:cNvSpPr/>
            <p:nvPr/>
          </p:nvSpPr>
          <p:spPr>
            <a:xfrm>
              <a:off x="1992152" y="3158847"/>
              <a:ext cx="345065" cy="223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975" dirty="0">
                  <a:solidFill>
                    <a:srgbClr val="E9334C"/>
                  </a:solidFill>
                  <a:latin typeface="New Cicle" pitchFamily="2" charset="0"/>
                </a:rPr>
                <a:t>PBS</a:t>
              </a:r>
              <a:endParaRPr lang="bg-BG" sz="975" dirty="0">
                <a:solidFill>
                  <a:srgbClr val="E9334C"/>
                </a:solidFill>
              </a:endParaRPr>
            </a:p>
          </p:txBody>
        </p:sp>
      </p:grpSp>
      <p:sp>
        <p:nvSpPr>
          <p:cNvPr id="105" name="Oval 104">
            <a:extLst>
              <a:ext uri="{FF2B5EF4-FFF2-40B4-BE49-F238E27FC236}">
                <a16:creationId xmlns:a16="http://schemas.microsoft.com/office/drawing/2014/main" id="{47757941-6097-4267-A7F4-323619E0C4B4}"/>
              </a:ext>
            </a:extLst>
          </p:cNvPr>
          <p:cNvSpPr/>
          <p:nvPr/>
        </p:nvSpPr>
        <p:spPr>
          <a:xfrm>
            <a:off x="1658516" y="1940554"/>
            <a:ext cx="78009" cy="78009"/>
          </a:xfrm>
          <a:prstGeom prst="ellipse">
            <a:avLst/>
          </a:prstGeom>
          <a:solidFill>
            <a:srgbClr val="3D3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6" name="Arc 76">
            <a:extLst>
              <a:ext uri="{FF2B5EF4-FFF2-40B4-BE49-F238E27FC236}">
                <a16:creationId xmlns:a16="http://schemas.microsoft.com/office/drawing/2014/main" id="{379DF4AE-68A7-4F7F-9B2E-968A1B9F92EE}"/>
              </a:ext>
            </a:extLst>
          </p:cNvPr>
          <p:cNvSpPr/>
          <p:nvPr/>
        </p:nvSpPr>
        <p:spPr>
          <a:xfrm rot="20708240" flipH="1">
            <a:off x="3412267" y="1041240"/>
            <a:ext cx="1768774" cy="3205028"/>
          </a:xfrm>
          <a:prstGeom prst="arc">
            <a:avLst>
              <a:gd name="adj1" fmla="val 15678562"/>
              <a:gd name="adj2" fmla="val 18080444"/>
            </a:avLst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C20FD164-BF58-4086-802F-7DA8AF124E9E}"/>
              </a:ext>
            </a:extLst>
          </p:cNvPr>
          <p:cNvSpPr/>
          <p:nvPr/>
        </p:nvSpPr>
        <p:spPr>
          <a:xfrm>
            <a:off x="3334359" y="1736535"/>
            <a:ext cx="78009" cy="78009"/>
          </a:xfrm>
          <a:prstGeom prst="ellipse">
            <a:avLst/>
          </a:prstGeom>
          <a:solidFill>
            <a:srgbClr val="3D3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88" name="Düz Ok Bağlayıcısı 87">
            <a:extLst>
              <a:ext uri="{FF2B5EF4-FFF2-40B4-BE49-F238E27FC236}">
                <a16:creationId xmlns:a16="http://schemas.microsoft.com/office/drawing/2014/main" id="{D10AF49C-774E-4F11-805F-6EFD2CAA9FCA}"/>
              </a:ext>
            </a:extLst>
          </p:cNvPr>
          <p:cNvCxnSpPr>
            <a:cxnSpLocks/>
          </p:cNvCxnSpPr>
          <p:nvPr/>
        </p:nvCxnSpPr>
        <p:spPr>
          <a:xfrm>
            <a:off x="4152499" y="1072272"/>
            <a:ext cx="636424" cy="1072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>
            <a:extLst>
              <a:ext uri="{FF2B5EF4-FFF2-40B4-BE49-F238E27FC236}">
                <a16:creationId xmlns:a16="http://schemas.microsoft.com/office/drawing/2014/main" id="{9755FB38-40E8-5C5B-DB09-EF3B8A453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468" y="118462"/>
            <a:ext cx="846629" cy="249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464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5830" y="44903"/>
            <a:ext cx="11373398" cy="4635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E61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Faaliyet Tarihi Hakkında Bilgilendirme</a:t>
            </a:r>
          </a:p>
        </p:txBody>
      </p:sp>
      <p:sp>
        <p:nvSpPr>
          <p:cNvPr id="5" name="Dikdörtgen 4"/>
          <p:cNvSpPr/>
          <p:nvPr/>
        </p:nvSpPr>
        <p:spPr>
          <a:xfrm flipH="1">
            <a:off x="-1" y="-21773"/>
            <a:ext cx="415831" cy="530226"/>
          </a:xfrm>
          <a:prstGeom prst="rect">
            <a:avLst/>
          </a:prstGeom>
          <a:solidFill>
            <a:srgbClr val="E61A47"/>
          </a:solidFill>
          <a:ln>
            <a:solidFill>
              <a:srgbClr val="E61A4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layt Numarası Yer Tutucusu 2">
            <a:extLst>
              <a:ext uri="{FF2B5EF4-FFF2-40B4-BE49-F238E27FC236}">
                <a16:creationId xmlns:a16="http://schemas.microsoft.com/office/drawing/2014/main" id="{A57456CD-37E7-4DF5-AB72-B078A858119C}"/>
              </a:ext>
            </a:extLst>
          </p:cNvPr>
          <p:cNvSpPr txBox="1">
            <a:spLocks/>
          </p:cNvSpPr>
          <p:nvPr/>
        </p:nvSpPr>
        <p:spPr>
          <a:xfrm>
            <a:off x="9421707" y="65305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C38EB70-448A-9090-C9D0-B496CB93D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4" y="125333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tr-TR" dirty="0"/>
              <a:t>Veri girişlerinin Değiştirilemez tek öğesi Faaliyet tarihidir.</a:t>
            </a:r>
          </a:p>
          <a:p>
            <a:r>
              <a:rPr lang="tr-TR" dirty="0"/>
              <a:t>Sistem tüm birleştirmelerini «</a:t>
            </a:r>
            <a:r>
              <a:rPr lang="tr-TR" b="1" dirty="0">
                <a:solidFill>
                  <a:srgbClr val="FF0000"/>
                </a:solidFill>
              </a:rPr>
              <a:t>Faaliyet Tarihi</a:t>
            </a:r>
            <a:r>
              <a:rPr lang="tr-TR" dirty="0"/>
              <a:t>» üzerinden yapmaktadır bu sebeple doğru girilmesi çok önemlidir. </a:t>
            </a:r>
          </a:p>
          <a:p>
            <a:r>
              <a:rPr lang="tr-TR" dirty="0"/>
              <a:t>Girilen verinin içeriğine göre Faaliyet Tarihinin ne olacağı karar verilir.   </a:t>
            </a:r>
          </a:p>
          <a:p>
            <a:r>
              <a:rPr lang="tr-TR" dirty="0"/>
              <a:t>Örneğin Protokol verilerinde Faaliyet Tarihi alanına protokol yapılma tarihi girilecektir, İhale Verilerinde İhale Tarihi girilecektir. </a:t>
            </a:r>
          </a:p>
          <a:p>
            <a:r>
              <a:rPr lang="tr-TR" dirty="0"/>
              <a:t>Aylık toplam sayısal veri girilen formlarda ayın son günü Faaliyet Tarihi olarak girilebilir. </a:t>
            </a:r>
          </a:p>
          <a:p>
            <a:r>
              <a:rPr lang="tr-TR" dirty="0"/>
              <a:t>Veri Giriş tarihi sistemde otomatik olarak tutulmaktadır ve tekrar girilmesine gerek yoktur.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8F35B8-B126-010C-9055-1AE235C0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468" y="118462"/>
            <a:ext cx="846629" cy="249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1">
            <a:extLst>
              <a:ext uri="{FF2B5EF4-FFF2-40B4-BE49-F238E27FC236}">
                <a16:creationId xmlns:a16="http://schemas.microsoft.com/office/drawing/2014/main" id="{68A416D7-5736-A7B5-1E0F-F7642E2F3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564393"/>
            <a:ext cx="12192001" cy="291999"/>
          </a:xfrm>
          <a:prstGeom prst="rect">
            <a:avLst/>
          </a:prstGeom>
          <a:solidFill>
            <a:srgbClr val="E61A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</a:pPr>
            <a:r>
              <a:rPr lang="tr-TR" sz="1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| MALATYA TURGUT ÖZAL ÜNİVERSİTESİ</a:t>
            </a:r>
          </a:p>
        </p:txBody>
      </p:sp>
    </p:spTree>
    <p:extLst>
      <p:ext uri="{BB962C8B-B14F-4D97-AF65-F5344CB8AC3E}">
        <p14:creationId xmlns:p14="http://schemas.microsoft.com/office/powerpoint/2010/main" val="399354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5830" y="44903"/>
            <a:ext cx="11373398" cy="4635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E61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 Girişi</a:t>
            </a:r>
          </a:p>
        </p:txBody>
      </p:sp>
      <p:sp>
        <p:nvSpPr>
          <p:cNvPr id="5" name="Dikdörtgen 4"/>
          <p:cNvSpPr/>
          <p:nvPr/>
        </p:nvSpPr>
        <p:spPr>
          <a:xfrm flipH="1">
            <a:off x="-1" y="-21773"/>
            <a:ext cx="415831" cy="530226"/>
          </a:xfrm>
          <a:prstGeom prst="rect">
            <a:avLst/>
          </a:prstGeom>
          <a:solidFill>
            <a:srgbClr val="E61A47"/>
          </a:solidFill>
          <a:ln>
            <a:solidFill>
              <a:srgbClr val="E61A4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layt Numarası Yer Tutucusu 2">
            <a:extLst>
              <a:ext uri="{FF2B5EF4-FFF2-40B4-BE49-F238E27FC236}">
                <a16:creationId xmlns:a16="http://schemas.microsoft.com/office/drawing/2014/main" id="{A57456CD-37E7-4DF5-AB72-B078A858119C}"/>
              </a:ext>
            </a:extLst>
          </p:cNvPr>
          <p:cNvSpPr txBox="1">
            <a:spLocks/>
          </p:cNvSpPr>
          <p:nvPr/>
        </p:nvSpPr>
        <p:spPr>
          <a:xfrm>
            <a:off x="9421707" y="65305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C38EB70-448A-9090-C9D0-B496CB93D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4" y="1253331"/>
            <a:ext cx="10515600" cy="4351338"/>
          </a:xfrm>
        </p:spPr>
        <p:txBody>
          <a:bodyPr/>
          <a:lstStyle/>
          <a:p>
            <a:r>
              <a:rPr lang="tr-TR" dirty="0"/>
              <a:t>Sisteme paylaşılan link üzerinden kurum kullanıcı adınız ve şifreniz ile giriş yapabilirsiniz.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9ECA7970-B439-FE2A-490B-1BA69CC55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256" y="2267635"/>
            <a:ext cx="8385787" cy="3783029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EF8F35B8-B126-010C-9055-1AE235C0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468" y="118462"/>
            <a:ext cx="846629" cy="249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1">
            <a:extLst>
              <a:ext uri="{FF2B5EF4-FFF2-40B4-BE49-F238E27FC236}">
                <a16:creationId xmlns:a16="http://schemas.microsoft.com/office/drawing/2014/main" id="{68A416D7-5736-A7B5-1E0F-F7642E2F3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564393"/>
            <a:ext cx="12192001" cy="291999"/>
          </a:xfrm>
          <a:prstGeom prst="rect">
            <a:avLst/>
          </a:prstGeom>
          <a:solidFill>
            <a:srgbClr val="E61A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</a:pPr>
            <a:r>
              <a:rPr lang="tr-TR" sz="1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| MALATYA TURGUT ÖZAL ÜNİVERSİTESİ</a:t>
            </a:r>
          </a:p>
        </p:txBody>
      </p:sp>
    </p:spTree>
    <p:extLst>
      <p:ext uri="{BB962C8B-B14F-4D97-AF65-F5344CB8AC3E}">
        <p14:creationId xmlns:p14="http://schemas.microsoft.com/office/powerpoint/2010/main" val="345386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5830" y="44903"/>
            <a:ext cx="11373398" cy="4635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E61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Veri Onayı</a:t>
            </a:r>
          </a:p>
        </p:txBody>
      </p:sp>
      <p:sp>
        <p:nvSpPr>
          <p:cNvPr id="5" name="Dikdörtgen 4"/>
          <p:cNvSpPr/>
          <p:nvPr/>
        </p:nvSpPr>
        <p:spPr>
          <a:xfrm flipH="1">
            <a:off x="-1" y="-21773"/>
            <a:ext cx="415831" cy="530226"/>
          </a:xfrm>
          <a:prstGeom prst="rect">
            <a:avLst/>
          </a:prstGeom>
          <a:solidFill>
            <a:srgbClr val="E61A47"/>
          </a:solidFill>
          <a:ln>
            <a:solidFill>
              <a:srgbClr val="E61A4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layt Numarası Yer Tutucusu 2">
            <a:extLst>
              <a:ext uri="{FF2B5EF4-FFF2-40B4-BE49-F238E27FC236}">
                <a16:creationId xmlns:a16="http://schemas.microsoft.com/office/drawing/2014/main" id="{A57456CD-37E7-4DF5-AB72-B078A858119C}"/>
              </a:ext>
            </a:extLst>
          </p:cNvPr>
          <p:cNvSpPr txBox="1">
            <a:spLocks/>
          </p:cNvSpPr>
          <p:nvPr/>
        </p:nvSpPr>
        <p:spPr>
          <a:xfrm>
            <a:off x="9421707" y="65305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4D7DD7D-38CD-CEB2-C066-C5C586036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830" y="962984"/>
            <a:ext cx="10515600" cy="4351338"/>
          </a:xfrm>
        </p:spPr>
        <p:txBody>
          <a:bodyPr/>
          <a:lstStyle/>
          <a:p>
            <a:r>
              <a:rPr lang="tr-TR" dirty="0"/>
              <a:t>Üst Menüden İsminizin üzerine tıklayarak açılan menüden  «</a:t>
            </a:r>
            <a:r>
              <a:rPr lang="tr-TR" b="1" i="1" dirty="0">
                <a:solidFill>
                  <a:srgbClr val="FF0000"/>
                </a:solidFill>
              </a:rPr>
              <a:t>Veri Onayı</a:t>
            </a:r>
            <a:r>
              <a:rPr lang="tr-TR" dirty="0"/>
              <a:t>» linkine tıklanarak veri onayı yapılacak sayfaya erişilebilir.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D941F3AD-A2C6-8E27-32DA-391B492CF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468" y="118462"/>
            <a:ext cx="846629" cy="249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1">
            <a:extLst>
              <a:ext uri="{FF2B5EF4-FFF2-40B4-BE49-F238E27FC236}">
                <a16:creationId xmlns:a16="http://schemas.microsoft.com/office/drawing/2014/main" id="{A0F24D6B-856C-A2E2-ECD9-0BA7E32E8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564393"/>
            <a:ext cx="12192001" cy="291999"/>
          </a:xfrm>
          <a:prstGeom prst="rect">
            <a:avLst/>
          </a:prstGeom>
          <a:solidFill>
            <a:srgbClr val="E61A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</a:pPr>
            <a:r>
              <a:rPr lang="tr-TR" sz="1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| MALATYA TURGUT ÖZAL ÜNİVERSİTESİ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A0EE4407-00EA-2665-34B5-8B65AAAE1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875" y="1956474"/>
            <a:ext cx="8345959" cy="3938542"/>
          </a:xfrm>
          <a:prstGeom prst="rect">
            <a:avLst/>
          </a:prstGeom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BFF76860-3B14-54CC-0584-60C58F7DC187}"/>
              </a:ext>
            </a:extLst>
          </p:cNvPr>
          <p:cNvSpPr/>
          <p:nvPr/>
        </p:nvSpPr>
        <p:spPr>
          <a:xfrm>
            <a:off x="10136560" y="2390416"/>
            <a:ext cx="603849" cy="24153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0A90F94E-DF92-E195-B5E3-AB2110D534E5}"/>
              </a:ext>
            </a:extLst>
          </p:cNvPr>
          <p:cNvSpPr/>
          <p:nvPr/>
        </p:nvSpPr>
        <p:spPr>
          <a:xfrm rot="16508493">
            <a:off x="9765085" y="3047231"/>
            <a:ext cx="1242203" cy="5995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64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5830" y="44903"/>
            <a:ext cx="11373398" cy="4635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E61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Veri Onayı </a:t>
            </a:r>
          </a:p>
        </p:txBody>
      </p:sp>
      <p:sp>
        <p:nvSpPr>
          <p:cNvPr id="5" name="Dikdörtgen 4"/>
          <p:cNvSpPr/>
          <p:nvPr/>
        </p:nvSpPr>
        <p:spPr>
          <a:xfrm flipH="1">
            <a:off x="-1" y="-21773"/>
            <a:ext cx="415831" cy="530226"/>
          </a:xfrm>
          <a:prstGeom prst="rect">
            <a:avLst/>
          </a:prstGeom>
          <a:solidFill>
            <a:srgbClr val="E61A47"/>
          </a:solidFill>
          <a:ln>
            <a:solidFill>
              <a:srgbClr val="E61A4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layt Numarası Yer Tutucusu 2">
            <a:extLst>
              <a:ext uri="{FF2B5EF4-FFF2-40B4-BE49-F238E27FC236}">
                <a16:creationId xmlns:a16="http://schemas.microsoft.com/office/drawing/2014/main" id="{A57456CD-37E7-4DF5-AB72-B078A858119C}"/>
              </a:ext>
            </a:extLst>
          </p:cNvPr>
          <p:cNvSpPr txBox="1">
            <a:spLocks/>
          </p:cNvSpPr>
          <p:nvPr/>
        </p:nvSpPr>
        <p:spPr>
          <a:xfrm>
            <a:off x="9421707" y="65305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C9E565-9491-452F-AE16-6C7E792EF035}" type="slidenum">
              <a:rPr lang="tr-TR" smtClean="0">
                <a:solidFill>
                  <a:schemeClr val="bg1"/>
                </a:solidFill>
              </a:rPr>
              <a:pPr/>
              <a:t>7</a:t>
            </a:fld>
            <a:r>
              <a:rPr lang="tr-TR" dirty="0">
                <a:solidFill>
                  <a:schemeClr val="bg1"/>
                </a:solidFill>
              </a:rPr>
              <a:t>/35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37C125E-BC0E-2FA9-6262-9A4E9EE67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468" y="118462"/>
            <a:ext cx="846629" cy="249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1">
            <a:extLst>
              <a:ext uri="{FF2B5EF4-FFF2-40B4-BE49-F238E27FC236}">
                <a16:creationId xmlns:a16="http://schemas.microsoft.com/office/drawing/2014/main" id="{AC7A31E5-8B94-0E3F-CA0B-D95580B9C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564393"/>
            <a:ext cx="12192001" cy="291999"/>
          </a:xfrm>
          <a:prstGeom prst="rect">
            <a:avLst/>
          </a:prstGeom>
          <a:solidFill>
            <a:srgbClr val="E61A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</a:pPr>
            <a:r>
              <a:rPr lang="tr-TR" sz="1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| MALATYA TURGUT ÖZAL ÜNİVERSİTESİ</a:t>
            </a:r>
          </a:p>
        </p:txBody>
      </p:sp>
      <p:sp>
        <p:nvSpPr>
          <p:cNvPr id="12" name="İçerik Yer Tutucusu 11">
            <a:extLst>
              <a:ext uri="{FF2B5EF4-FFF2-40B4-BE49-F238E27FC236}">
                <a16:creationId xmlns:a16="http://schemas.microsoft.com/office/drawing/2014/main" id="{058B1973-4B37-A265-951B-A67C70B6F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830" y="962983"/>
            <a:ext cx="10515600" cy="4351338"/>
          </a:xfrm>
        </p:spPr>
        <p:txBody>
          <a:bodyPr/>
          <a:lstStyle/>
          <a:p>
            <a:r>
              <a:rPr lang="tr-TR" dirty="0"/>
              <a:t>Açılan ekranda ilgili açıklamaları okuyarak aşağıda listelenen raporlara onay vermiş oldukları kabul edilir.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ED2814C-4C84-2D2B-9A74-187FFC41E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53" y="2414707"/>
            <a:ext cx="11130951" cy="23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2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812A20FA-FF4F-E06B-D510-BFFF8F9A1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991" y="2098117"/>
            <a:ext cx="8982974" cy="4113831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5830" y="44903"/>
            <a:ext cx="11373398" cy="4635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E61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Veri hareketim yok alanı</a:t>
            </a:r>
          </a:p>
        </p:txBody>
      </p:sp>
      <p:sp>
        <p:nvSpPr>
          <p:cNvPr id="5" name="Dikdörtgen 4"/>
          <p:cNvSpPr/>
          <p:nvPr/>
        </p:nvSpPr>
        <p:spPr>
          <a:xfrm flipH="1">
            <a:off x="-1" y="-21773"/>
            <a:ext cx="415831" cy="530226"/>
          </a:xfrm>
          <a:prstGeom prst="rect">
            <a:avLst/>
          </a:prstGeom>
          <a:solidFill>
            <a:srgbClr val="E61A47"/>
          </a:solidFill>
          <a:ln>
            <a:solidFill>
              <a:srgbClr val="E61A4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layt Numarası Yer Tutucusu 2">
            <a:extLst>
              <a:ext uri="{FF2B5EF4-FFF2-40B4-BE49-F238E27FC236}">
                <a16:creationId xmlns:a16="http://schemas.microsoft.com/office/drawing/2014/main" id="{A57456CD-37E7-4DF5-AB72-B078A858119C}"/>
              </a:ext>
            </a:extLst>
          </p:cNvPr>
          <p:cNvSpPr txBox="1">
            <a:spLocks/>
          </p:cNvSpPr>
          <p:nvPr/>
        </p:nvSpPr>
        <p:spPr>
          <a:xfrm>
            <a:off x="9421707" y="65305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C9E565-9491-452F-AE16-6C7E792EF035}" type="slidenum">
              <a:rPr lang="tr-TR" smtClean="0">
                <a:solidFill>
                  <a:schemeClr val="bg1"/>
                </a:solidFill>
              </a:rPr>
              <a:pPr/>
              <a:t>8</a:t>
            </a:fld>
            <a:r>
              <a:rPr lang="tr-TR" dirty="0">
                <a:solidFill>
                  <a:schemeClr val="bg1"/>
                </a:solidFill>
              </a:rPr>
              <a:t>/35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54F6FF7-BD74-03D7-3C6C-A73C7B050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468" y="118462"/>
            <a:ext cx="846629" cy="249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1">
            <a:extLst>
              <a:ext uri="{FF2B5EF4-FFF2-40B4-BE49-F238E27FC236}">
                <a16:creationId xmlns:a16="http://schemas.microsoft.com/office/drawing/2014/main" id="{27DDF8C5-D941-F7F2-0BC1-2BE3EBA1A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564393"/>
            <a:ext cx="12192001" cy="291999"/>
          </a:xfrm>
          <a:prstGeom prst="rect">
            <a:avLst/>
          </a:prstGeom>
          <a:solidFill>
            <a:srgbClr val="E61A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</a:pPr>
            <a:r>
              <a:rPr lang="tr-TR" sz="1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| MALATYA TURGUT ÖZAL ÜNİVERSİTESİ</a:t>
            </a:r>
          </a:p>
        </p:txBody>
      </p:sp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301CF30E-F4D1-04D6-365B-8A655C4A0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849" y="508453"/>
            <a:ext cx="10515600" cy="4351338"/>
          </a:xfrm>
        </p:spPr>
        <p:txBody>
          <a:bodyPr/>
          <a:lstStyle/>
          <a:p>
            <a:r>
              <a:rPr lang="tr-TR" dirty="0"/>
              <a:t>Sisteme girilen veriler yöneticiler tarafından düzenli kontrol edileceğinden veri giriş alanındaki saat simgesinden son 36 aylık veri giriş durumu kontrol edilebilir ve veri hareketi o ay oluşmadıysa bu ekrandan bilgilendirme yapılabilir.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266267E2-E49D-9A7B-3A93-2A2D59D2E74A}"/>
              </a:ext>
            </a:extLst>
          </p:cNvPr>
          <p:cNvSpPr/>
          <p:nvPr/>
        </p:nvSpPr>
        <p:spPr>
          <a:xfrm>
            <a:off x="10750310" y="3772226"/>
            <a:ext cx="224287" cy="24153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CA759F46-955B-770C-5AF6-39799AC9E657}"/>
              </a:ext>
            </a:extLst>
          </p:cNvPr>
          <p:cNvSpPr/>
          <p:nvPr/>
        </p:nvSpPr>
        <p:spPr>
          <a:xfrm rot="19348246">
            <a:off x="9568822" y="4336569"/>
            <a:ext cx="1242203" cy="2226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095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5830" y="44903"/>
            <a:ext cx="11373398" cy="46355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E61A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Raporlama</a:t>
            </a:r>
          </a:p>
        </p:txBody>
      </p:sp>
      <p:sp>
        <p:nvSpPr>
          <p:cNvPr id="5" name="Dikdörtgen 4"/>
          <p:cNvSpPr/>
          <p:nvPr/>
        </p:nvSpPr>
        <p:spPr>
          <a:xfrm flipH="1">
            <a:off x="-1" y="-21773"/>
            <a:ext cx="415831" cy="530226"/>
          </a:xfrm>
          <a:prstGeom prst="rect">
            <a:avLst/>
          </a:prstGeom>
          <a:solidFill>
            <a:srgbClr val="E61A47"/>
          </a:solidFill>
          <a:ln>
            <a:solidFill>
              <a:srgbClr val="E61A47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layt Numarası Yer Tutucusu 2">
            <a:extLst>
              <a:ext uri="{FF2B5EF4-FFF2-40B4-BE49-F238E27FC236}">
                <a16:creationId xmlns:a16="http://schemas.microsoft.com/office/drawing/2014/main" id="{A57456CD-37E7-4DF5-AB72-B078A858119C}"/>
              </a:ext>
            </a:extLst>
          </p:cNvPr>
          <p:cNvSpPr txBox="1">
            <a:spLocks/>
          </p:cNvSpPr>
          <p:nvPr/>
        </p:nvSpPr>
        <p:spPr>
          <a:xfrm>
            <a:off x="9421707" y="65305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4D7DD7D-38CD-CEB2-C066-C5C586036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830" y="575129"/>
            <a:ext cx="10515600" cy="4351338"/>
          </a:xfrm>
        </p:spPr>
        <p:txBody>
          <a:bodyPr/>
          <a:lstStyle/>
          <a:p>
            <a:r>
              <a:rPr lang="tr-TR" dirty="0"/>
              <a:t>Üst Menüden «</a:t>
            </a:r>
            <a:r>
              <a:rPr lang="tr-TR" b="1" i="1" dirty="0">
                <a:solidFill>
                  <a:srgbClr val="FF0000"/>
                </a:solidFill>
              </a:rPr>
              <a:t>Raporlar </a:t>
            </a:r>
            <a:r>
              <a:rPr lang="tr-TR" dirty="0"/>
              <a:t>» linkine tıklanarak raporlamaların görüntüleneceği sayfaya erişilebilir.</a:t>
            </a:r>
          </a:p>
          <a:p>
            <a:r>
              <a:rPr lang="tr-TR" sz="2000" b="1" i="1" dirty="0">
                <a:solidFill>
                  <a:srgbClr val="FF0000"/>
                </a:solidFill>
              </a:rPr>
              <a:t>Not: Raporlar veri girişleri sonrasında zaman içerisinde oluşturulacaktır.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FFA9BE82-1633-172B-1F6A-2D1264369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084" y="1965222"/>
            <a:ext cx="8394716" cy="3839101"/>
          </a:xfrm>
          <a:prstGeom prst="rect">
            <a:avLst/>
          </a:prstGeom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BFF76860-3B14-54CC-0584-60C58F7DC187}"/>
              </a:ext>
            </a:extLst>
          </p:cNvPr>
          <p:cNvSpPr/>
          <p:nvPr/>
        </p:nvSpPr>
        <p:spPr>
          <a:xfrm>
            <a:off x="5641676" y="2027208"/>
            <a:ext cx="603849" cy="24153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0A90F94E-DF92-E195-B5E3-AB2110D534E5}"/>
              </a:ext>
            </a:extLst>
          </p:cNvPr>
          <p:cNvSpPr/>
          <p:nvPr/>
        </p:nvSpPr>
        <p:spPr>
          <a:xfrm rot="16508493">
            <a:off x="5270200" y="2676432"/>
            <a:ext cx="1242203" cy="5995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D941F3AD-A2C6-8E27-32DA-391B492CF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468" y="118462"/>
            <a:ext cx="846629" cy="249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1">
            <a:extLst>
              <a:ext uri="{FF2B5EF4-FFF2-40B4-BE49-F238E27FC236}">
                <a16:creationId xmlns:a16="http://schemas.microsoft.com/office/drawing/2014/main" id="{A0F24D6B-856C-A2E2-ECD9-0BA7E32E8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564393"/>
            <a:ext cx="12192001" cy="291999"/>
          </a:xfrm>
          <a:prstGeom prst="rect">
            <a:avLst/>
          </a:prstGeom>
          <a:solidFill>
            <a:srgbClr val="E61A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</a:pPr>
            <a:r>
              <a:rPr lang="tr-TR" sz="11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5M | MALATYA TURGUT ÖZAL ÜNİVERSİTESİ</a:t>
            </a:r>
          </a:p>
        </p:txBody>
      </p:sp>
    </p:spTree>
    <p:extLst>
      <p:ext uri="{BB962C8B-B14F-4D97-AF65-F5344CB8AC3E}">
        <p14:creationId xmlns:p14="http://schemas.microsoft.com/office/powerpoint/2010/main" val="3397341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25351</TotalTime>
  <Words>334</Words>
  <Application>Microsoft Office PowerPoint</Application>
  <PresentationFormat>Geniş ekran</PresentationFormat>
  <Paragraphs>62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FontAwesome</vt:lpstr>
      <vt:lpstr>New Cicle</vt:lpstr>
      <vt:lpstr>Source Sans Pro</vt:lpstr>
      <vt:lpstr>ヒラギノ角ゴ ProN W3</vt:lpstr>
      <vt:lpstr>Office Teması</vt:lpstr>
      <vt:lpstr>PowerPoint Sunusu</vt:lpstr>
      <vt:lpstr>KURUMSAL ZEKA</vt:lpstr>
      <vt:lpstr>Sistem yapısı</vt:lpstr>
      <vt:lpstr>Faaliyet Tarihi Hakkında Bilgilendirme</vt:lpstr>
      <vt:lpstr>Sistem Girişi</vt:lpstr>
      <vt:lpstr>Veri Onayı</vt:lpstr>
      <vt:lpstr>Veri Onayı </vt:lpstr>
      <vt:lpstr>Veri hareketim yok alanı</vt:lpstr>
      <vt:lpstr>Raporlama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5M</dc:title>
  <dc:creator>Ali İlhan HACIFAZLIOĞLU</dc:creator>
  <cp:lastModifiedBy>Ömer Faruk Özdemir</cp:lastModifiedBy>
  <cp:revision>585</cp:revision>
  <cp:lastPrinted>2021-08-03T20:54:35Z</cp:lastPrinted>
  <dcterms:created xsi:type="dcterms:W3CDTF">2014-05-26T14:20:53Z</dcterms:created>
  <dcterms:modified xsi:type="dcterms:W3CDTF">2024-05-29T13:15:22Z</dcterms:modified>
</cp:coreProperties>
</file>