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3" r:id="rId2"/>
    <p:sldId id="278" r:id="rId3"/>
    <p:sldId id="298" r:id="rId4"/>
    <p:sldId id="294" r:id="rId5"/>
    <p:sldId id="304" r:id="rId6"/>
    <p:sldId id="303" r:id="rId7"/>
    <p:sldId id="300" r:id="rId8"/>
    <p:sldId id="305" r:id="rId9"/>
    <p:sldId id="301" r:id="rId10"/>
    <p:sldId id="302" r:id="rId11"/>
    <p:sldId id="277" r:id="rId12"/>
  </p:sldIdLst>
  <p:sldSz cx="12190413" cy="6859588"/>
  <p:notesSz cx="6858000" cy="9144000"/>
  <p:defaultTextStyle>
    <a:defPPr>
      <a:defRPr lang="tr-TR"/>
    </a:defPPr>
    <a:lvl1pPr marL="0" algn="l" defTabSz="930402" rtl="0" eaLnBrk="1" latinLnBrk="0" hangingPunct="1">
      <a:defRPr sz="1800" kern="1200">
        <a:solidFill>
          <a:schemeClr val="tx1"/>
        </a:solidFill>
        <a:latin typeface="+mn-lt"/>
        <a:ea typeface="+mn-ea"/>
        <a:cs typeface="+mn-cs"/>
      </a:defRPr>
    </a:lvl1pPr>
    <a:lvl2pPr marL="465201" algn="l" defTabSz="930402" rtl="0" eaLnBrk="1" latinLnBrk="0" hangingPunct="1">
      <a:defRPr sz="1800" kern="1200">
        <a:solidFill>
          <a:schemeClr val="tx1"/>
        </a:solidFill>
        <a:latin typeface="+mn-lt"/>
        <a:ea typeface="+mn-ea"/>
        <a:cs typeface="+mn-cs"/>
      </a:defRPr>
    </a:lvl2pPr>
    <a:lvl3pPr marL="930402" algn="l" defTabSz="930402" rtl="0" eaLnBrk="1" latinLnBrk="0" hangingPunct="1">
      <a:defRPr sz="1800" kern="1200">
        <a:solidFill>
          <a:schemeClr val="tx1"/>
        </a:solidFill>
        <a:latin typeface="+mn-lt"/>
        <a:ea typeface="+mn-ea"/>
        <a:cs typeface="+mn-cs"/>
      </a:defRPr>
    </a:lvl3pPr>
    <a:lvl4pPr marL="1395603" algn="l" defTabSz="930402" rtl="0" eaLnBrk="1" latinLnBrk="0" hangingPunct="1">
      <a:defRPr sz="1800" kern="1200">
        <a:solidFill>
          <a:schemeClr val="tx1"/>
        </a:solidFill>
        <a:latin typeface="+mn-lt"/>
        <a:ea typeface="+mn-ea"/>
        <a:cs typeface="+mn-cs"/>
      </a:defRPr>
    </a:lvl4pPr>
    <a:lvl5pPr marL="1860804" algn="l" defTabSz="930402" rtl="0" eaLnBrk="1" latinLnBrk="0" hangingPunct="1">
      <a:defRPr sz="1800" kern="1200">
        <a:solidFill>
          <a:schemeClr val="tx1"/>
        </a:solidFill>
        <a:latin typeface="+mn-lt"/>
        <a:ea typeface="+mn-ea"/>
        <a:cs typeface="+mn-cs"/>
      </a:defRPr>
    </a:lvl5pPr>
    <a:lvl6pPr marL="2326005" algn="l" defTabSz="930402" rtl="0" eaLnBrk="1" latinLnBrk="0" hangingPunct="1">
      <a:defRPr sz="1800" kern="1200">
        <a:solidFill>
          <a:schemeClr val="tx1"/>
        </a:solidFill>
        <a:latin typeface="+mn-lt"/>
        <a:ea typeface="+mn-ea"/>
        <a:cs typeface="+mn-cs"/>
      </a:defRPr>
    </a:lvl6pPr>
    <a:lvl7pPr marL="2791206" algn="l" defTabSz="930402" rtl="0" eaLnBrk="1" latinLnBrk="0" hangingPunct="1">
      <a:defRPr sz="1800" kern="1200">
        <a:solidFill>
          <a:schemeClr val="tx1"/>
        </a:solidFill>
        <a:latin typeface="+mn-lt"/>
        <a:ea typeface="+mn-ea"/>
        <a:cs typeface="+mn-cs"/>
      </a:defRPr>
    </a:lvl7pPr>
    <a:lvl8pPr marL="3256407" algn="l" defTabSz="930402" rtl="0" eaLnBrk="1" latinLnBrk="0" hangingPunct="1">
      <a:defRPr sz="1800" kern="1200">
        <a:solidFill>
          <a:schemeClr val="tx1"/>
        </a:solidFill>
        <a:latin typeface="+mn-lt"/>
        <a:ea typeface="+mn-ea"/>
        <a:cs typeface="+mn-cs"/>
      </a:defRPr>
    </a:lvl8pPr>
    <a:lvl9pPr marL="3721608" algn="l" defTabSz="93040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2F59"/>
    <a:srgbClr val="0098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7E1C7F-F076-44E7-9DF6-ED9024857864}" v="69" dt="2023-10-24T20:06:56.353"/>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942" y="60"/>
      </p:cViewPr>
      <p:guideLst>
        <p:guide orient="horz" pos="2161"/>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9967B3-B3FC-4570-9552-2485AD15C05A}" type="datetimeFigureOut">
              <a:rPr lang="tr-TR" smtClean="0"/>
              <a:pPr/>
              <a:t>9.07.2024</a:t>
            </a:fld>
            <a:endParaRPr lang="tr-TR"/>
          </a:p>
        </p:txBody>
      </p:sp>
      <p:sp>
        <p:nvSpPr>
          <p:cNvPr id="4" name="Slayt Resmi Yer Tutucusu 3"/>
          <p:cNvSpPr>
            <a:spLocks noGrp="1" noRot="1" noChangeAspect="1"/>
          </p:cNvSpPr>
          <p:nvPr>
            <p:ph type="sldImg" idx="2"/>
          </p:nvPr>
        </p:nvSpPr>
        <p:spPr>
          <a:xfrm>
            <a:off x="687388" y="1143000"/>
            <a:ext cx="5483225"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563EAA-892A-4010-8884-EABC545CBDB6}" type="slidenum">
              <a:rPr lang="tr-TR" smtClean="0"/>
              <a:pPr/>
              <a:t>‹#›</a:t>
            </a:fld>
            <a:endParaRPr lang="tr-TR"/>
          </a:p>
        </p:txBody>
      </p:sp>
    </p:spTree>
    <p:extLst>
      <p:ext uri="{BB962C8B-B14F-4D97-AF65-F5344CB8AC3E}">
        <p14:creationId xmlns:p14="http://schemas.microsoft.com/office/powerpoint/2010/main" val="3861945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2563EAA-892A-4010-8884-EABC545CBDB6}" type="slidenum">
              <a:rPr lang="tr-TR" smtClean="0"/>
              <a:pPr/>
              <a:t>3</a:t>
            </a:fld>
            <a:endParaRPr lang="tr-TR"/>
          </a:p>
        </p:txBody>
      </p:sp>
    </p:spTree>
    <p:extLst>
      <p:ext uri="{BB962C8B-B14F-4D97-AF65-F5344CB8AC3E}">
        <p14:creationId xmlns:p14="http://schemas.microsoft.com/office/powerpoint/2010/main" val="16564105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2563EAA-892A-4010-8884-EABC545CBDB6}" type="slidenum">
              <a:rPr lang="tr-TR" smtClean="0"/>
              <a:pPr/>
              <a:t>4</a:t>
            </a:fld>
            <a:endParaRPr lang="tr-TR"/>
          </a:p>
        </p:txBody>
      </p:sp>
    </p:spTree>
    <p:extLst>
      <p:ext uri="{BB962C8B-B14F-4D97-AF65-F5344CB8AC3E}">
        <p14:creationId xmlns:p14="http://schemas.microsoft.com/office/powerpoint/2010/main" val="2173162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2563EAA-892A-4010-8884-EABC545CBDB6}" type="slidenum">
              <a:rPr lang="tr-TR" smtClean="0"/>
              <a:pPr/>
              <a:t>5</a:t>
            </a:fld>
            <a:endParaRPr lang="tr-TR"/>
          </a:p>
        </p:txBody>
      </p:sp>
    </p:spTree>
    <p:extLst>
      <p:ext uri="{BB962C8B-B14F-4D97-AF65-F5344CB8AC3E}">
        <p14:creationId xmlns:p14="http://schemas.microsoft.com/office/powerpoint/2010/main" val="2947057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2563EAA-892A-4010-8884-EABC545CBDB6}" type="slidenum">
              <a:rPr lang="tr-TR" smtClean="0"/>
              <a:pPr/>
              <a:t>6</a:t>
            </a:fld>
            <a:endParaRPr lang="tr-TR"/>
          </a:p>
        </p:txBody>
      </p:sp>
    </p:spTree>
    <p:extLst>
      <p:ext uri="{BB962C8B-B14F-4D97-AF65-F5344CB8AC3E}">
        <p14:creationId xmlns:p14="http://schemas.microsoft.com/office/powerpoint/2010/main" val="8906041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2563EAA-892A-4010-8884-EABC545CBDB6}" type="slidenum">
              <a:rPr lang="tr-TR" smtClean="0"/>
              <a:pPr/>
              <a:t>7</a:t>
            </a:fld>
            <a:endParaRPr lang="tr-TR"/>
          </a:p>
        </p:txBody>
      </p:sp>
    </p:spTree>
    <p:extLst>
      <p:ext uri="{BB962C8B-B14F-4D97-AF65-F5344CB8AC3E}">
        <p14:creationId xmlns:p14="http://schemas.microsoft.com/office/powerpoint/2010/main" val="30117824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2563EAA-892A-4010-8884-EABC545CBDB6}" type="slidenum">
              <a:rPr lang="tr-TR" smtClean="0"/>
              <a:pPr/>
              <a:t>8</a:t>
            </a:fld>
            <a:endParaRPr lang="tr-TR"/>
          </a:p>
        </p:txBody>
      </p:sp>
    </p:spTree>
    <p:extLst>
      <p:ext uri="{BB962C8B-B14F-4D97-AF65-F5344CB8AC3E}">
        <p14:creationId xmlns:p14="http://schemas.microsoft.com/office/powerpoint/2010/main" val="21901461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2563EAA-892A-4010-8884-EABC545CBDB6}" type="slidenum">
              <a:rPr lang="tr-TR" smtClean="0"/>
              <a:pPr/>
              <a:t>9</a:t>
            </a:fld>
            <a:endParaRPr lang="tr-TR"/>
          </a:p>
        </p:txBody>
      </p:sp>
    </p:spTree>
    <p:extLst>
      <p:ext uri="{BB962C8B-B14F-4D97-AF65-F5344CB8AC3E}">
        <p14:creationId xmlns:p14="http://schemas.microsoft.com/office/powerpoint/2010/main" val="41146998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2563EAA-892A-4010-8884-EABC545CBDB6}" type="slidenum">
              <a:rPr lang="tr-TR" smtClean="0"/>
              <a:pPr/>
              <a:t>10</a:t>
            </a:fld>
            <a:endParaRPr lang="tr-TR"/>
          </a:p>
        </p:txBody>
      </p:sp>
    </p:spTree>
    <p:extLst>
      <p:ext uri="{BB962C8B-B14F-4D97-AF65-F5344CB8AC3E}">
        <p14:creationId xmlns:p14="http://schemas.microsoft.com/office/powerpoint/2010/main" val="41198462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283" y="2130920"/>
            <a:ext cx="10361852" cy="1470365"/>
          </a:xfrm>
        </p:spPr>
        <p:txBody>
          <a:bodyPr/>
          <a:lstStyle/>
          <a:p>
            <a:r>
              <a:rPr lang="tr-TR"/>
              <a:t>Asıl başlık stili için tıklatın</a:t>
            </a:r>
          </a:p>
        </p:txBody>
      </p:sp>
      <p:sp>
        <p:nvSpPr>
          <p:cNvPr id="3" name="2 Alt Başlık"/>
          <p:cNvSpPr>
            <a:spLocks noGrp="1"/>
          </p:cNvSpPr>
          <p:nvPr>
            <p:ph type="subTitle" idx="1"/>
          </p:nvPr>
        </p:nvSpPr>
        <p:spPr>
          <a:xfrm>
            <a:off x="1828564" y="3887101"/>
            <a:ext cx="8533289" cy="1753005"/>
          </a:xfrm>
        </p:spPr>
        <p:txBody>
          <a:bodyPr/>
          <a:lstStyle>
            <a:lvl1pPr marL="0" indent="0" algn="ctr">
              <a:buNone/>
              <a:defRPr>
                <a:solidFill>
                  <a:schemeClr val="tx1">
                    <a:tint val="75000"/>
                  </a:schemeClr>
                </a:solidFill>
              </a:defRPr>
            </a:lvl1pPr>
            <a:lvl2pPr marL="465201" indent="0" algn="ctr">
              <a:buNone/>
              <a:defRPr>
                <a:solidFill>
                  <a:schemeClr val="tx1">
                    <a:tint val="75000"/>
                  </a:schemeClr>
                </a:solidFill>
              </a:defRPr>
            </a:lvl2pPr>
            <a:lvl3pPr marL="930402" indent="0" algn="ctr">
              <a:buNone/>
              <a:defRPr>
                <a:solidFill>
                  <a:schemeClr val="tx1">
                    <a:tint val="75000"/>
                  </a:schemeClr>
                </a:solidFill>
              </a:defRPr>
            </a:lvl3pPr>
            <a:lvl4pPr marL="1395603" indent="0" algn="ctr">
              <a:buNone/>
              <a:defRPr>
                <a:solidFill>
                  <a:schemeClr val="tx1">
                    <a:tint val="75000"/>
                  </a:schemeClr>
                </a:solidFill>
              </a:defRPr>
            </a:lvl4pPr>
            <a:lvl5pPr marL="1860804" indent="0" algn="ctr">
              <a:buNone/>
              <a:defRPr>
                <a:solidFill>
                  <a:schemeClr val="tx1">
                    <a:tint val="75000"/>
                  </a:schemeClr>
                </a:solidFill>
              </a:defRPr>
            </a:lvl5pPr>
            <a:lvl6pPr marL="2326005" indent="0" algn="ctr">
              <a:buNone/>
              <a:defRPr>
                <a:solidFill>
                  <a:schemeClr val="tx1">
                    <a:tint val="75000"/>
                  </a:schemeClr>
                </a:solidFill>
              </a:defRPr>
            </a:lvl6pPr>
            <a:lvl7pPr marL="2791206" indent="0" algn="ctr">
              <a:buNone/>
              <a:defRPr>
                <a:solidFill>
                  <a:schemeClr val="tx1">
                    <a:tint val="75000"/>
                  </a:schemeClr>
                </a:solidFill>
              </a:defRPr>
            </a:lvl7pPr>
            <a:lvl8pPr marL="3256407" indent="0" algn="ctr">
              <a:buNone/>
              <a:defRPr>
                <a:solidFill>
                  <a:schemeClr val="tx1">
                    <a:tint val="75000"/>
                  </a:schemeClr>
                </a:solidFill>
              </a:defRPr>
            </a:lvl8pPr>
            <a:lvl9pPr marL="3721608"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9.07.2024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9.07.2024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8051" y="274703"/>
            <a:ext cx="2742843" cy="5852880"/>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09520" y="274703"/>
            <a:ext cx="8025356" cy="5852880"/>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9.07.2024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9.07.2024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2960" y="4407922"/>
            <a:ext cx="10361852" cy="1362391"/>
          </a:xfrm>
        </p:spPr>
        <p:txBody>
          <a:bodyPr anchor="t"/>
          <a:lstStyle>
            <a:lvl1pPr algn="l">
              <a:defRPr sz="4100" b="1" cap="all"/>
            </a:lvl1pPr>
          </a:lstStyle>
          <a:p>
            <a:r>
              <a:rPr lang="tr-TR"/>
              <a:t>Asıl başlık stili için tıklatın</a:t>
            </a:r>
          </a:p>
        </p:txBody>
      </p:sp>
      <p:sp>
        <p:nvSpPr>
          <p:cNvPr id="3" name="2 Metin Yer Tutucusu"/>
          <p:cNvSpPr>
            <a:spLocks noGrp="1"/>
          </p:cNvSpPr>
          <p:nvPr>
            <p:ph type="body" idx="1"/>
          </p:nvPr>
        </p:nvSpPr>
        <p:spPr>
          <a:xfrm>
            <a:off x="962960" y="2907387"/>
            <a:ext cx="10361852" cy="1500534"/>
          </a:xfrm>
        </p:spPr>
        <p:txBody>
          <a:bodyPr anchor="b"/>
          <a:lstStyle>
            <a:lvl1pPr marL="0" indent="0">
              <a:buNone/>
              <a:defRPr sz="2000">
                <a:solidFill>
                  <a:schemeClr val="tx1">
                    <a:tint val="75000"/>
                  </a:schemeClr>
                </a:solidFill>
              </a:defRPr>
            </a:lvl1pPr>
            <a:lvl2pPr marL="465201" indent="0">
              <a:buNone/>
              <a:defRPr sz="1800">
                <a:solidFill>
                  <a:schemeClr val="tx1">
                    <a:tint val="75000"/>
                  </a:schemeClr>
                </a:solidFill>
              </a:defRPr>
            </a:lvl2pPr>
            <a:lvl3pPr marL="930402" indent="0">
              <a:buNone/>
              <a:defRPr sz="1600">
                <a:solidFill>
                  <a:schemeClr val="tx1">
                    <a:tint val="75000"/>
                  </a:schemeClr>
                </a:solidFill>
              </a:defRPr>
            </a:lvl3pPr>
            <a:lvl4pPr marL="1395603" indent="0">
              <a:buNone/>
              <a:defRPr sz="1400">
                <a:solidFill>
                  <a:schemeClr val="tx1">
                    <a:tint val="75000"/>
                  </a:schemeClr>
                </a:solidFill>
              </a:defRPr>
            </a:lvl4pPr>
            <a:lvl5pPr marL="1860804" indent="0">
              <a:buNone/>
              <a:defRPr sz="1400">
                <a:solidFill>
                  <a:schemeClr val="tx1">
                    <a:tint val="75000"/>
                  </a:schemeClr>
                </a:solidFill>
              </a:defRPr>
            </a:lvl5pPr>
            <a:lvl6pPr marL="2326005" indent="0">
              <a:buNone/>
              <a:defRPr sz="1400">
                <a:solidFill>
                  <a:schemeClr val="tx1">
                    <a:tint val="75000"/>
                  </a:schemeClr>
                </a:solidFill>
              </a:defRPr>
            </a:lvl6pPr>
            <a:lvl7pPr marL="2791206" indent="0">
              <a:buNone/>
              <a:defRPr sz="1400">
                <a:solidFill>
                  <a:schemeClr val="tx1">
                    <a:tint val="75000"/>
                  </a:schemeClr>
                </a:solidFill>
              </a:defRPr>
            </a:lvl7pPr>
            <a:lvl8pPr marL="3256407" indent="0">
              <a:buNone/>
              <a:defRPr sz="1400">
                <a:solidFill>
                  <a:schemeClr val="tx1">
                    <a:tint val="75000"/>
                  </a:schemeClr>
                </a:solidFill>
              </a:defRPr>
            </a:lvl8pPr>
            <a:lvl9pPr marL="3721608"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9.07.2024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09523" y="1600573"/>
            <a:ext cx="5384099" cy="452701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6196795" y="1600573"/>
            <a:ext cx="5384099" cy="452701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9.07.2024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609522" y="1535469"/>
            <a:ext cx="5386216" cy="639910"/>
          </a:xfrm>
        </p:spPr>
        <p:txBody>
          <a:bodyPr anchor="b"/>
          <a:lstStyle>
            <a:lvl1pPr marL="0" indent="0">
              <a:buNone/>
              <a:defRPr sz="2400" b="1"/>
            </a:lvl1pPr>
            <a:lvl2pPr marL="465201" indent="0">
              <a:buNone/>
              <a:defRPr sz="2000" b="1"/>
            </a:lvl2pPr>
            <a:lvl3pPr marL="930402" indent="0">
              <a:buNone/>
              <a:defRPr sz="1800" b="1"/>
            </a:lvl3pPr>
            <a:lvl4pPr marL="1395603" indent="0">
              <a:buNone/>
              <a:defRPr sz="1600" b="1"/>
            </a:lvl4pPr>
            <a:lvl5pPr marL="1860804" indent="0">
              <a:buNone/>
              <a:defRPr sz="1600" b="1"/>
            </a:lvl5pPr>
            <a:lvl6pPr marL="2326005" indent="0">
              <a:buNone/>
              <a:defRPr sz="1600" b="1"/>
            </a:lvl6pPr>
            <a:lvl7pPr marL="2791206" indent="0">
              <a:buNone/>
              <a:defRPr sz="1600" b="1"/>
            </a:lvl7pPr>
            <a:lvl8pPr marL="3256407" indent="0">
              <a:buNone/>
              <a:defRPr sz="1600" b="1"/>
            </a:lvl8pPr>
            <a:lvl9pPr marL="3721608"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609522" y="2175379"/>
            <a:ext cx="5386216" cy="395220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6192562" y="1535469"/>
            <a:ext cx="5388332" cy="639910"/>
          </a:xfrm>
        </p:spPr>
        <p:txBody>
          <a:bodyPr anchor="b"/>
          <a:lstStyle>
            <a:lvl1pPr marL="0" indent="0">
              <a:buNone/>
              <a:defRPr sz="2400" b="1"/>
            </a:lvl1pPr>
            <a:lvl2pPr marL="465201" indent="0">
              <a:buNone/>
              <a:defRPr sz="2000" b="1"/>
            </a:lvl2pPr>
            <a:lvl3pPr marL="930402" indent="0">
              <a:buNone/>
              <a:defRPr sz="1800" b="1"/>
            </a:lvl3pPr>
            <a:lvl4pPr marL="1395603" indent="0">
              <a:buNone/>
              <a:defRPr sz="1600" b="1"/>
            </a:lvl4pPr>
            <a:lvl5pPr marL="1860804" indent="0">
              <a:buNone/>
              <a:defRPr sz="1600" b="1"/>
            </a:lvl5pPr>
            <a:lvl6pPr marL="2326005" indent="0">
              <a:buNone/>
              <a:defRPr sz="1600" b="1"/>
            </a:lvl6pPr>
            <a:lvl7pPr marL="2791206" indent="0">
              <a:buNone/>
              <a:defRPr sz="1600" b="1"/>
            </a:lvl7pPr>
            <a:lvl8pPr marL="3256407" indent="0">
              <a:buNone/>
              <a:defRPr sz="1600" b="1"/>
            </a:lvl8pPr>
            <a:lvl9pPr marL="3721608"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6192562" y="2175379"/>
            <a:ext cx="5388332" cy="395220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9.07.2024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9.07.2024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9.07.2024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521" y="273114"/>
            <a:ext cx="4010562" cy="1162319"/>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4766114" y="273114"/>
            <a:ext cx="6814779" cy="5854469"/>
          </a:xfrm>
        </p:spPr>
        <p:txBody>
          <a:bodyPr/>
          <a:lstStyle>
            <a:lvl1pPr>
              <a:defRPr sz="33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609521" y="1435434"/>
            <a:ext cx="4010562" cy="4692150"/>
          </a:xfrm>
        </p:spPr>
        <p:txBody>
          <a:bodyPr/>
          <a:lstStyle>
            <a:lvl1pPr marL="0" indent="0">
              <a:buNone/>
              <a:defRPr sz="1400"/>
            </a:lvl1pPr>
            <a:lvl2pPr marL="465201" indent="0">
              <a:buNone/>
              <a:defRPr sz="1200"/>
            </a:lvl2pPr>
            <a:lvl3pPr marL="930402" indent="0">
              <a:buNone/>
              <a:defRPr sz="1000"/>
            </a:lvl3pPr>
            <a:lvl4pPr marL="1395603" indent="0">
              <a:buNone/>
              <a:defRPr sz="900"/>
            </a:lvl4pPr>
            <a:lvl5pPr marL="1860804" indent="0">
              <a:buNone/>
              <a:defRPr sz="900"/>
            </a:lvl5pPr>
            <a:lvl6pPr marL="2326005" indent="0">
              <a:buNone/>
              <a:defRPr sz="900"/>
            </a:lvl6pPr>
            <a:lvl7pPr marL="2791206" indent="0">
              <a:buNone/>
              <a:defRPr sz="900"/>
            </a:lvl7pPr>
            <a:lvl8pPr marL="3256407" indent="0">
              <a:buNone/>
              <a:defRPr sz="900"/>
            </a:lvl8pPr>
            <a:lvl9pPr marL="3721608"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9.07.2024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406" y="4801713"/>
            <a:ext cx="7314248" cy="566869"/>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2389406" y="612918"/>
            <a:ext cx="7314248" cy="4115753"/>
          </a:xfrm>
        </p:spPr>
        <p:txBody>
          <a:bodyPr/>
          <a:lstStyle>
            <a:lvl1pPr marL="0" indent="0">
              <a:buNone/>
              <a:defRPr sz="3300"/>
            </a:lvl1pPr>
            <a:lvl2pPr marL="465201" indent="0">
              <a:buNone/>
              <a:defRPr sz="2800"/>
            </a:lvl2pPr>
            <a:lvl3pPr marL="930402" indent="0">
              <a:buNone/>
              <a:defRPr sz="2400"/>
            </a:lvl3pPr>
            <a:lvl4pPr marL="1395603" indent="0">
              <a:buNone/>
              <a:defRPr sz="2000"/>
            </a:lvl4pPr>
            <a:lvl5pPr marL="1860804" indent="0">
              <a:buNone/>
              <a:defRPr sz="2000"/>
            </a:lvl5pPr>
            <a:lvl6pPr marL="2326005" indent="0">
              <a:buNone/>
              <a:defRPr sz="2000"/>
            </a:lvl6pPr>
            <a:lvl7pPr marL="2791206" indent="0">
              <a:buNone/>
              <a:defRPr sz="2000"/>
            </a:lvl7pPr>
            <a:lvl8pPr marL="3256407" indent="0">
              <a:buNone/>
              <a:defRPr sz="2000"/>
            </a:lvl8pPr>
            <a:lvl9pPr marL="3721608" indent="0">
              <a:buNone/>
              <a:defRPr sz="2000"/>
            </a:lvl9pPr>
          </a:lstStyle>
          <a:p>
            <a:endParaRPr lang="tr-TR"/>
          </a:p>
        </p:txBody>
      </p:sp>
      <p:sp>
        <p:nvSpPr>
          <p:cNvPr id="4" name="3 Metin Yer Tutucusu"/>
          <p:cNvSpPr>
            <a:spLocks noGrp="1"/>
          </p:cNvSpPr>
          <p:nvPr>
            <p:ph type="body" sz="half" idx="2"/>
          </p:nvPr>
        </p:nvSpPr>
        <p:spPr>
          <a:xfrm>
            <a:off x="2389406" y="5368581"/>
            <a:ext cx="7314248" cy="805049"/>
          </a:xfrm>
        </p:spPr>
        <p:txBody>
          <a:bodyPr/>
          <a:lstStyle>
            <a:lvl1pPr marL="0" indent="0">
              <a:buNone/>
              <a:defRPr sz="1400"/>
            </a:lvl1pPr>
            <a:lvl2pPr marL="465201" indent="0">
              <a:buNone/>
              <a:defRPr sz="1200"/>
            </a:lvl2pPr>
            <a:lvl3pPr marL="930402" indent="0">
              <a:buNone/>
              <a:defRPr sz="1000"/>
            </a:lvl3pPr>
            <a:lvl4pPr marL="1395603" indent="0">
              <a:buNone/>
              <a:defRPr sz="900"/>
            </a:lvl4pPr>
            <a:lvl5pPr marL="1860804" indent="0">
              <a:buNone/>
              <a:defRPr sz="900"/>
            </a:lvl5pPr>
            <a:lvl6pPr marL="2326005" indent="0">
              <a:buNone/>
              <a:defRPr sz="900"/>
            </a:lvl6pPr>
            <a:lvl7pPr marL="2791206" indent="0">
              <a:buNone/>
              <a:defRPr sz="900"/>
            </a:lvl7pPr>
            <a:lvl8pPr marL="3256407" indent="0">
              <a:buNone/>
              <a:defRPr sz="900"/>
            </a:lvl8pPr>
            <a:lvl9pPr marL="3721608"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9.07.2024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609523" y="274702"/>
            <a:ext cx="10971372" cy="1143265"/>
          </a:xfrm>
          <a:prstGeom prst="rect">
            <a:avLst/>
          </a:prstGeom>
        </p:spPr>
        <p:txBody>
          <a:bodyPr vert="horz" lIns="93040" tIns="46520" rIns="93040" bIns="46520" rtlCol="0" anchor="ctr">
            <a:normAutofit/>
          </a:bodyPr>
          <a:lstStyle/>
          <a:p>
            <a:r>
              <a:rPr lang="tr-TR"/>
              <a:t>Asıl başlık stili için tıklatın</a:t>
            </a:r>
          </a:p>
        </p:txBody>
      </p:sp>
      <p:sp>
        <p:nvSpPr>
          <p:cNvPr id="3" name="2 Metin Yer Tutucusu"/>
          <p:cNvSpPr>
            <a:spLocks noGrp="1"/>
          </p:cNvSpPr>
          <p:nvPr>
            <p:ph type="body" idx="1"/>
          </p:nvPr>
        </p:nvSpPr>
        <p:spPr>
          <a:xfrm>
            <a:off x="609523" y="1600573"/>
            <a:ext cx="10971372" cy="4527011"/>
          </a:xfrm>
          <a:prstGeom prst="rect">
            <a:avLst/>
          </a:prstGeom>
        </p:spPr>
        <p:txBody>
          <a:bodyPr vert="horz" lIns="93040" tIns="46520" rIns="93040" bIns="465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609521" y="6357824"/>
            <a:ext cx="2844429" cy="365209"/>
          </a:xfrm>
          <a:prstGeom prst="rect">
            <a:avLst/>
          </a:prstGeom>
        </p:spPr>
        <p:txBody>
          <a:bodyPr vert="horz" lIns="93040" tIns="46520" rIns="93040" bIns="46520" rtlCol="0" anchor="ctr"/>
          <a:lstStyle>
            <a:lvl1pPr algn="l">
              <a:defRPr sz="1200">
                <a:solidFill>
                  <a:schemeClr val="tx1">
                    <a:tint val="75000"/>
                  </a:schemeClr>
                </a:solidFill>
              </a:defRPr>
            </a:lvl1pPr>
          </a:lstStyle>
          <a:p>
            <a:fld id="{D9F75050-0E15-4C5B-92B0-66D068882F1F}" type="datetimeFigureOut">
              <a:rPr lang="tr-TR" smtClean="0"/>
              <a:pPr/>
              <a:t>9.07.2024</a:t>
            </a:fld>
            <a:endParaRPr lang="tr-TR"/>
          </a:p>
        </p:txBody>
      </p:sp>
      <p:sp>
        <p:nvSpPr>
          <p:cNvPr id="5" name="4 Altbilgi Yer Tutucusu"/>
          <p:cNvSpPr>
            <a:spLocks noGrp="1"/>
          </p:cNvSpPr>
          <p:nvPr>
            <p:ph type="ftr" sz="quarter" idx="3"/>
          </p:nvPr>
        </p:nvSpPr>
        <p:spPr>
          <a:xfrm>
            <a:off x="4165060" y="6357824"/>
            <a:ext cx="3860297" cy="365209"/>
          </a:xfrm>
          <a:prstGeom prst="rect">
            <a:avLst/>
          </a:prstGeom>
        </p:spPr>
        <p:txBody>
          <a:bodyPr vert="horz" lIns="93040" tIns="46520" rIns="93040" bIns="465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8736463" y="6357824"/>
            <a:ext cx="2844429" cy="365209"/>
          </a:xfrm>
          <a:prstGeom prst="rect">
            <a:avLst/>
          </a:prstGeom>
        </p:spPr>
        <p:txBody>
          <a:bodyPr vert="horz" lIns="93040" tIns="46520" rIns="93040" bIns="465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30402" rtl="0" eaLnBrk="1" latinLnBrk="0" hangingPunct="1">
        <a:spcBef>
          <a:spcPct val="0"/>
        </a:spcBef>
        <a:buNone/>
        <a:defRPr sz="4500" kern="1200">
          <a:solidFill>
            <a:schemeClr val="tx1"/>
          </a:solidFill>
          <a:latin typeface="+mj-lt"/>
          <a:ea typeface="+mj-ea"/>
          <a:cs typeface="+mj-cs"/>
        </a:defRPr>
      </a:lvl1pPr>
    </p:titleStyle>
    <p:bodyStyle>
      <a:lvl1pPr marL="348901" indent="-348901" algn="l" defTabSz="930402" rtl="0" eaLnBrk="1" latinLnBrk="0" hangingPunct="1">
        <a:spcBef>
          <a:spcPct val="20000"/>
        </a:spcBef>
        <a:buFont typeface="Arial" pitchFamily="34" charset="0"/>
        <a:buChar char="•"/>
        <a:defRPr sz="3300" kern="1200">
          <a:solidFill>
            <a:schemeClr val="tx1"/>
          </a:solidFill>
          <a:latin typeface="+mn-lt"/>
          <a:ea typeface="+mn-ea"/>
          <a:cs typeface="+mn-cs"/>
        </a:defRPr>
      </a:lvl1pPr>
      <a:lvl2pPr marL="755952" indent="-290751" algn="l" defTabSz="930402"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63003" indent="-232601" algn="l" defTabSz="930402"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28204"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93405"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58606"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23807"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89008"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54209"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30402" rtl="0" eaLnBrk="1" latinLnBrk="0" hangingPunct="1">
        <a:defRPr sz="1800" kern="1200">
          <a:solidFill>
            <a:schemeClr val="tx1"/>
          </a:solidFill>
          <a:latin typeface="+mn-lt"/>
          <a:ea typeface="+mn-ea"/>
          <a:cs typeface="+mn-cs"/>
        </a:defRPr>
      </a:lvl1pPr>
      <a:lvl2pPr marL="465201" algn="l" defTabSz="930402" rtl="0" eaLnBrk="1" latinLnBrk="0" hangingPunct="1">
        <a:defRPr sz="1800" kern="1200">
          <a:solidFill>
            <a:schemeClr val="tx1"/>
          </a:solidFill>
          <a:latin typeface="+mn-lt"/>
          <a:ea typeface="+mn-ea"/>
          <a:cs typeface="+mn-cs"/>
        </a:defRPr>
      </a:lvl2pPr>
      <a:lvl3pPr marL="930402" algn="l" defTabSz="930402" rtl="0" eaLnBrk="1" latinLnBrk="0" hangingPunct="1">
        <a:defRPr sz="1800" kern="1200">
          <a:solidFill>
            <a:schemeClr val="tx1"/>
          </a:solidFill>
          <a:latin typeface="+mn-lt"/>
          <a:ea typeface="+mn-ea"/>
          <a:cs typeface="+mn-cs"/>
        </a:defRPr>
      </a:lvl3pPr>
      <a:lvl4pPr marL="1395603" algn="l" defTabSz="930402" rtl="0" eaLnBrk="1" latinLnBrk="0" hangingPunct="1">
        <a:defRPr sz="1800" kern="1200">
          <a:solidFill>
            <a:schemeClr val="tx1"/>
          </a:solidFill>
          <a:latin typeface="+mn-lt"/>
          <a:ea typeface="+mn-ea"/>
          <a:cs typeface="+mn-cs"/>
        </a:defRPr>
      </a:lvl4pPr>
      <a:lvl5pPr marL="1860804" algn="l" defTabSz="930402" rtl="0" eaLnBrk="1" latinLnBrk="0" hangingPunct="1">
        <a:defRPr sz="1800" kern="1200">
          <a:solidFill>
            <a:schemeClr val="tx1"/>
          </a:solidFill>
          <a:latin typeface="+mn-lt"/>
          <a:ea typeface="+mn-ea"/>
          <a:cs typeface="+mn-cs"/>
        </a:defRPr>
      </a:lvl5pPr>
      <a:lvl6pPr marL="2326005" algn="l" defTabSz="930402" rtl="0" eaLnBrk="1" latinLnBrk="0" hangingPunct="1">
        <a:defRPr sz="1800" kern="1200">
          <a:solidFill>
            <a:schemeClr val="tx1"/>
          </a:solidFill>
          <a:latin typeface="+mn-lt"/>
          <a:ea typeface="+mn-ea"/>
          <a:cs typeface="+mn-cs"/>
        </a:defRPr>
      </a:lvl6pPr>
      <a:lvl7pPr marL="2791206" algn="l" defTabSz="930402" rtl="0" eaLnBrk="1" latinLnBrk="0" hangingPunct="1">
        <a:defRPr sz="1800" kern="1200">
          <a:solidFill>
            <a:schemeClr val="tx1"/>
          </a:solidFill>
          <a:latin typeface="+mn-lt"/>
          <a:ea typeface="+mn-ea"/>
          <a:cs typeface="+mn-cs"/>
        </a:defRPr>
      </a:lvl7pPr>
      <a:lvl8pPr marL="3256407" algn="l" defTabSz="930402" rtl="0" eaLnBrk="1" latinLnBrk="0" hangingPunct="1">
        <a:defRPr sz="1800" kern="1200">
          <a:solidFill>
            <a:schemeClr val="tx1"/>
          </a:solidFill>
          <a:latin typeface="+mn-lt"/>
          <a:ea typeface="+mn-ea"/>
          <a:cs typeface="+mn-cs"/>
        </a:defRPr>
      </a:lvl8pPr>
      <a:lvl9pPr marL="3721608" algn="l" defTabSz="93040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ECB90154-5FBF-2035-7153-CD40533342BD}"/>
              </a:ext>
            </a:extLst>
          </p:cNvPr>
          <p:cNvSpPr/>
          <p:nvPr/>
        </p:nvSpPr>
        <p:spPr>
          <a:xfrm>
            <a:off x="406" y="0"/>
            <a:ext cx="12189600" cy="6859588"/>
          </a:xfrm>
          <a:prstGeom prst="rect">
            <a:avLst/>
          </a:prstGeom>
          <a:solidFill>
            <a:srgbClr val="262F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pic>
        <p:nvPicPr>
          <p:cNvPr id="9" name="Resim 8" descr="gökyüzü, dış mekan, bulut, mülk içeren bir resim&#10;&#10;Açıklama otomatik olarak oluşturuldu">
            <a:extLst>
              <a:ext uri="{FF2B5EF4-FFF2-40B4-BE49-F238E27FC236}">
                <a16:creationId xmlns:a16="http://schemas.microsoft.com/office/drawing/2014/main" id="{A64502F0-8D77-8097-A67C-C6174915C74D}"/>
              </a:ext>
            </a:extLst>
          </p:cNvPr>
          <p:cNvPicPr>
            <a:picLocks noChangeAspect="1"/>
          </p:cNvPicPr>
          <p:nvPr/>
        </p:nvPicPr>
        <p:blipFill>
          <a:blip r:embed="rId2">
            <a:alphaModFix amt="10000"/>
            <a:extLst>
              <a:ext uri="{28A0092B-C50C-407E-A947-70E740481C1C}">
                <a14:useLocalDpi xmlns:a14="http://schemas.microsoft.com/office/drawing/2010/main" val="0"/>
              </a:ext>
            </a:extLst>
          </a:blip>
          <a:stretch>
            <a:fillRect/>
          </a:stretch>
        </p:blipFill>
        <p:spPr>
          <a:xfrm>
            <a:off x="406" y="1469"/>
            <a:ext cx="12189600" cy="6856650"/>
          </a:xfrm>
          <a:prstGeom prst="rect">
            <a:avLst/>
          </a:prstGeom>
        </p:spPr>
      </p:pic>
      <p:pic>
        <p:nvPicPr>
          <p:cNvPr id="7" name="6 Resim" descr="MTÜ LOGO 1.png"/>
          <p:cNvPicPr>
            <a:picLocks noChangeAspect="1"/>
          </p:cNvPicPr>
          <p:nvPr/>
        </p:nvPicPr>
        <p:blipFill>
          <a:blip r:embed="rId3" cstate="print"/>
          <a:stretch>
            <a:fillRect/>
          </a:stretch>
        </p:blipFill>
        <p:spPr>
          <a:xfrm>
            <a:off x="4475206" y="786588"/>
            <a:ext cx="3240000" cy="2612242"/>
          </a:xfrm>
          <a:prstGeom prst="rect">
            <a:avLst/>
          </a:prstGeom>
        </p:spPr>
      </p:pic>
      <p:sp>
        <p:nvSpPr>
          <p:cNvPr id="10" name="Başlık 1">
            <a:extLst>
              <a:ext uri="{FF2B5EF4-FFF2-40B4-BE49-F238E27FC236}">
                <a16:creationId xmlns:a16="http://schemas.microsoft.com/office/drawing/2014/main" id="{A89DB15C-4A6C-D786-0762-54272083FCFA}"/>
              </a:ext>
            </a:extLst>
          </p:cNvPr>
          <p:cNvSpPr txBox="1">
            <a:spLocks/>
          </p:cNvSpPr>
          <p:nvPr/>
        </p:nvSpPr>
        <p:spPr>
          <a:xfrm>
            <a:off x="5339206" y="5501496"/>
            <a:ext cx="1512000" cy="180000"/>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r>
              <a:rPr lang="tr-TR" sz="1400" dirty="0">
                <a:solidFill>
                  <a:schemeClr val="bg1"/>
                </a:solidFill>
                <a:latin typeface="Times New Roman" panose="02020603050405020304" pitchFamily="18" charset="0"/>
                <a:cs typeface="Times New Roman" panose="02020603050405020304" pitchFamily="18" charset="0"/>
              </a:rPr>
              <a:t>www.</a:t>
            </a:r>
            <a:r>
              <a:rPr lang="tr-TR" sz="1600" b="1" dirty="0" err="1">
                <a:solidFill>
                  <a:schemeClr val="bg1"/>
                </a:solidFill>
                <a:latin typeface="Times New Roman" panose="02020603050405020304" pitchFamily="18" charset="0"/>
                <a:cs typeface="Times New Roman" panose="02020603050405020304" pitchFamily="18" charset="0"/>
              </a:rPr>
              <a:t>ozal</a:t>
            </a:r>
            <a:r>
              <a:rPr lang="tr-TR" sz="1400" dirty="0">
                <a:solidFill>
                  <a:schemeClr val="bg1"/>
                </a:solidFill>
                <a:latin typeface="Times New Roman" panose="02020603050405020304" pitchFamily="18" charset="0"/>
                <a:cs typeface="Times New Roman" panose="02020603050405020304" pitchFamily="18" charset="0"/>
              </a:rPr>
              <a:t>.edu.tr</a:t>
            </a:r>
          </a:p>
        </p:txBody>
      </p:sp>
    </p:spTree>
    <p:extLst>
      <p:ext uri="{BB962C8B-B14F-4D97-AF65-F5344CB8AC3E}">
        <p14:creationId xmlns:p14="http://schemas.microsoft.com/office/powerpoint/2010/main" val="267289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38">
            <a:extLst>
              <a:ext uri="{FF2B5EF4-FFF2-40B4-BE49-F238E27FC236}">
                <a16:creationId xmlns:a16="http://schemas.microsoft.com/office/drawing/2014/main" id="{009D80A7-C8FA-C071-79C5-010F2FE506E8}"/>
              </a:ext>
            </a:extLst>
          </p:cNvPr>
          <p:cNvSpPr/>
          <p:nvPr/>
        </p:nvSpPr>
        <p:spPr>
          <a:xfrm>
            <a:off x="978227" y="1045404"/>
            <a:ext cx="10764000" cy="540000"/>
          </a:xfrm>
          <a:prstGeom prst="rect">
            <a:avLst/>
          </a:prstGeom>
          <a:solidFill>
            <a:srgbClr val="0098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Başlık 1">
            <a:extLst>
              <a:ext uri="{FF2B5EF4-FFF2-40B4-BE49-F238E27FC236}">
                <a16:creationId xmlns:a16="http://schemas.microsoft.com/office/drawing/2014/main" id="{61BBEBDF-EC55-AAD5-97C5-864DDCC608A4}"/>
              </a:ext>
            </a:extLst>
          </p:cNvPr>
          <p:cNvSpPr txBox="1">
            <a:spLocks/>
          </p:cNvSpPr>
          <p:nvPr/>
        </p:nvSpPr>
        <p:spPr>
          <a:xfrm>
            <a:off x="1026948" y="260102"/>
            <a:ext cx="6757878" cy="576064"/>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pPr algn="l"/>
            <a:r>
              <a:rPr lang="tr-TR" sz="2000" b="1" dirty="0">
                <a:solidFill>
                  <a:srgbClr val="262F59"/>
                </a:solidFill>
                <a:latin typeface="Times New Roman" panose="02020603050405020304" pitchFamily="18" charset="0"/>
                <a:cs typeface="Times New Roman" panose="02020603050405020304" pitchFamily="18" charset="0"/>
              </a:rPr>
              <a:t>Malatya Turgut Özal Üniversitesi</a:t>
            </a:r>
          </a:p>
        </p:txBody>
      </p:sp>
      <p:grpSp>
        <p:nvGrpSpPr>
          <p:cNvPr id="4" name="3 Grup"/>
          <p:cNvGrpSpPr/>
          <p:nvPr/>
        </p:nvGrpSpPr>
        <p:grpSpPr>
          <a:xfrm>
            <a:off x="136630" y="0"/>
            <a:ext cx="11756856" cy="6859588"/>
            <a:chOff x="136630" y="0"/>
            <a:chExt cx="11756856" cy="6859588"/>
          </a:xfrm>
        </p:grpSpPr>
        <p:sp>
          <p:nvSpPr>
            <p:cNvPr id="5" name="Dikdörtgen 3">
              <a:extLst>
                <a:ext uri="{FF2B5EF4-FFF2-40B4-BE49-F238E27FC236}">
                  <a16:creationId xmlns:a16="http://schemas.microsoft.com/office/drawing/2014/main" id="{E6672F29-9226-D8A8-450C-7A0CAD727AC8}"/>
                </a:ext>
              </a:extLst>
            </p:cNvPr>
            <p:cNvSpPr/>
            <p:nvPr/>
          </p:nvSpPr>
          <p:spPr>
            <a:xfrm>
              <a:off x="280630" y="0"/>
              <a:ext cx="540000" cy="6859588"/>
            </a:xfrm>
            <a:prstGeom prst="rect">
              <a:avLst/>
            </a:prstGeom>
            <a:solidFill>
              <a:srgbClr val="262F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sp>
          <p:nvSpPr>
            <p:cNvPr id="6" name="Dikdörtgen 38">
              <a:extLst>
                <a:ext uri="{FF2B5EF4-FFF2-40B4-BE49-F238E27FC236}">
                  <a16:creationId xmlns:a16="http://schemas.microsoft.com/office/drawing/2014/main" id="{93660088-2851-64EA-8334-F24E721193B6}"/>
                </a:ext>
              </a:extLst>
            </p:cNvPr>
            <p:cNvSpPr/>
            <p:nvPr/>
          </p:nvSpPr>
          <p:spPr>
            <a:xfrm>
              <a:off x="1094539" y="909522"/>
              <a:ext cx="10764000" cy="18000"/>
            </a:xfrm>
            <a:prstGeom prst="rect">
              <a:avLst/>
            </a:prstGeom>
            <a:solidFill>
              <a:srgbClr val="0098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nvGrpSpPr>
            <p:cNvPr id="7" name="Grup 6">
              <a:extLst>
                <a:ext uri="{FF2B5EF4-FFF2-40B4-BE49-F238E27FC236}">
                  <a16:creationId xmlns:a16="http://schemas.microsoft.com/office/drawing/2014/main" id="{15D56711-067A-BC2C-0F87-9075833A64BC}"/>
                </a:ext>
              </a:extLst>
            </p:cNvPr>
            <p:cNvGrpSpPr/>
            <p:nvPr/>
          </p:nvGrpSpPr>
          <p:grpSpPr>
            <a:xfrm>
              <a:off x="136630" y="153522"/>
              <a:ext cx="828000" cy="828000"/>
              <a:chOff x="136630" y="207522"/>
              <a:chExt cx="828000" cy="828000"/>
            </a:xfrm>
          </p:grpSpPr>
          <p:grpSp>
            <p:nvGrpSpPr>
              <p:cNvPr id="9" name="Grup 7">
                <a:extLst>
                  <a:ext uri="{FF2B5EF4-FFF2-40B4-BE49-F238E27FC236}">
                    <a16:creationId xmlns:a16="http://schemas.microsoft.com/office/drawing/2014/main" id="{B432986F-9F41-B3E2-F069-D5CB90F12075}"/>
                  </a:ext>
                </a:extLst>
              </p:cNvPr>
              <p:cNvGrpSpPr/>
              <p:nvPr/>
            </p:nvGrpSpPr>
            <p:grpSpPr>
              <a:xfrm>
                <a:off x="190630" y="261522"/>
                <a:ext cx="720000" cy="720000"/>
                <a:chOff x="187969" y="2345617"/>
                <a:chExt cx="720000" cy="720000"/>
              </a:xfrm>
            </p:grpSpPr>
            <p:sp>
              <p:nvSpPr>
                <p:cNvPr id="11" name="Dikdörtgen 3">
                  <a:extLst>
                    <a:ext uri="{FF2B5EF4-FFF2-40B4-BE49-F238E27FC236}">
                      <a16:creationId xmlns:a16="http://schemas.microsoft.com/office/drawing/2014/main" id="{29DDD055-50D4-EBAD-9D17-C97F671789F7}"/>
                    </a:ext>
                  </a:extLst>
                </p:cNvPr>
                <p:cNvSpPr/>
                <p:nvPr/>
              </p:nvSpPr>
              <p:spPr>
                <a:xfrm>
                  <a:off x="187969" y="2345617"/>
                  <a:ext cx="720000" cy="72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sp>
              <p:nvSpPr>
                <p:cNvPr id="12" name="Dikdörtgen 3">
                  <a:extLst>
                    <a:ext uri="{FF2B5EF4-FFF2-40B4-BE49-F238E27FC236}">
                      <a16:creationId xmlns:a16="http://schemas.microsoft.com/office/drawing/2014/main" id="{EBBBCE9B-11EC-B256-0282-8F4AE3BA5643}"/>
                    </a:ext>
                  </a:extLst>
                </p:cNvPr>
                <p:cNvSpPr/>
                <p:nvPr/>
              </p:nvSpPr>
              <p:spPr>
                <a:xfrm rot="18900000">
                  <a:off x="187969" y="2345617"/>
                  <a:ext cx="720000" cy="72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grpSp>
          <p:pic>
            <p:nvPicPr>
              <p:cNvPr id="10" name="10 Resim" descr="MTÜ_ LOGO 7.png">
                <a:extLst>
                  <a:ext uri="{FF2B5EF4-FFF2-40B4-BE49-F238E27FC236}">
                    <a16:creationId xmlns:a16="http://schemas.microsoft.com/office/drawing/2014/main" id="{3BCEB172-2205-DDB9-2D5F-DCCAB60F8E1D}"/>
                  </a:ext>
                </a:extLst>
              </p:cNvPr>
              <p:cNvPicPr>
                <a:picLocks noChangeAspect="1"/>
              </p:cNvPicPr>
              <p:nvPr/>
            </p:nvPicPr>
            <p:blipFill>
              <a:blip r:embed="rId3" cstate="print"/>
              <a:stretch>
                <a:fillRect/>
              </a:stretch>
            </p:blipFill>
            <p:spPr>
              <a:xfrm>
                <a:off x="136630" y="207522"/>
                <a:ext cx="828000" cy="828000"/>
              </a:xfrm>
              <a:prstGeom prst="rect">
                <a:avLst/>
              </a:prstGeom>
            </p:spPr>
          </p:pic>
        </p:grpSp>
        <p:sp>
          <p:nvSpPr>
            <p:cNvPr id="8" name="Başlık 1">
              <a:extLst>
                <a:ext uri="{FF2B5EF4-FFF2-40B4-BE49-F238E27FC236}">
                  <a16:creationId xmlns:a16="http://schemas.microsoft.com/office/drawing/2014/main" id="{A89DB15C-4A6C-D786-0762-54272083FCFA}"/>
                </a:ext>
              </a:extLst>
            </p:cNvPr>
            <p:cNvSpPr txBox="1">
              <a:spLocks/>
            </p:cNvSpPr>
            <p:nvPr/>
          </p:nvSpPr>
          <p:spPr>
            <a:xfrm>
              <a:off x="10381486" y="626395"/>
              <a:ext cx="1512000" cy="180000"/>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pPr algn="r"/>
              <a:r>
                <a:rPr lang="tr-TR" sz="1400" dirty="0">
                  <a:solidFill>
                    <a:srgbClr val="262F59"/>
                  </a:solidFill>
                  <a:latin typeface="Times New Roman" panose="02020603050405020304" pitchFamily="18" charset="0"/>
                  <a:cs typeface="Times New Roman" panose="02020603050405020304" pitchFamily="18" charset="0"/>
                </a:rPr>
                <a:t>www.</a:t>
              </a:r>
              <a:r>
                <a:rPr lang="tr-TR" sz="1600" b="1" dirty="0" err="1">
                  <a:solidFill>
                    <a:srgbClr val="262F59"/>
                  </a:solidFill>
                  <a:latin typeface="Times New Roman" panose="02020603050405020304" pitchFamily="18" charset="0"/>
                  <a:cs typeface="Times New Roman" panose="02020603050405020304" pitchFamily="18" charset="0"/>
                </a:rPr>
                <a:t>ozal</a:t>
              </a:r>
              <a:r>
                <a:rPr lang="tr-TR" sz="1400" dirty="0">
                  <a:solidFill>
                    <a:srgbClr val="262F59"/>
                  </a:solidFill>
                  <a:latin typeface="Times New Roman" panose="02020603050405020304" pitchFamily="18" charset="0"/>
                  <a:cs typeface="Times New Roman" panose="02020603050405020304" pitchFamily="18" charset="0"/>
                </a:rPr>
                <a:t>.edu.tr</a:t>
              </a:r>
            </a:p>
          </p:txBody>
        </p:sp>
      </p:grpSp>
      <p:sp>
        <p:nvSpPr>
          <p:cNvPr id="13" name="İçerik Yer Tutucusu 2">
            <a:extLst>
              <a:ext uri="{FF2B5EF4-FFF2-40B4-BE49-F238E27FC236}">
                <a16:creationId xmlns:a16="http://schemas.microsoft.com/office/drawing/2014/main" id="{415610BF-56EC-09BA-DE1C-612C0BC1FDF0}"/>
              </a:ext>
            </a:extLst>
          </p:cNvPr>
          <p:cNvSpPr txBox="1">
            <a:spLocks/>
          </p:cNvSpPr>
          <p:nvPr/>
        </p:nvSpPr>
        <p:spPr>
          <a:xfrm>
            <a:off x="1094539" y="1072340"/>
            <a:ext cx="10404000" cy="513064"/>
          </a:xfrm>
          <a:prstGeom prst="rect">
            <a:avLst/>
          </a:prstGeom>
        </p:spPr>
        <p:txBody>
          <a:bodyPr/>
          <a:lstStyle>
            <a:lvl1pPr marL="348901" indent="-348901" algn="l" defTabSz="930402" rtl="0" eaLnBrk="1" latinLnBrk="0" hangingPunct="1">
              <a:spcBef>
                <a:spcPct val="20000"/>
              </a:spcBef>
              <a:buFont typeface="Arial" pitchFamily="34" charset="0"/>
              <a:buChar char="•"/>
              <a:defRPr sz="3300" kern="1200">
                <a:solidFill>
                  <a:schemeClr val="tx1"/>
                </a:solidFill>
                <a:latin typeface="+mn-lt"/>
                <a:ea typeface="+mn-ea"/>
                <a:cs typeface="+mn-cs"/>
              </a:defRPr>
            </a:lvl1pPr>
            <a:lvl2pPr marL="755952" indent="-290751" algn="l" defTabSz="930402"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63003" indent="-232601" algn="l" defTabSz="930402"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28204"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93405"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58606"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23807"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89008"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54209"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5000"/>
              </a:lnSpc>
              <a:spcAft>
                <a:spcPts val="1000"/>
              </a:spcAft>
              <a:buNone/>
            </a:pPr>
            <a:r>
              <a:rPr lang="tr-TR"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Öğrenci Bilgileri</a:t>
            </a:r>
          </a:p>
        </p:txBody>
      </p:sp>
      <p:graphicFrame>
        <p:nvGraphicFramePr>
          <p:cNvPr id="14" name="İçerik Yer Tutucusu 3">
            <a:extLst>
              <a:ext uri="{FF2B5EF4-FFF2-40B4-BE49-F238E27FC236}">
                <a16:creationId xmlns:a16="http://schemas.microsoft.com/office/drawing/2014/main" id="{2C846C1C-610D-1448-9FA4-ACBDFC675F1D}"/>
              </a:ext>
            </a:extLst>
          </p:cNvPr>
          <p:cNvGraphicFramePr>
            <a:graphicFrameLocks/>
          </p:cNvGraphicFramePr>
          <p:nvPr>
            <p:extLst>
              <p:ext uri="{D42A27DB-BD31-4B8C-83A1-F6EECF244321}">
                <p14:modId xmlns:p14="http://schemas.microsoft.com/office/powerpoint/2010/main" val="2900827757"/>
              </p:ext>
            </p:extLst>
          </p:nvPr>
        </p:nvGraphicFramePr>
        <p:xfrm>
          <a:off x="1774726" y="2133650"/>
          <a:ext cx="9433047" cy="2078142"/>
        </p:xfrm>
        <a:graphic>
          <a:graphicData uri="http://schemas.openxmlformats.org/drawingml/2006/table">
            <a:tbl>
              <a:tblPr firstRow="1" lastRow="1" bandRow="1">
                <a:tableStyleId>{7DF18680-E054-41AD-8BC1-D1AEF772440D}</a:tableStyleId>
              </a:tblPr>
              <a:tblGrid>
                <a:gridCol w="3144349">
                  <a:extLst>
                    <a:ext uri="{9D8B030D-6E8A-4147-A177-3AD203B41FA5}">
                      <a16:colId xmlns:a16="http://schemas.microsoft.com/office/drawing/2014/main" val="1897897120"/>
                    </a:ext>
                  </a:extLst>
                </a:gridCol>
                <a:gridCol w="3144349">
                  <a:extLst>
                    <a:ext uri="{9D8B030D-6E8A-4147-A177-3AD203B41FA5}">
                      <a16:colId xmlns:a16="http://schemas.microsoft.com/office/drawing/2014/main" val="1262833393"/>
                    </a:ext>
                  </a:extLst>
                </a:gridCol>
                <a:gridCol w="3144349">
                  <a:extLst>
                    <a:ext uri="{9D8B030D-6E8A-4147-A177-3AD203B41FA5}">
                      <a16:colId xmlns:a16="http://schemas.microsoft.com/office/drawing/2014/main" val="4091489331"/>
                    </a:ext>
                  </a:extLst>
                </a:gridCol>
              </a:tblGrid>
              <a:tr h="504056">
                <a:tc>
                  <a:txBody>
                    <a:bodyPr/>
                    <a:lstStyle/>
                    <a:p>
                      <a:pPr algn="ctr"/>
                      <a:r>
                        <a:rPr lang="tr-TR" sz="1600" dirty="0"/>
                        <a:t>Öğrenci</a:t>
                      </a:r>
                      <a:r>
                        <a:rPr lang="tr-TR" sz="1600" baseline="0" dirty="0"/>
                        <a:t> Sayıları</a:t>
                      </a:r>
                      <a:endParaRPr lang="tr-TR" sz="1600" dirty="0">
                        <a:solidFill>
                          <a:schemeClr val="bg1"/>
                        </a:solidFill>
                      </a:endParaRPr>
                    </a:p>
                  </a:txBody>
                  <a:tcPr/>
                </a:tc>
                <a:tc>
                  <a:txBody>
                    <a:bodyPr/>
                    <a:lstStyle/>
                    <a:p>
                      <a:pPr algn="ctr"/>
                      <a:r>
                        <a:rPr lang="tr-TR" sz="1600" dirty="0"/>
                        <a:t>2022-2023 Eğitim Dönemi</a:t>
                      </a:r>
                      <a:endParaRPr lang="tr-TR" sz="1600" dirty="0">
                        <a:solidFill>
                          <a:schemeClr val="bg1"/>
                        </a:solidFill>
                      </a:endParaRPr>
                    </a:p>
                  </a:txBody>
                  <a:tcPr/>
                </a:tc>
                <a:tc>
                  <a:txBody>
                    <a:bodyPr/>
                    <a:lstStyle/>
                    <a:p>
                      <a:pPr algn="ctr"/>
                      <a:r>
                        <a:rPr lang="tr-TR" sz="1600" dirty="0"/>
                        <a:t>2023-2024 Eğitim Dönemi</a:t>
                      </a:r>
                      <a:endParaRPr lang="tr-TR" sz="1600" dirty="0">
                        <a:solidFill>
                          <a:schemeClr val="bg1"/>
                        </a:solidFill>
                      </a:endParaRPr>
                    </a:p>
                  </a:txBody>
                  <a:tcPr/>
                </a:tc>
                <a:extLst>
                  <a:ext uri="{0D108BD9-81ED-4DB2-BD59-A6C34878D82A}">
                    <a16:rowId xmlns:a16="http://schemas.microsoft.com/office/drawing/2014/main" val="3592751643"/>
                  </a:ext>
                </a:extLst>
              </a:tr>
              <a:tr h="442138">
                <a:tc>
                  <a:txBody>
                    <a:bodyPr/>
                    <a:lstStyle/>
                    <a:p>
                      <a:pPr algn="l">
                        <a:lnSpc>
                          <a:spcPct val="107000"/>
                        </a:lnSpc>
                        <a:spcAft>
                          <a:spcPts val="800"/>
                        </a:spcAft>
                      </a:pPr>
                      <a:r>
                        <a:rPr lang="tr-TR" sz="1400" dirty="0">
                          <a:effectLst/>
                        </a:rPr>
                        <a:t>Kız</a:t>
                      </a:r>
                      <a:endParaRPr lang="tr-TR" sz="1400" b="1" dirty="0">
                        <a:solidFill>
                          <a:srgbClr val="262F5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tr-TR" sz="1600" dirty="0"/>
                        <a:t>2650</a:t>
                      </a:r>
                      <a:endParaRPr lang="tr-TR" sz="1600" b="1" dirty="0">
                        <a:solidFill>
                          <a:srgbClr val="262F59"/>
                        </a:solidFill>
                      </a:endParaRPr>
                    </a:p>
                  </a:txBody>
                  <a:tcPr/>
                </a:tc>
                <a:tc>
                  <a:txBody>
                    <a:bodyPr/>
                    <a:lstStyle/>
                    <a:p>
                      <a:pPr algn="ctr"/>
                      <a:r>
                        <a:rPr lang="tr-TR" sz="1600" dirty="0"/>
                        <a:t>3894</a:t>
                      </a:r>
                      <a:endParaRPr lang="tr-TR" sz="1600" b="1" dirty="0">
                        <a:solidFill>
                          <a:srgbClr val="262F59"/>
                        </a:solidFill>
                      </a:endParaRPr>
                    </a:p>
                  </a:txBody>
                  <a:tcPr/>
                </a:tc>
                <a:extLst>
                  <a:ext uri="{0D108BD9-81ED-4DB2-BD59-A6C34878D82A}">
                    <a16:rowId xmlns:a16="http://schemas.microsoft.com/office/drawing/2014/main" val="2145096957"/>
                  </a:ext>
                </a:extLst>
              </a:tr>
              <a:tr h="565974">
                <a:tc>
                  <a:txBody>
                    <a:bodyPr/>
                    <a:lstStyle/>
                    <a:p>
                      <a:pPr algn="l">
                        <a:lnSpc>
                          <a:spcPct val="107000"/>
                        </a:lnSpc>
                        <a:spcAft>
                          <a:spcPts val="800"/>
                        </a:spcAft>
                      </a:pPr>
                      <a:r>
                        <a:rPr lang="tr-TR" sz="1400" dirty="0">
                          <a:effectLst/>
                        </a:rPr>
                        <a:t>Erkek</a:t>
                      </a:r>
                      <a:endParaRPr lang="tr-TR" sz="1400" b="1" dirty="0">
                        <a:solidFill>
                          <a:srgbClr val="262F5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tr-TR" sz="1600" dirty="0"/>
                        <a:t>3529</a:t>
                      </a:r>
                      <a:endParaRPr lang="tr-TR" sz="1600" b="1" dirty="0">
                        <a:solidFill>
                          <a:srgbClr val="262F59"/>
                        </a:solidFill>
                      </a:endParaRPr>
                    </a:p>
                  </a:txBody>
                  <a:tcPr/>
                </a:tc>
                <a:tc>
                  <a:txBody>
                    <a:bodyPr/>
                    <a:lstStyle/>
                    <a:p>
                      <a:pPr algn="ctr"/>
                      <a:r>
                        <a:rPr lang="tr-TR" sz="1600" dirty="0"/>
                        <a:t>4777</a:t>
                      </a:r>
                      <a:endParaRPr lang="tr-TR" sz="1600" b="1" dirty="0">
                        <a:solidFill>
                          <a:srgbClr val="262F59"/>
                        </a:solidFill>
                      </a:endParaRPr>
                    </a:p>
                  </a:txBody>
                  <a:tcPr/>
                </a:tc>
                <a:extLst>
                  <a:ext uri="{0D108BD9-81ED-4DB2-BD59-A6C34878D82A}">
                    <a16:rowId xmlns:a16="http://schemas.microsoft.com/office/drawing/2014/main" val="3091488517"/>
                  </a:ext>
                </a:extLst>
              </a:tr>
              <a:tr h="565974">
                <a:tc>
                  <a:txBody>
                    <a:bodyPr/>
                    <a:lstStyle/>
                    <a:p>
                      <a:pPr algn="l">
                        <a:lnSpc>
                          <a:spcPct val="107000"/>
                        </a:lnSpc>
                        <a:spcAft>
                          <a:spcPts val="800"/>
                        </a:spcAft>
                      </a:pPr>
                      <a:r>
                        <a:rPr lang="tr-TR" sz="1400" dirty="0">
                          <a:effectLst/>
                        </a:rPr>
                        <a:t>TOPLAM</a:t>
                      </a:r>
                      <a:endParaRPr lang="tr-TR" sz="1400" b="1" dirty="0">
                        <a:solidFill>
                          <a:srgbClr val="262F5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262F59"/>
                    </a:solidFill>
                  </a:tcPr>
                </a:tc>
                <a:tc>
                  <a:txBody>
                    <a:bodyPr/>
                    <a:lstStyle/>
                    <a:p>
                      <a:pPr algn="ctr"/>
                      <a:r>
                        <a:rPr lang="tr-TR" sz="1600" dirty="0"/>
                        <a:t>6179</a:t>
                      </a:r>
                      <a:endParaRPr lang="tr-TR" sz="1600" b="1" dirty="0">
                        <a:solidFill>
                          <a:srgbClr val="262F59"/>
                        </a:solidFill>
                      </a:endParaRPr>
                    </a:p>
                  </a:txBody>
                  <a:tcPr>
                    <a:solidFill>
                      <a:srgbClr val="262F59"/>
                    </a:solidFill>
                  </a:tcPr>
                </a:tc>
                <a:tc>
                  <a:txBody>
                    <a:bodyPr/>
                    <a:lstStyle/>
                    <a:p>
                      <a:pPr algn="ctr"/>
                      <a:r>
                        <a:rPr lang="tr-TR" sz="1600" dirty="0"/>
                        <a:t>8671</a:t>
                      </a:r>
                      <a:endParaRPr lang="tr-TR" sz="1600" b="1" dirty="0">
                        <a:solidFill>
                          <a:srgbClr val="262F59"/>
                        </a:solidFill>
                      </a:endParaRPr>
                    </a:p>
                  </a:txBody>
                  <a:tcPr>
                    <a:solidFill>
                      <a:srgbClr val="262F59"/>
                    </a:solidFill>
                  </a:tcPr>
                </a:tc>
                <a:extLst>
                  <a:ext uri="{0D108BD9-81ED-4DB2-BD59-A6C34878D82A}">
                    <a16:rowId xmlns:a16="http://schemas.microsoft.com/office/drawing/2014/main" val="4235713182"/>
                  </a:ext>
                </a:extLst>
              </a:tr>
            </a:tbl>
          </a:graphicData>
        </a:graphic>
      </p:graphicFrame>
    </p:spTree>
    <p:extLst>
      <p:ext uri="{BB962C8B-B14F-4D97-AF65-F5344CB8AC3E}">
        <p14:creationId xmlns:p14="http://schemas.microsoft.com/office/powerpoint/2010/main" val="2535276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4" descr="gökyüzü, dış mekan, bulut, mülk içeren bir resim&#10;&#10;Açıklama otomatik olarak oluşturuldu">
            <a:extLst>
              <a:ext uri="{FF2B5EF4-FFF2-40B4-BE49-F238E27FC236}">
                <a16:creationId xmlns:a16="http://schemas.microsoft.com/office/drawing/2014/main" id="{08BF26F4-88EB-9958-BD71-BBB5552719BA}"/>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406" y="1469"/>
            <a:ext cx="12189600" cy="6856650"/>
          </a:xfrm>
          <a:prstGeom prst="rect">
            <a:avLst/>
          </a:prstGeom>
        </p:spPr>
      </p:pic>
      <p:sp>
        <p:nvSpPr>
          <p:cNvPr id="5" name="Başlık 1">
            <a:extLst>
              <a:ext uri="{FF2B5EF4-FFF2-40B4-BE49-F238E27FC236}">
                <a16:creationId xmlns:a16="http://schemas.microsoft.com/office/drawing/2014/main" id="{61BBEBDF-EC55-AAD5-97C5-864DDCC608A4}"/>
              </a:ext>
            </a:extLst>
          </p:cNvPr>
          <p:cNvSpPr txBox="1">
            <a:spLocks/>
          </p:cNvSpPr>
          <p:nvPr/>
        </p:nvSpPr>
        <p:spPr>
          <a:xfrm>
            <a:off x="2716267" y="2143910"/>
            <a:ext cx="6757878" cy="576064"/>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r>
              <a:rPr lang="tr-TR" sz="2400" b="1" dirty="0">
                <a:solidFill>
                  <a:srgbClr val="262F59"/>
                </a:solidFill>
                <a:latin typeface="Times New Roman" panose="02020603050405020304" pitchFamily="18" charset="0"/>
                <a:cs typeface="Times New Roman" panose="02020603050405020304" pitchFamily="18" charset="0"/>
              </a:rPr>
              <a:t>Malatya Turgut Özal Üniversitesi</a:t>
            </a:r>
          </a:p>
          <a:p>
            <a:r>
              <a:rPr lang="tr-TR" sz="2000" b="1" dirty="0">
                <a:solidFill>
                  <a:srgbClr val="262F59"/>
                </a:solidFill>
                <a:latin typeface="Times New Roman" panose="02020603050405020304" pitchFamily="18" charset="0"/>
                <a:cs typeface="Times New Roman" panose="02020603050405020304" pitchFamily="18" charset="0"/>
              </a:rPr>
              <a:t>Strateji Geliştirme Daire Başkanlığı</a:t>
            </a:r>
          </a:p>
        </p:txBody>
      </p:sp>
      <p:pic>
        <p:nvPicPr>
          <p:cNvPr id="8" name="10 Resim" descr="MTÜ_ LOGO 7.png">
            <a:extLst>
              <a:ext uri="{FF2B5EF4-FFF2-40B4-BE49-F238E27FC236}">
                <a16:creationId xmlns:a16="http://schemas.microsoft.com/office/drawing/2014/main" id="{3BCEB172-2205-DDB9-2D5F-DCCAB60F8E1D}"/>
              </a:ext>
            </a:extLst>
          </p:cNvPr>
          <p:cNvPicPr>
            <a:picLocks noChangeAspect="1"/>
          </p:cNvPicPr>
          <p:nvPr/>
        </p:nvPicPr>
        <p:blipFill>
          <a:blip r:embed="rId3" cstate="print"/>
          <a:stretch>
            <a:fillRect/>
          </a:stretch>
        </p:blipFill>
        <p:spPr>
          <a:xfrm>
            <a:off x="5555206" y="929464"/>
            <a:ext cx="1080000" cy="1080000"/>
          </a:xfrm>
          <a:prstGeom prst="rect">
            <a:avLst/>
          </a:prstGeom>
        </p:spPr>
      </p:pic>
      <p:sp>
        <p:nvSpPr>
          <p:cNvPr id="12" name="Dikdörtgen 38">
            <a:extLst>
              <a:ext uri="{FF2B5EF4-FFF2-40B4-BE49-F238E27FC236}">
                <a16:creationId xmlns:a16="http://schemas.microsoft.com/office/drawing/2014/main" id="{009D80A7-C8FA-C071-79C5-010F2FE506E8}"/>
              </a:ext>
            </a:extLst>
          </p:cNvPr>
          <p:cNvSpPr/>
          <p:nvPr/>
        </p:nvSpPr>
        <p:spPr>
          <a:xfrm>
            <a:off x="3166248" y="4001298"/>
            <a:ext cx="5857918" cy="540000"/>
          </a:xfrm>
          <a:prstGeom prst="rect">
            <a:avLst/>
          </a:prstGeom>
          <a:solidFill>
            <a:srgbClr val="0098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Başlık 1">
            <a:extLst>
              <a:ext uri="{FF2B5EF4-FFF2-40B4-BE49-F238E27FC236}">
                <a16:creationId xmlns:a16="http://schemas.microsoft.com/office/drawing/2014/main" id="{61BBEBDF-EC55-AAD5-97C5-864DDCC608A4}"/>
              </a:ext>
            </a:extLst>
          </p:cNvPr>
          <p:cNvSpPr txBox="1">
            <a:spLocks/>
          </p:cNvSpPr>
          <p:nvPr/>
        </p:nvSpPr>
        <p:spPr>
          <a:xfrm>
            <a:off x="2560420" y="4001298"/>
            <a:ext cx="7069572" cy="540000"/>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r>
              <a:rPr lang="tr-TR" sz="3200" b="1" dirty="0">
                <a:solidFill>
                  <a:schemeClr val="bg1"/>
                </a:solidFill>
                <a:latin typeface="Times New Roman" panose="02020603050405020304" pitchFamily="18" charset="0"/>
                <a:cs typeface="Times New Roman" panose="02020603050405020304" pitchFamily="18" charset="0"/>
              </a:rPr>
              <a:t>Arz Ederim</a:t>
            </a:r>
          </a:p>
        </p:txBody>
      </p:sp>
      <p:sp>
        <p:nvSpPr>
          <p:cNvPr id="13" name="Başlık 1">
            <a:extLst>
              <a:ext uri="{FF2B5EF4-FFF2-40B4-BE49-F238E27FC236}">
                <a16:creationId xmlns:a16="http://schemas.microsoft.com/office/drawing/2014/main" id="{A89DB15C-4A6C-D786-0762-54272083FCFA}"/>
              </a:ext>
            </a:extLst>
          </p:cNvPr>
          <p:cNvSpPr txBox="1">
            <a:spLocks/>
          </p:cNvSpPr>
          <p:nvPr/>
        </p:nvSpPr>
        <p:spPr>
          <a:xfrm>
            <a:off x="5339206" y="5787248"/>
            <a:ext cx="1512000" cy="180000"/>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pPr algn="r"/>
            <a:r>
              <a:rPr lang="tr-TR" sz="1400" dirty="0">
                <a:solidFill>
                  <a:srgbClr val="262F59"/>
                </a:solidFill>
                <a:latin typeface="Times New Roman" panose="02020603050405020304" pitchFamily="18" charset="0"/>
                <a:cs typeface="Times New Roman" panose="02020603050405020304" pitchFamily="18" charset="0"/>
              </a:rPr>
              <a:t>www.</a:t>
            </a:r>
            <a:r>
              <a:rPr lang="tr-TR" sz="1600" b="1" dirty="0" err="1">
                <a:solidFill>
                  <a:srgbClr val="262F59"/>
                </a:solidFill>
                <a:latin typeface="Times New Roman" panose="02020603050405020304" pitchFamily="18" charset="0"/>
                <a:cs typeface="Times New Roman" panose="02020603050405020304" pitchFamily="18" charset="0"/>
              </a:rPr>
              <a:t>ozal</a:t>
            </a:r>
            <a:r>
              <a:rPr lang="tr-TR" sz="1400" dirty="0">
                <a:solidFill>
                  <a:srgbClr val="262F59"/>
                </a:solidFill>
                <a:latin typeface="Times New Roman" panose="02020603050405020304" pitchFamily="18" charset="0"/>
                <a:cs typeface="Times New Roman" panose="02020603050405020304" pitchFamily="18" charset="0"/>
              </a:rPr>
              <a:t>.edu.tr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4" descr="gökyüzü, dış mekan, bulut, mülk içeren bir resim&#10;&#10;Açıklama otomatik olarak oluşturuldu">
            <a:extLst>
              <a:ext uri="{FF2B5EF4-FFF2-40B4-BE49-F238E27FC236}">
                <a16:creationId xmlns:a16="http://schemas.microsoft.com/office/drawing/2014/main" id="{08BF26F4-88EB-9958-BD71-BBB5552719BA}"/>
              </a:ext>
            </a:extLst>
          </p:cNvPr>
          <p:cNvPicPr>
            <a:picLocks noChangeAspect="1"/>
          </p:cNvPicPr>
          <p:nvPr/>
        </p:nvPicPr>
        <p:blipFill>
          <a:blip r:embed="rId2">
            <a:alphaModFix amt="20000"/>
            <a:extLst>
              <a:ext uri="{28A0092B-C50C-407E-A947-70E740481C1C}">
                <a14:useLocalDpi xmlns:a14="http://schemas.microsoft.com/office/drawing/2010/main" val="0"/>
              </a:ext>
            </a:extLst>
          </a:blip>
          <a:stretch>
            <a:fillRect/>
          </a:stretch>
        </p:blipFill>
        <p:spPr>
          <a:xfrm>
            <a:off x="0" y="-14450"/>
            <a:ext cx="12189600" cy="6856650"/>
          </a:xfrm>
          <a:prstGeom prst="rect">
            <a:avLst/>
          </a:prstGeom>
        </p:spPr>
      </p:pic>
      <p:sp>
        <p:nvSpPr>
          <p:cNvPr id="3" name="Başlık 1">
            <a:extLst>
              <a:ext uri="{FF2B5EF4-FFF2-40B4-BE49-F238E27FC236}">
                <a16:creationId xmlns:a16="http://schemas.microsoft.com/office/drawing/2014/main" id="{61BBEBDF-EC55-AAD5-97C5-864DDCC608A4}"/>
              </a:ext>
            </a:extLst>
          </p:cNvPr>
          <p:cNvSpPr txBox="1">
            <a:spLocks/>
          </p:cNvSpPr>
          <p:nvPr/>
        </p:nvSpPr>
        <p:spPr>
          <a:xfrm>
            <a:off x="2693690" y="2143910"/>
            <a:ext cx="6757878" cy="576064"/>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r>
              <a:rPr lang="tr-TR" sz="2400" b="1" dirty="0">
                <a:solidFill>
                  <a:srgbClr val="262F59"/>
                </a:solidFill>
                <a:latin typeface="Times New Roman" panose="02020603050405020304" pitchFamily="18" charset="0"/>
                <a:cs typeface="Times New Roman" panose="02020603050405020304" pitchFamily="18" charset="0"/>
              </a:rPr>
              <a:t>Malatya Turgut Özal Üniversitesi</a:t>
            </a:r>
          </a:p>
        </p:txBody>
      </p:sp>
      <p:pic>
        <p:nvPicPr>
          <p:cNvPr id="4" name="10 Resim" descr="MTÜ_ LOGO 7.png">
            <a:extLst>
              <a:ext uri="{FF2B5EF4-FFF2-40B4-BE49-F238E27FC236}">
                <a16:creationId xmlns:a16="http://schemas.microsoft.com/office/drawing/2014/main" id="{3BCEB172-2205-DDB9-2D5F-DCCAB60F8E1D}"/>
              </a:ext>
            </a:extLst>
          </p:cNvPr>
          <p:cNvPicPr>
            <a:picLocks noChangeAspect="1"/>
          </p:cNvPicPr>
          <p:nvPr/>
        </p:nvPicPr>
        <p:blipFill>
          <a:blip r:embed="rId3" cstate="print"/>
          <a:stretch>
            <a:fillRect/>
          </a:stretch>
        </p:blipFill>
        <p:spPr>
          <a:xfrm>
            <a:off x="5532629" y="929464"/>
            <a:ext cx="1080000" cy="1080000"/>
          </a:xfrm>
          <a:prstGeom prst="rect">
            <a:avLst/>
          </a:prstGeom>
        </p:spPr>
      </p:pic>
      <p:sp>
        <p:nvSpPr>
          <p:cNvPr id="7" name="Başlık 1">
            <a:extLst>
              <a:ext uri="{FF2B5EF4-FFF2-40B4-BE49-F238E27FC236}">
                <a16:creationId xmlns:a16="http://schemas.microsoft.com/office/drawing/2014/main" id="{A89DB15C-4A6C-D786-0762-54272083FCFA}"/>
              </a:ext>
            </a:extLst>
          </p:cNvPr>
          <p:cNvSpPr txBox="1">
            <a:spLocks/>
          </p:cNvSpPr>
          <p:nvPr/>
        </p:nvSpPr>
        <p:spPr>
          <a:xfrm>
            <a:off x="3786417" y="5727730"/>
            <a:ext cx="4572424" cy="450858"/>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pPr algn="r"/>
            <a:r>
              <a:rPr lang="tr-TR" sz="1400" dirty="0">
                <a:solidFill>
                  <a:srgbClr val="262F59"/>
                </a:solidFill>
                <a:latin typeface="Times New Roman" panose="02020603050405020304" pitchFamily="18" charset="0"/>
                <a:cs typeface="Times New Roman" panose="02020603050405020304" pitchFamily="18" charset="0"/>
              </a:rPr>
              <a:t>www.</a:t>
            </a:r>
            <a:r>
              <a:rPr lang="tr-TR" sz="1600" b="1" dirty="0">
                <a:solidFill>
                  <a:srgbClr val="FF0000"/>
                </a:solidFill>
                <a:latin typeface="Times New Roman" panose="02020603050405020304" pitchFamily="18" charset="0"/>
                <a:cs typeface="Times New Roman" panose="02020603050405020304" pitchFamily="18" charset="0"/>
              </a:rPr>
              <a:t> </a:t>
            </a:r>
            <a:r>
              <a:rPr lang="tr-TR" sz="1600" b="1" dirty="0">
                <a:solidFill>
                  <a:srgbClr val="262F59"/>
                </a:solidFill>
                <a:latin typeface="Times New Roman" panose="02020603050405020304" pitchFamily="18" charset="0"/>
                <a:cs typeface="Times New Roman" panose="02020603050405020304" pitchFamily="18" charset="0"/>
              </a:rPr>
              <a:t>https://strateji/ozal</a:t>
            </a:r>
            <a:r>
              <a:rPr lang="tr-TR" sz="1400" dirty="0">
                <a:solidFill>
                  <a:srgbClr val="262F59"/>
                </a:solidFill>
                <a:latin typeface="Times New Roman" panose="02020603050405020304" pitchFamily="18" charset="0"/>
                <a:cs typeface="Times New Roman" panose="02020603050405020304" pitchFamily="18" charset="0"/>
              </a:rPr>
              <a:t>.edu.tr</a:t>
            </a:r>
          </a:p>
        </p:txBody>
      </p:sp>
      <p:sp>
        <p:nvSpPr>
          <p:cNvPr id="5" name="Dikdörtgen 38">
            <a:extLst>
              <a:ext uri="{FF2B5EF4-FFF2-40B4-BE49-F238E27FC236}">
                <a16:creationId xmlns:a16="http://schemas.microsoft.com/office/drawing/2014/main" id="{009D80A7-C8FA-C071-79C5-010F2FE506E8}"/>
              </a:ext>
            </a:extLst>
          </p:cNvPr>
          <p:cNvSpPr/>
          <p:nvPr/>
        </p:nvSpPr>
        <p:spPr>
          <a:xfrm>
            <a:off x="3912629" y="3780264"/>
            <a:ext cx="4320000" cy="18000"/>
          </a:xfrm>
          <a:prstGeom prst="rect">
            <a:avLst/>
          </a:prstGeom>
          <a:solidFill>
            <a:srgbClr val="0098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Başlık 1">
            <a:extLst>
              <a:ext uri="{FF2B5EF4-FFF2-40B4-BE49-F238E27FC236}">
                <a16:creationId xmlns:a16="http://schemas.microsoft.com/office/drawing/2014/main" id="{61BBEBDF-EC55-AAD5-97C5-864DDCC608A4}"/>
              </a:ext>
            </a:extLst>
          </p:cNvPr>
          <p:cNvSpPr txBox="1">
            <a:spLocks/>
          </p:cNvSpPr>
          <p:nvPr/>
        </p:nvSpPr>
        <p:spPr>
          <a:xfrm>
            <a:off x="2537843" y="3900929"/>
            <a:ext cx="7069572" cy="705363"/>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r>
              <a:rPr lang="tr-TR" sz="2800" b="1" dirty="0">
                <a:solidFill>
                  <a:srgbClr val="262F59"/>
                </a:solidFill>
                <a:latin typeface="Times New Roman" panose="02020603050405020304" pitchFamily="18" charset="0"/>
                <a:cs typeface="Times New Roman" panose="02020603050405020304" pitchFamily="18" charset="0"/>
              </a:rPr>
              <a:t>Strateji Geliştirme Daire Başkanlığı</a:t>
            </a:r>
          </a:p>
        </p:txBody>
      </p:sp>
      <p:sp>
        <p:nvSpPr>
          <p:cNvPr id="8" name="Dikdörtgen 38">
            <a:extLst>
              <a:ext uri="{FF2B5EF4-FFF2-40B4-BE49-F238E27FC236}">
                <a16:creationId xmlns:a16="http://schemas.microsoft.com/office/drawing/2014/main" id="{009D80A7-C8FA-C071-79C5-010F2FE506E8}"/>
              </a:ext>
            </a:extLst>
          </p:cNvPr>
          <p:cNvSpPr/>
          <p:nvPr/>
        </p:nvSpPr>
        <p:spPr>
          <a:xfrm>
            <a:off x="3912629" y="4708958"/>
            <a:ext cx="4320000" cy="18000"/>
          </a:xfrm>
          <a:prstGeom prst="rect">
            <a:avLst/>
          </a:prstGeom>
          <a:solidFill>
            <a:srgbClr val="0098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Başlık 1">
            <a:extLst>
              <a:ext uri="{FF2B5EF4-FFF2-40B4-BE49-F238E27FC236}">
                <a16:creationId xmlns:a16="http://schemas.microsoft.com/office/drawing/2014/main" id="{61BBEBDF-EC55-AAD5-97C5-864DDCC608A4}"/>
              </a:ext>
            </a:extLst>
          </p:cNvPr>
          <p:cNvSpPr txBox="1">
            <a:spLocks/>
          </p:cNvSpPr>
          <p:nvPr/>
        </p:nvSpPr>
        <p:spPr>
          <a:xfrm>
            <a:off x="2537843" y="4351768"/>
            <a:ext cx="7069572" cy="180000"/>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endParaRPr lang="tr-TR" sz="2000" dirty="0">
              <a:solidFill>
                <a:srgbClr val="0098BC"/>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38">
            <a:extLst>
              <a:ext uri="{FF2B5EF4-FFF2-40B4-BE49-F238E27FC236}">
                <a16:creationId xmlns:a16="http://schemas.microsoft.com/office/drawing/2014/main" id="{009D80A7-C8FA-C071-79C5-010F2FE506E8}"/>
              </a:ext>
            </a:extLst>
          </p:cNvPr>
          <p:cNvSpPr/>
          <p:nvPr/>
        </p:nvSpPr>
        <p:spPr>
          <a:xfrm>
            <a:off x="1094539" y="1072340"/>
            <a:ext cx="10764000" cy="540000"/>
          </a:xfrm>
          <a:prstGeom prst="rect">
            <a:avLst/>
          </a:prstGeom>
          <a:solidFill>
            <a:srgbClr val="0098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Başlık 1">
            <a:extLst>
              <a:ext uri="{FF2B5EF4-FFF2-40B4-BE49-F238E27FC236}">
                <a16:creationId xmlns:a16="http://schemas.microsoft.com/office/drawing/2014/main" id="{61BBEBDF-EC55-AAD5-97C5-864DDCC608A4}"/>
              </a:ext>
            </a:extLst>
          </p:cNvPr>
          <p:cNvSpPr txBox="1">
            <a:spLocks/>
          </p:cNvSpPr>
          <p:nvPr/>
        </p:nvSpPr>
        <p:spPr>
          <a:xfrm>
            <a:off x="1026948" y="260102"/>
            <a:ext cx="6757878" cy="576064"/>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pPr algn="l"/>
            <a:r>
              <a:rPr lang="tr-TR" sz="2000" b="1" dirty="0">
                <a:solidFill>
                  <a:srgbClr val="262F59"/>
                </a:solidFill>
                <a:latin typeface="Times New Roman" panose="02020603050405020304" pitchFamily="18" charset="0"/>
                <a:cs typeface="Times New Roman" panose="02020603050405020304" pitchFamily="18" charset="0"/>
              </a:rPr>
              <a:t>Malatya Turgut Özal Üniversitesi</a:t>
            </a:r>
          </a:p>
        </p:txBody>
      </p:sp>
      <p:grpSp>
        <p:nvGrpSpPr>
          <p:cNvPr id="4" name="3 Grup"/>
          <p:cNvGrpSpPr/>
          <p:nvPr/>
        </p:nvGrpSpPr>
        <p:grpSpPr>
          <a:xfrm>
            <a:off x="136630" y="0"/>
            <a:ext cx="11756856" cy="6859588"/>
            <a:chOff x="136630" y="0"/>
            <a:chExt cx="11756856" cy="6859588"/>
          </a:xfrm>
        </p:grpSpPr>
        <p:sp>
          <p:nvSpPr>
            <p:cNvPr id="5" name="Dikdörtgen 3">
              <a:extLst>
                <a:ext uri="{FF2B5EF4-FFF2-40B4-BE49-F238E27FC236}">
                  <a16:creationId xmlns:a16="http://schemas.microsoft.com/office/drawing/2014/main" id="{E6672F29-9226-D8A8-450C-7A0CAD727AC8}"/>
                </a:ext>
              </a:extLst>
            </p:cNvPr>
            <p:cNvSpPr/>
            <p:nvPr/>
          </p:nvSpPr>
          <p:spPr>
            <a:xfrm>
              <a:off x="280630" y="0"/>
              <a:ext cx="540000" cy="6859588"/>
            </a:xfrm>
            <a:prstGeom prst="rect">
              <a:avLst/>
            </a:prstGeom>
            <a:solidFill>
              <a:srgbClr val="262F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sp>
          <p:nvSpPr>
            <p:cNvPr id="6" name="Dikdörtgen 38">
              <a:extLst>
                <a:ext uri="{FF2B5EF4-FFF2-40B4-BE49-F238E27FC236}">
                  <a16:creationId xmlns:a16="http://schemas.microsoft.com/office/drawing/2014/main" id="{93660088-2851-64EA-8334-F24E721193B6}"/>
                </a:ext>
              </a:extLst>
            </p:cNvPr>
            <p:cNvSpPr/>
            <p:nvPr/>
          </p:nvSpPr>
          <p:spPr>
            <a:xfrm>
              <a:off x="1094539" y="909522"/>
              <a:ext cx="10764000" cy="18000"/>
            </a:xfrm>
            <a:prstGeom prst="rect">
              <a:avLst/>
            </a:prstGeom>
            <a:solidFill>
              <a:srgbClr val="0098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nvGrpSpPr>
            <p:cNvPr id="7" name="Grup 6">
              <a:extLst>
                <a:ext uri="{FF2B5EF4-FFF2-40B4-BE49-F238E27FC236}">
                  <a16:creationId xmlns:a16="http://schemas.microsoft.com/office/drawing/2014/main" id="{15D56711-067A-BC2C-0F87-9075833A64BC}"/>
                </a:ext>
              </a:extLst>
            </p:cNvPr>
            <p:cNvGrpSpPr/>
            <p:nvPr/>
          </p:nvGrpSpPr>
          <p:grpSpPr>
            <a:xfrm>
              <a:off x="136630" y="153522"/>
              <a:ext cx="828000" cy="828000"/>
              <a:chOff x="136630" y="207522"/>
              <a:chExt cx="828000" cy="828000"/>
            </a:xfrm>
          </p:grpSpPr>
          <p:grpSp>
            <p:nvGrpSpPr>
              <p:cNvPr id="9" name="Grup 7">
                <a:extLst>
                  <a:ext uri="{FF2B5EF4-FFF2-40B4-BE49-F238E27FC236}">
                    <a16:creationId xmlns:a16="http://schemas.microsoft.com/office/drawing/2014/main" id="{B432986F-9F41-B3E2-F069-D5CB90F12075}"/>
                  </a:ext>
                </a:extLst>
              </p:cNvPr>
              <p:cNvGrpSpPr/>
              <p:nvPr/>
            </p:nvGrpSpPr>
            <p:grpSpPr>
              <a:xfrm>
                <a:off x="190630" y="261522"/>
                <a:ext cx="720000" cy="720000"/>
                <a:chOff x="187969" y="2345617"/>
                <a:chExt cx="720000" cy="720000"/>
              </a:xfrm>
            </p:grpSpPr>
            <p:sp>
              <p:nvSpPr>
                <p:cNvPr id="11" name="Dikdörtgen 3">
                  <a:extLst>
                    <a:ext uri="{FF2B5EF4-FFF2-40B4-BE49-F238E27FC236}">
                      <a16:creationId xmlns:a16="http://schemas.microsoft.com/office/drawing/2014/main" id="{29DDD055-50D4-EBAD-9D17-C97F671789F7}"/>
                    </a:ext>
                  </a:extLst>
                </p:cNvPr>
                <p:cNvSpPr/>
                <p:nvPr/>
              </p:nvSpPr>
              <p:spPr>
                <a:xfrm>
                  <a:off x="187969" y="2345617"/>
                  <a:ext cx="720000" cy="72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sp>
              <p:nvSpPr>
                <p:cNvPr id="12" name="Dikdörtgen 3">
                  <a:extLst>
                    <a:ext uri="{FF2B5EF4-FFF2-40B4-BE49-F238E27FC236}">
                      <a16:creationId xmlns:a16="http://schemas.microsoft.com/office/drawing/2014/main" id="{EBBBCE9B-11EC-B256-0282-8F4AE3BA5643}"/>
                    </a:ext>
                  </a:extLst>
                </p:cNvPr>
                <p:cNvSpPr/>
                <p:nvPr/>
              </p:nvSpPr>
              <p:spPr>
                <a:xfrm rot="18900000">
                  <a:off x="187969" y="2345617"/>
                  <a:ext cx="720000" cy="72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grpSp>
          <p:pic>
            <p:nvPicPr>
              <p:cNvPr id="10" name="10 Resim" descr="MTÜ_ LOGO 7.png">
                <a:extLst>
                  <a:ext uri="{FF2B5EF4-FFF2-40B4-BE49-F238E27FC236}">
                    <a16:creationId xmlns:a16="http://schemas.microsoft.com/office/drawing/2014/main" id="{3BCEB172-2205-DDB9-2D5F-DCCAB60F8E1D}"/>
                  </a:ext>
                </a:extLst>
              </p:cNvPr>
              <p:cNvPicPr>
                <a:picLocks noChangeAspect="1"/>
              </p:cNvPicPr>
              <p:nvPr/>
            </p:nvPicPr>
            <p:blipFill>
              <a:blip r:embed="rId3" cstate="print"/>
              <a:stretch>
                <a:fillRect/>
              </a:stretch>
            </p:blipFill>
            <p:spPr>
              <a:xfrm>
                <a:off x="136630" y="207522"/>
                <a:ext cx="828000" cy="828000"/>
              </a:xfrm>
              <a:prstGeom prst="rect">
                <a:avLst/>
              </a:prstGeom>
            </p:spPr>
          </p:pic>
        </p:grpSp>
        <p:sp>
          <p:nvSpPr>
            <p:cNvPr id="8" name="Başlık 1">
              <a:extLst>
                <a:ext uri="{FF2B5EF4-FFF2-40B4-BE49-F238E27FC236}">
                  <a16:creationId xmlns:a16="http://schemas.microsoft.com/office/drawing/2014/main" id="{A89DB15C-4A6C-D786-0762-54272083FCFA}"/>
                </a:ext>
              </a:extLst>
            </p:cNvPr>
            <p:cNvSpPr txBox="1">
              <a:spLocks/>
            </p:cNvSpPr>
            <p:nvPr/>
          </p:nvSpPr>
          <p:spPr>
            <a:xfrm>
              <a:off x="10381486" y="626395"/>
              <a:ext cx="1512000" cy="180000"/>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pPr algn="r"/>
              <a:r>
                <a:rPr lang="tr-TR" sz="1400" dirty="0">
                  <a:solidFill>
                    <a:srgbClr val="262F59"/>
                  </a:solidFill>
                  <a:latin typeface="Times New Roman" panose="02020603050405020304" pitchFamily="18" charset="0"/>
                  <a:cs typeface="Times New Roman" panose="02020603050405020304" pitchFamily="18" charset="0"/>
                </a:rPr>
                <a:t>www.</a:t>
              </a:r>
              <a:r>
                <a:rPr lang="tr-TR" sz="1600" b="1" dirty="0" err="1">
                  <a:solidFill>
                    <a:srgbClr val="262F59"/>
                  </a:solidFill>
                  <a:latin typeface="Times New Roman" panose="02020603050405020304" pitchFamily="18" charset="0"/>
                  <a:cs typeface="Times New Roman" panose="02020603050405020304" pitchFamily="18" charset="0"/>
                </a:rPr>
                <a:t>ozal</a:t>
              </a:r>
              <a:r>
                <a:rPr lang="tr-TR" sz="1400" dirty="0">
                  <a:solidFill>
                    <a:srgbClr val="262F59"/>
                  </a:solidFill>
                  <a:latin typeface="Times New Roman" panose="02020603050405020304" pitchFamily="18" charset="0"/>
                  <a:cs typeface="Times New Roman" panose="02020603050405020304" pitchFamily="18" charset="0"/>
                </a:rPr>
                <a:t>.edu.tr</a:t>
              </a:r>
            </a:p>
          </p:txBody>
        </p:sp>
      </p:grpSp>
      <p:sp>
        <p:nvSpPr>
          <p:cNvPr id="13" name="İçerik Yer Tutucusu 2">
            <a:extLst>
              <a:ext uri="{FF2B5EF4-FFF2-40B4-BE49-F238E27FC236}">
                <a16:creationId xmlns:a16="http://schemas.microsoft.com/office/drawing/2014/main" id="{415610BF-56EC-09BA-DE1C-612C0BC1FDF0}"/>
              </a:ext>
            </a:extLst>
          </p:cNvPr>
          <p:cNvSpPr txBox="1">
            <a:spLocks/>
          </p:cNvSpPr>
          <p:nvPr/>
        </p:nvSpPr>
        <p:spPr>
          <a:xfrm>
            <a:off x="1094539" y="1072340"/>
            <a:ext cx="10404000" cy="513064"/>
          </a:xfrm>
          <a:prstGeom prst="rect">
            <a:avLst/>
          </a:prstGeom>
        </p:spPr>
        <p:txBody>
          <a:bodyPr/>
          <a:lstStyle>
            <a:lvl1pPr marL="348901" indent="-348901" algn="l" defTabSz="930402" rtl="0" eaLnBrk="1" latinLnBrk="0" hangingPunct="1">
              <a:spcBef>
                <a:spcPct val="20000"/>
              </a:spcBef>
              <a:buFont typeface="Arial" pitchFamily="34" charset="0"/>
              <a:buChar char="•"/>
              <a:defRPr sz="3300" kern="1200">
                <a:solidFill>
                  <a:schemeClr val="tx1"/>
                </a:solidFill>
                <a:latin typeface="+mn-lt"/>
                <a:ea typeface="+mn-ea"/>
                <a:cs typeface="+mn-cs"/>
              </a:defRPr>
            </a:lvl1pPr>
            <a:lvl2pPr marL="755952" indent="-290751" algn="l" defTabSz="930402"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63003" indent="-232601" algn="l" defTabSz="930402"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28204"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93405"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58606"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23807"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89008"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54209"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5000"/>
              </a:lnSpc>
              <a:spcAft>
                <a:spcPts val="1000"/>
              </a:spcAft>
              <a:buNone/>
            </a:pPr>
            <a:r>
              <a:rPr lang="tr-TR"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Genel Bilgiler</a:t>
            </a:r>
          </a:p>
        </p:txBody>
      </p:sp>
      <p:sp>
        <p:nvSpPr>
          <p:cNvPr id="17" name="Dikdörtgen 16"/>
          <p:cNvSpPr/>
          <p:nvPr/>
        </p:nvSpPr>
        <p:spPr>
          <a:xfrm>
            <a:off x="6887294" y="1757158"/>
            <a:ext cx="4392488" cy="4093428"/>
          </a:xfrm>
          <a:prstGeom prst="rect">
            <a:avLst/>
          </a:prstGeom>
        </p:spPr>
        <p:txBody>
          <a:bodyPr wrap="square">
            <a:spAutoFit/>
          </a:bodyPr>
          <a:lstStyle/>
          <a:p>
            <a:pPr algn="just"/>
            <a:r>
              <a:rPr lang="tr-TR" sz="2000" dirty="0">
                <a:solidFill>
                  <a:schemeClr val="tx2">
                    <a:lumMod val="75000"/>
                  </a:schemeClr>
                </a:solidFill>
              </a:rPr>
              <a:t>	</a:t>
            </a:r>
          </a:p>
          <a:p>
            <a:pPr algn="just"/>
            <a:r>
              <a:rPr lang="tr-TR" sz="2000" dirty="0"/>
              <a:t>Malatya Turgut Özal Üniversitesi, TBMM'de 9 Mayıs 2018 tarihinde kabul edilen ve 18 Mayıs 2018 tarih ve 30425 sayılı Resmi Gazete’ de yayımlanan, 7141 Sayılı Yükseköğretim Kanunu İle Bazı Kanun ve Kanun Hükmünde Kararnamelerde Değişiklik Yapılmasına Dair Kanun ile kurulmuştur. Üniversitemiz; </a:t>
            </a:r>
            <a:r>
              <a:rPr lang="tr-TR" sz="2000" b="1" dirty="0"/>
              <a:t>6 Fakülte, 2 Yüksekokul, 1 Enstitü, 9 Meslek Yüksekokulu, 10 Araştırma Merkezi ve 8 Daire Başkanlığı ile hizmete devam etmektedir.</a:t>
            </a:r>
          </a:p>
        </p:txBody>
      </p:sp>
      <p:pic>
        <p:nvPicPr>
          <p:cNvPr id="18" name="Resim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29438" y="2061642"/>
            <a:ext cx="5112568" cy="3788944"/>
          </a:xfrm>
          <a:prstGeom prst="rect">
            <a:avLst/>
          </a:prstGeom>
        </p:spPr>
      </p:pic>
    </p:spTree>
    <p:extLst>
      <p:ext uri="{BB962C8B-B14F-4D97-AF65-F5344CB8AC3E}">
        <p14:creationId xmlns:p14="http://schemas.microsoft.com/office/powerpoint/2010/main" val="1704226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38">
            <a:extLst>
              <a:ext uri="{FF2B5EF4-FFF2-40B4-BE49-F238E27FC236}">
                <a16:creationId xmlns:a16="http://schemas.microsoft.com/office/drawing/2014/main" id="{009D80A7-C8FA-C071-79C5-010F2FE506E8}"/>
              </a:ext>
            </a:extLst>
          </p:cNvPr>
          <p:cNvSpPr/>
          <p:nvPr/>
        </p:nvSpPr>
        <p:spPr>
          <a:xfrm>
            <a:off x="978227" y="1045404"/>
            <a:ext cx="10764000" cy="540000"/>
          </a:xfrm>
          <a:prstGeom prst="rect">
            <a:avLst/>
          </a:prstGeom>
          <a:solidFill>
            <a:srgbClr val="0098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Başlık 1">
            <a:extLst>
              <a:ext uri="{FF2B5EF4-FFF2-40B4-BE49-F238E27FC236}">
                <a16:creationId xmlns:a16="http://schemas.microsoft.com/office/drawing/2014/main" id="{61BBEBDF-EC55-AAD5-97C5-864DDCC608A4}"/>
              </a:ext>
            </a:extLst>
          </p:cNvPr>
          <p:cNvSpPr txBox="1">
            <a:spLocks/>
          </p:cNvSpPr>
          <p:nvPr/>
        </p:nvSpPr>
        <p:spPr>
          <a:xfrm>
            <a:off x="1026948" y="260102"/>
            <a:ext cx="6757878" cy="576064"/>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pPr algn="l"/>
            <a:r>
              <a:rPr lang="tr-TR" sz="2000" b="1" dirty="0">
                <a:solidFill>
                  <a:srgbClr val="262F59"/>
                </a:solidFill>
                <a:latin typeface="Times New Roman" panose="02020603050405020304" pitchFamily="18" charset="0"/>
                <a:cs typeface="Times New Roman" panose="02020603050405020304" pitchFamily="18" charset="0"/>
              </a:rPr>
              <a:t>Malatya Turgut Özal Üniversitesi</a:t>
            </a:r>
          </a:p>
        </p:txBody>
      </p:sp>
      <p:grpSp>
        <p:nvGrpSpPr>
          <p:cNvPr id="4" name="3 Grup"/>
          <p:cNvGrpSpPr/>
          <p:nvPr/>
        </p:nvGrpSpPr>
        <p:grpSpPr>
          <a:xfrm>
            <a:off x="136630" y="0"/>
            <a:ext cx="11756856" cy="6859588"/>
            <a:chOff x="136630" y="0"/>
            <a:chExt cx="11756856" cy="6859588"/>
          </a:xfrm>
        </p:grpSpPr>
        <p:sp>
          <p:nvSpPr>
            <p:cNvPr id="5" name="Dikdörtgen 3">
              <a:extLst>
                <a:ext uri="{FF2B5EF4-FFF2-40B4-BE49-F238E27FC236}">
                  <a16:creationId xmlns:a16="http://schemas.microsoft.com/office/drawing/2014/main" id="{E6672F29-9226-D8A8-450C-7A0CAD727AC8}"/>
                </a:ext>
              </a:extLst>
            </p:cNvPr>
            <p:cNvSpPr/>
            <p:nvPr/>
          </p:nvSpPr>
          <p:spPr>
            <a:xfrm>
              <a:off x="280630" y="0"/>
              <a:ext cx="540000" cy="6859588"/>
            </a:xfrm>
            <a:prstGeom prst="rect">
              <a:avLst/>
            </a:prstGeom>
            <a:solidFill>
              <a:srgbClr val="262F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sp>
          <p:nvSpPr>
            <p:cNvPr id="6" name="Dikdörtgen 38">
              <a:extLst>
                <a:ext uri="{FF2B5EF4-FFF2-40B4-BE49-F238E27FC236}">
                  <a16:creationId xmlns:a16="http://schemas.microsoft.com/office/drawing/2014/main" id="{93660088-2851-64EA-8334-F24E721193B6}"/>
                </a:ext>
              </a:extLst>
            </p:cNvPr>
            <p:cNvSpPr/>
            <p:nvPr/>
          </p:nvSpPr>
          <p:spPr>
            <a:xfrm>
              <a:off x="1094539" y="909522"/>
              <a:ext cx="10764000" cy="18000"/>
            </a:xfrm>
            <a:prstGeom prst="rect">
              <a:avLst/>
            </a:prstGeom>
            <a:solidFill>
              <a:srgbClr val="0098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nvGrpSpPr>
            <p:cNvPr id="7" name="Grup 6">
              <a:extLst>
                <a:ext uri="{FF2B5EF4-FFF2-40B4-BE49-F238E27FC236}">
                  <a16:creationId xmlns:a16="http://schemas.microsoft.com/office/drawing/2014/main" id="{15D56711-067A-BC2C-0F87-9075833A64BC}"/>
                </a:ext>
              </a:extLst>
            </p:cNvPr>
            <p:cNvGrpSpPr/>
            <p:nvPr/>
          </p:nvGrpSpPr>
          <p:grpSpPr>
            <a:xfrm>
              <a:off x="136630" y="153522"/>
              <a:ext cx="828000" cy="828000"/>
              <a:chOff x="136630" y="207522"/>
              <a:chExt cx="828000" cy="828000"/>
            </a:xfrm>
          </p:grpSpPr>
          <p:grpSp>
            <p:nvGrpSpPr>
              <p:cNvPr id="9" name="Grup 7">
                <a:extLst>
                  <a:ext uri="{FF2B5EF4-FFF2-40B4-BE49-F238E27FC236}">
                    <a16:creationId xmlns:a16="http://schemas.microsoft.com/office/drawing/2014/main" id="{B432986F-9F41-B3E2-F069-D5CB90F12075}"/>
                  </a:ext>
                </a:extLst>
              </p:cNvPr>
              <p:cNvGrpSpPr/>
              <p:nvPr/>
            </p:nvGrpSpPr>
            <p:grpSpPr>
              <a:xfrm>
                <a:off x="190630" y="261522"/>
                <a:ext cx="720000" cy="720000"/>
                <a:chOff x="187969" y="2345617"/>
                <a:chExt cx="720000" cy="720000"/>
              </a:xfrm>
            </p:grpSpPr>
            <p:sp>
              <p:nvSpPr>
                <p:cNvPr id="11" name="Dikdörtgen 3">
                  <a:extLst>
                    <a:ext uri="{FF2B5EF4-FFF2-40B4-BE49-F238E27FC236}">
                      <a16:creationId xmlns:a16="http://schemas.microsoft.com/office/drawing/2014/main" id="{29DDD055-50D4-EBAD-9D17-C97F671789F7}"/>
                    </a:ext>
                  </a:extLst>
                </p:cNvPr>
                <p:cNvSpPr/>
                <p:nvPr/>
              </p:nvSpPr>
              <p:spPr>
                <a:xfrm>
                  <a:off x="187969" y="2345617"/>
                  <a:ext cx="720000" cy="72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sp>
              <p:nvSpPr>
                <p:cNvPr id="12" name="Dikdörtgen 3">
                  <a:extLst>
                    <a:ext uri="{FF2B5EF4-FFF2-40B4-BE49-F238E27FC236}">
                      <a16:creationId xmlns:a16="http://schemas.microsoft.com/office/drawing/2014/main" id="{EBBBCE9B-11EC-B256-0282-8F4AE3BA5643}"/>
                    </a:ext>
                  </a:extLst>
                </p:cNvPr>
                <p:cNvSpPr/>
                <p:nvPr/>
              </p:nvSpPr>
              <p:spPr>
                <a:xfrm rot="18900000">
                  <a:off x="187969" y="2345617"/>
                  <a:ext cx="720000" cy="72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grpSp>
          <p:pic>
            <p:nvPicPr>
              <p:cNvPr id="10" name="10 Resim" descr="MTÜ_ LOGO 7.png">
                <a:extLst>
                  <a:ext uri="{FF2B5EF4-FFF2-40B4-BE49-F238E27FC236}">
                    <a16:creationId xmlns:a16="http://schemas.microsoft.com/office/drawing/2014/main" id="{3BCEB172-2205-DDB9-2D5F-DCCAB60F8E1D}"/>
                  </a:ext>
                </a:extLst>
              </p:cNvPr>
              <p:cNvPicPr>
                <a:picLocks noChangeAspect="1"/>
              </p:cNvPicPr>
              <p:nvPr/>
            </p:nvPicPr>
            <p:blipFill>
              <a:blip r:embed="rId3" cstate="print"/>
              <a:stretch>
                <a:fillRect/>
              </a:stretch>
            </p:blipFill>
            <p:spPr>
              <a:xfrm>
                <a:off x="136630" y="207522"/>
                <a:ext cx="828000" cy="828000"/>
              </a:xfrm>
              <a:prstGeom prst="rect">
                <a:avLst/>
              </a:prstGeom>
            </p:spPr>
          </p:pic>
        </p:grpSp>
        <p:sp>
          <p:nvSpPr>
            <p:cNvPr id="8" name="Başlık 1">
              <a:extLst>
                <a:ext uri="{FF2B5EF4-FFF2-40B4-BE49-F238E27FC236}">
                  <a16:creationId xmlns:a16="http://schemas.microsoft.com/office/drawing/2014/main" id="{A89DB15C-4A6C-D786-0762-54272083FCFA}"/>
                </a:ext>
              </a:extLst>
            </p:cNvPr>
            <p:cNvSpPr txBox="1">
              <a:spLocks/>
            </p:cNvSpPr>
            <p:nvPr/>
          </p:nvSpPr>
          <p:spPr>
            <a:xfrm>
              <a:off x="10381486" y="626395"/>
              <a:ext cx="1512000" cy="180000"/>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pPr algn="r"/>
              <a:r>
                <a:rPr lang="tr-TR" sz="1400" dirty="0">
                  <a:solidFill>
                    <a:srgbClr val="262F59"/>
                  </a:solidFill>
                  <a:latin typeface="Times New Roman" panose="02020603050405020304" pitchFamily="18" charset="0"/>
                  <a:cs typeface="Times New Roman" panose="02020603050405020304" pitchFamily="18" charset="0"/>
                </a:rPr>
                <a:t>www.</a:t>
              </a:r>
              <a:r>
                <a:rPr lang="tr-TR" sz="1600" b="1" dirty="0" err="1">
                  <a:solidFill>
                    <a:srgbClr val="262F59"/>
                  </a:solidFill>
                  <a:latin typeface="Times New Roman" panose="02020603050405020304" pitchFamily="18" charset="0"/>
                  <a:cs typeface="Times New Roman" panose="02020603050405020304" pitchFamily="18" charset="0"/>
                </a:rPr>
                <a:t>ozal</a:t>
              </a:r>
              <a:r>
                <a:rPr lang="tr-TR" sz="1400" dirty="0">
                  <a:solidFill>
                    <a:srgbClr val="262F59"/>
                  </a:solidFill>
                  <a:latin typeface="Times New Roman" panose="02020603050405020304" pitchFamily="18" charset="0"/>
                  <a:cs typeface="Times New Roman" panose="02020603050405020304" pitchFamily="18" charset="0"/>
                </a:rPr>
                <a:t>.edu.tr</a:t>
              </a:r>
            </a:p>
          </p:txBody>
        </p:sp>
      </p:grpSp>
      <p:sp>
        <p:nvSpPr>
          <p:cNvPr id="13" name="İçerik Yer Tutucusu 2">
            <a:extLst>
              <a:ext uri="{FF2B5EF4-FFF2-40B4-BE49-F238E27FC236}">
                <a16:creationId xmlns:a16="http://schemas.microsoft.com/office/drawing/2014/main" id="{415610BF-56EC-09BA-DE1C-612C0BC1FDF0}"/>
              </a:ext>
            </a:extLst>
          </p:cNvPr>
          <p:cNvSpPr txBox="1">
            <a:spLocks/>
          </p:cNvSpPr>
          <p:nvPr/>
        </p:nvSpPr>
        <p:spPr>
          <a:xfrm>
            <a:off x="1094539" y="1072340"/>
            <a:ext cx="10404000" cy="513064"/>
          </a:xfrm>
          <a:prstGeom prst="rect">
            <a:avLst/>
          </a:prstGeom>
        </p:spPr>
        <p:txBody>
          <a:bodyPr/>
          <a:lstStyle>
            <a:lvl1pPr marL="348901" indent="-348901" algn="l" defTabSz="930402" rtl="0" eaLnBrk="1" latinLnBrk="0" hangingPunct="1">
              <a:spcBef>
                <a:spcPct val="20000"/>
              </a:spcBef>
              <a:buFont typeface="Arial" pitchFamily="34" charset="0"/>
              <a:buChar char="•"/>
              <a:defRPr sz="3300" kern="1200">
                <a:solidFill>
                  <a:schemeClr val="tx1"/>
                </a:solidFill>
                <a:latin typeface="+mn-lt"/>
                <a:ea typeface="+mn-ea"/>
                <a:cs typeface="+mn-cs"/>
              </a:defRPr>
            </a:lvl1pPr>
            <a:lvl2pPr marL="755952" indent="-290751" algn="l" defTabSz="930402"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63003" indent="-232601" algn="l" defTabSz="930402"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28204"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93405"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58606"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23807"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89008"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54209"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5000"/>
              </a:lnSpc>
              <a:spcAft>
                <a:spcPts val="1000"/>
              </a:spcAft>
              <a:buNone/>
            </a:pPr>
            <a:r>
              <a:rPr lang="tr-TR"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Akademik Birimler</a:t>
            </a:r>
          </a:p>
        </p:txBody>
      </p:sp>
      <p:graphicFrame>
        <p:nvGraphicFramePr>
          <p:cNvPr id="15" name="Tablo 14"/>
          <p:cNvGraphicFramePr>
            <a:graphicFrameLocks noGrp="1"/>
          </p:cNvGraphicFramePr>
          <p:nvPr>
            <p:extLst>
              <p:ext uri="{D42A27DB-BD31-4B8C-83A1-F6EECF244321}">
                <p14:modId xmlns:p14="http://schemas.microsoft.com/office/powerpoint/2010/main" val="2597528106"/>
              </p:ext>
            </p:extLst>
          </p:nvPr>
        </p:nvGraphicFramePr>
        <p:xfrm>
          <a:off x="1094539" y="1623051"/>
          <a:ext cx="10403999" cy="4859396"/>
        </p:xfrm>
        <a:graphic>
          <a:graphicData uri="http://schemas.openxmlformats.org/drawingml/2006/table">
            <a:tbl>
              <a:tblPr firstRow="1" bandRow="1">
                <a:tableStyleId>{7DF18680-E054-41AD-8BC1-D1AEF772440D}</a:tableStyleId>
              </a:tblPr>
              <a:tblGrid>
                <a:gridCol w="4400213">
                  <a:extLst>
                    <a:ext uri="{9D8B030D-6E8A-4147-A177-3AD203B41FA5}">
                      <a16:colId xmlns:a16="http://schemas.microsoft.com/office/drawing/2014/main" val="20000"/>
                    </a:ext>
                  </a:extLst>
                </a:gridCol>
                <a:gridCol w="6003786">
                  <a:extLst>
                    <a:ext uri="{9D8B030D-6E8A-4147-A177-3AD203B41FA5}">
                      <a16:colId xmlns:a16="http://schemas.microsoft.com/office/drawing/2014/main" val="20001"/>
                    </a:ext>
                  </a:extLst>
                </a:gridCol>
              </a:tblGrid>
              <a:tr h="262068">
                <a:tc rowSpan="8">
                  <a:txBody>
                    <a:bodyPr/>
                    <a:lstStyle/>
                    <a:p>
                      <a:pPr algn="ctr"/>
                      <a:r>
                        <a:rPr lang="tr-TR" sz="1400" b="1" i="0" dirty="0">
                          <a:solidFill>
                            <a:schemeClr val="bg1"/>
                          </a:solidFill>
                        </a:rPr>
                        <a:t>MALATYA</a:t>
                      </a:r>
                      <a:r>
                        <a:rPr lang="tr-TR" sz="1400" b="1" i="0" baseline="0" dirty="0">
                          <a:solidFill>
                            <a:schemeClr val="bg1"/>
                          </a:solidFill>
                        </a:rPr>
                        <a:t> TURGUT ÖZAL ÜNİVERSİTESİ</a:t>
                      </a:r>
                      <a:endParaRPr lang="tr-TR" sz="1400" b="1" i="0" dirty="0">
                        <a:solidFill>
                          <a:schemeClr val="bg1"/>
                        </a:solidFill>
                      </a:endParaRPr>
                    </a:p>
                  </a:txBody>
                  <a:tcPr anchor="ctr">
                    <a:solidFill>
                      <a:srgbClr val="0098BC"/>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200" b="1" dirty="0">
                          <a:solidFill>
                            <a:schemeClr val="bg1"/>
                          </a:solidFill>
                        </a:rPr>
                        <a:t>FAKÜLTELER (6)</a:t>
                      </a:r>
                    </a:p>
                  </a:txBody>
                  <a:tcPr anchor="ctr">
                    <a:solidFill>
                      <a:srgbClr val="262F59"/>
                    </a:solidFill>
                  </a:tcPr>
                </a:tc>
                <a:extLst>
                  <a:ext uri="{0D108BD9-81ED-4DB2-BD59-A6C34878D82A}">
                    <a16:rowId xmlns:a16="http://schemas.microsoft.com/office/drawing/2014/main" val="10001"/>
                  </a:ext>
                </a:extLst>
              </a:tr>
              <a:tr h="1135628">
                <a:tc vMerge="1">
                  <a:txBody>
                    <a:bodyPr/>
                    <a:lstStyle/>
                    <a:p>
                      <a:endParaRPr lang="tr-TR" dirty="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200" b="1" dirty="0">
                          <a:solidFill>
                            <a:srgbClr val="262F59"/>
                          </a:solidFill>
                        </a:rPr>
                        <a:t>Ziraat Fakültesi</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200" b="1" dirty="0">
                          <a:solidFill>
                            <a:srgbClr val="262F59"/>
                          </a:solidFill>
                        </a:rPr>
                        <a:t>Mühendislik Ve Doğa Bilimleri Fakültesi</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200" b="1" dirty="0">
                          <a:solidFill>
                            <a:srgbClr val="262F59"/>
                          </a:solidFill>
                        </a:rPr>
                        <a:t>Sosyal ve Beşeri Bilimler Fakültesi</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200" b="1" dirty="0">
                          <a:solidFill>
                            <a:srgbClr val="262F59"/>
                          </a:solidFill>
                        </a:rPr>
                        <a:t>Tıp Fakültesi</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200" b="1" dirty="0">
                          <a:solidFill>
                            <a:srgbClr val="262F59"/>
                          </a:solidFill>
                        </a:rPr>
                        <a:t>Sağlık Bilimleri</a:t>
                      </a:r>
                      <a:r>
                        <a:rPr lang="tr-TR" sz="1200" b="1" baseline="0" dirty="0">
                          <a:solidFill>
                            <a:srgbClr val="262F59"/>
                          </a:solidFill>
                        </a:rPr>
                        <a:t> </a:t>
                      </a:r>
                      <a:r>
                        <a:rPr lang="tr-TR" sz="1200" b="1" dirty="0">
                          <a:solidFill>
                            <a:srgbClr val="262F59"/>
                          </a:solidFill>
                        </a:rPr>
                        <a:t>Fakültesi</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200" b="1" dirty="0">
                          <a:solidFill>
                            <a:srgbClr val="262F59"/>
                          </a:solidFill>
                        </a:rPr>
                        <a:t>Sanat</a:t>
                      </a:r>
                      <a:r>
                        <a:rPr lang="tr-TR" sz="1200" b="1" baseline="0" dirty="0">
                          <a:solidFill>
                            <a:srgbClr val="262F59"/>
                          </a:solidFill>
                        </a:rPr>
                        <a:t> Tasarım ve Mimarlık Fakültesi</a:t>
                      </a:r>
                      <a:endParaRPr lang="tr-TR" sz="1200" b="1" dirty="0">
                        <a:solidFill>
                          <a:srgbClr val="262F59"/>
                        </a:solidFill>
                      </a:endParaRPr>
                    </a:p>
                  </a:txBody>
                  <a:tcPr anchor="ctr"/>
                </a:tc>
                <a:extLst>
                  <a:ext uri="{0D108BD9-81ED-4DB2-BD59-A6C34878D82A}">
                    <a16:rowId xmlns:a16="http://schemas.microsoft.com/office/drawing/2014/main" val="10002"/>
                  </a:ext>
                </a:extLst>
              </a:tr>
              <a:tr h="378836">
                <a:tc vMerge="1">
                  <a:txBody>
                    <a:bodyPr/>
                    <a:lstStyle/>
                    <a:p>
                      <a:endParaRPr lang="tr-TR" sz="12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200" b="1" dirty="0">
                          <a:solidFill>
                            <a:schemeClr val="bg1"/>
                          </a:solidFill>
                        </a:rPr>
                        <a:t>YÜKSEKOKULLAR (2)</a:t>
                      </a:r>
                    </a:p>
                  </a:txBody>
                  <a:tcPr anchor="ctr">
                    <a:solidFill>
                      <a:srgbClr val="262F59"/>
                    </a:solidFill>
                  </a:tcPr>
                </a:tc>
                <a:extLst>
                  <a:ext uri="{0D108BD9-81ED-4DB2-BD59-A6C34878D82A}">
                    <a16:rowId xmlns:a16="http://schemas.microsoft.com/office/drawing/2014/main" val="10003"/>
                  </a:ext>
                </a:extLst>
              </a:tr>
              <a:tr h="436780">
                <a:tc vMerge="1">
                  <a:txBody>
                    <a:bodyPr/>
                    <a:lstStyle/>
                    <a:p>
                      <a:endParaRPr lang="tr-TR" sz="1200" dirty="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200" b="1" dirty="0">
                          <a:solidFill>
                            <a:srgbClr val="262F59"/>
                          </a:solidFill>
                        </a:rPr>
                        <a:t>Sivil Havacılık Yüksekokulu</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200" b="1" dirty="0">
                          <a:solidFill>
                            <a:srgbClr val="262F59"/>
                          </a:solidFill>
                        </a:rPr>
                        <a:t>Yabancı Diller</a:t>
                      </a:r>
                      <a:r>
                        <a:rPr lang="tr-TR" sz="1200" b="1" baseline="0" dirty="0">
                          <a:solidFill>
                            <a:srgbClr val="262F59"/>
                          </a:solidFill>
                        </a:rPr>
                        <a:t> Yüksekokulu</a:t>
                      </a:r>
                      <a:endParaRPr lang="tr-TR" sz="1200" b="1" dirty="0">
                        <a:solidFill>
                          <a:srgbClr val="262F59"/>
                        </a:solidFill>
                      </a:endParaRPr>
                    </a:p>
                  </a:txBody>
                  <a:tcPr anchor="ctr"/>
                </a:tc>
                <a:extLst>
                  <a:ext uri="{0D108BD9-81ED-4DB2-BD59-A6C34878D82A}">
                    <a16:rowId xmlns:a16="http://schemas.microsoft.com/office/drawing/2014/main" val="10004"/>
                  </a:ext>
                </a:extLst>
              </a:tr>
              <a:tr h="262068">
                <a:tc vMerge="1">
                  <a:txBody>
                    <a:bodyPr/>
                    <a:lstStyle/>
                    <a:p>
                      <a:endParaRPr lang="tr-TR" sz="12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200" b="1" dirty="0">
                          <a:solidFill>
                            <a:schemeClr val="bg1"/>
                          </a:solidFill>
                        </a:rPr>
                        <a:t>MESLEK YÜKSEKOKULLARI (9)</a:t>
                      </a:r>
                    </a:p>
                  </a:txBody>
                  <a:tcPr anchor="ctr">
                    <a:solidFill>
                      <a:srgbClr val="262F59"/>
                    </a:solidFill>
                  </a:tcPr>
                </a:tc>
                <a:extLst>
                  <a:ext uri="{0D108BD9-81ED-4DB2-BD59-A6C34878D82A}">
                    <a16:rowId xmlns:a16="http://schemas.microsoft.com/office/drawing/2014/main" val="10005"/>
                  </a:ext>
                </a:extLst>
              </a:tr>
              <a:tr h="1659765">
                <a:tc vMerge="1">
                  <a:txBody>
                    <a:bodyPr/>
                    <a:lstStyle/>
                    <a:p>
                      <a:endParaRPr lang="tr-TR" sz="1200" dirty="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200" b="1" dirty="0" err="1">
                          <a:solidFill>
                            <a:srgbClr val="262F59"/>
                          </a:solidFill>
                        </a:rPr>
                        <a:t>Arapgir</a:t>
                      </a:r>
                      <a:r>
                        <a:rPr lang="tr-TR" sz="1200" b="1" dirty="0">
                          <a:solidFill>
                            <a:srgbClr val="262F59"/>
                          </a:solidFill>
                        </a:rPr>
                        <a:t> Meslek Yüksekokulu</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200" b="1" dirty="0">
                          <a:solidFill>
                            <a:srgbClr val="262F59"/>
                          </a:solidFill>
                        </a:rPr>
                        <a:t>Akçadağ Meslek Yüksekokulu</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200" b="1" dirty="0">
                          <a:solidFill>
                            <a:srgbClr val="262F59"/>
                          </a:solidFill>
                        </a:rPr>
                        <a:t>Battalgazi Meslek Yüksekokulu</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200" b="1" dirty="0">
                          <a:solidFill>
                            <a:srgbClr val="262F59"/>
                          </a:solidFill>
                        </a:rPr>
                        <a:t>Darende Bekir Ilıcak Meslek Yüksekokulu</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200" b="1" dirty="0">
                          <a:solidFill>
                            <a:srgbClr val="262F59"/>
                          </a:solidFill>
                        </a:rPr>
                        <a:t>Doğanşehir Vahap Küçük Meslek Yüksekokulu </a:t>
                      </a:r>
                      <a:endParaRPr lang="tr-TR" sz="900" b="1" dirty="0">
                        <a:solidFill>
                          <a:srgbClr val="262F59"/>
                        </a:solidFill>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200" b="1" dirty="0">
                          <a:solidFill>
                            <a:srgbClr val="262F59"/>
                          </a:solidFill>
                        </a:rPr>
                        <a:t>Kale Turizm Ve Otel İşletmeciliği Meslek Yüksekokulu</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200" b="1" dirty="0">
                          <a:solidFill>
                            <a:srgbClr val="262F59"/>
                          </a:solidFill>
                        </a:rPr>
                        <a:t>Yeşilyurt Meslek Yüksekokulu </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200" b="1" dirty="0">
                          <a:solidFill>
                            <a:srgbClr val="262F59"/>
                          </a:solidFill>
                        </a:rPr>
                        <a:t>Hekimhan Mehmet Emin Sungur Meslek Yüksekokulu</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200" b="1" dirty="0">
                          <a:solidFill>
                            <a:srgbClr val="262F59"/>
                          </a:solidFill>
                        </a:rPr>
                        <a:t>Sağlık Hizmetleri Meslek Yüksekokulu</a:t>
                      </a:r>
                    </a:p>
                  </a:txBody>
                  <a:tcPr anchor="ctr"/>
                </a:tc>
                <a:extLst>
                  <a:ext uri="{0D108BD9-81ED-4DB2-BD59-A6C34878D82A}">
                    <a16:rowId xmlns:a16="http://schemas.microsoft.com/office/drawing/2014/main" val="10006"/>
                  </a:ext>
                </a:extLst>
              </a:tr>
              <a:tr h="262068">
                <a:tc vMerge="1">
                  <a:txBody>
                    <a:bodyPr/>
                    <a:lstStyle/>
                    <a:p>
                      <a:endParaRPr lang="tr-TR" sz="12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200" b="1" dirty="0">
                          <a:solidFill>
                            <a:schemeClr val="bg1"/>
                          </a:solidFill>
                        </a:rPr>
                        <a:t>ENSTİTÜLER (1)</a:t>
                      </a:r>
                    </a:p>
                  </a:txBody>
                  <a:tcPr anchor="ctr">
                    <a:solidFill>
                      <a:srgbClr val="262F59"/>
                    </a:solidFill>
                  </a:tcPr>
                </a:tc>
                <a:extLst>
                  <a:ext uri="{0D108BD9-81ED-4DB2-BD59-A6C34878D82A}">
                    <a16:rowId xmlns:a16="http://schemas.microsoft.com/office/drawing/2014/main" val="10007"/>
                  </a:ext>
                </a:extLst>
              </a:tr>
              <a:tr h="262068">
                <a:tc vMerge="1">
                  <a:txBody>
                    <a:bodyPr/>
                    <a:lstStyle/>
                    <a:p>
                      <a:endParaRPr lang="tr-TR" sz="1200" dirty="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200" b="1" dirty="0">
                          <a:solidFill>
                            <a:srgbClr val="262F59"/>
                          </a:solidFill>
                        </a:rPr>
                        <a:t>Lisansüstü Eğitim Enstitüsü</a:t>
                      </a:r>
                    </a:p>
                  </a:txBody>
                  <a:tcPr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349700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38">
            <a:extLst>
              <a:ext uri="{FF2B5EF4-FFF2-40B4-BE49-F238E27FC236}">
                <a16:creationId xmlns:a16="http://schemas.microsoft.com/office/drawing/2014/main" id="{009D80A7-C8FA-C071-79C5-010F2FE506E8}"/>
              </a:ext>
            </a:extLst>
          </p:cNvPr>
          <p:cNvSpPr/>
          <p:nvPr/>
        </p:nvSpPr>
        <p:spPr>
          <a:xfrm>
            <a:off x="978227" y="1045404"/>
            <a:ext cx="10764000" cy="540000"/>
          </a:xfrm>
          <a:prstGeom prst="rect">
            <a:avLst/>
          </a:prstGeom>
          <a:solidFill>
            <a:srgbClr val="0098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Başlık 1">
            <a:extLst>
              <a:ext uri="{FF2B5EF4-FFF2-40B4-BE49-F238E27FC236}">
                <a16:creationId xmlns:a16="http://schemas.microsoft.com/office/drawing/2014/main" id="{61BBEBDF-EC55-AAD5-97C5-864DDCC608A4}"/>
              </a:ext>
            </a:extLst>
          </p:cNvPr>
          <p:cNvSpPr txBox="1">
            <a:spLocks/>
          </p:cNvSpPr>
          <p:nvPr/>
        </p:nvSpPr>
        <p:spPr>
          <a:xfrm>
            <a:off x="1026948" y="260102"/>
            <a:ext cx="6757878" cy="576064"/>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pPr algn="l"/>
            <a:r>
              <a:rPr lang="tr-TR" sz="2000" b="1" dirty="0">
                <a:solidFill>
                  <a:srgbClr val="262F59"/>
                </a:solidFill>
                <a:latin typeface="Times New Roman" panose="02020603050405020304" pitchFamily="18" charset="0"/>
                <a:cs typeface="Times New Roman" panose="02020603050405020304" pitchFamily="18" charset="0"/>
              </a:rPr>
              <a:t>Malatya Turgut Özal Üniversitesi</a:t>
            </a:r>
          </a:p>
        </p:txBody>
      </p:sp>
      <p:grpSp>
        <p:nvGrpSpPr>
          <p:cNvPr id="4" name="3 Grup"/>
          <p:cNvGrpSpPr/>
          <p:nvPr/>
        </p:nvGrpSpPr>
        <p:grpSpPr>
          <a:xfrm>
            <a:off x="136630" y="0"/>
            <a:ext cx="11756856" cy="6859588"/>
            <a:chOff x="136630" y="0"/>
            <a:chExt cx="11756856" cy="6859588"/>
          </a:xfrm>
        </p:grpSpPr>
        <p:sp>
          <p:nvSpPr>
            <p:cNvPr id="5" name="Dikdörtgen 3">
              <a:extLst>
                <a:ext uri="{FF2B5EF4-FFF2-40B4-BE49-F238E27FC236}">
                  <a16:creationId xmlns:a16="http://schemas.microsoft.com/office/drawing/2014/main" id="{E6672F29-9226-D8A8-450C-7A0CAD727AC8}"/>
                </a:ext>
              </a:extLst>
            </p:cNvPr>
            <p:cNvSpPr/>
            <p:nvPr/>
          </p:nvSpPr>
          <p:spPr>
            <a:xfrm>
              <a:off x="280630" y="0"/>
              <a:ext cx="540000" cy="6859588"/>
            </a:xfrm>
            <a:prstGeom prst="rect">
              <a:avLst/>
            </a:prstGeom>
            <a:solidFill>
              <a:srgbClr val="262F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sp>
          <p:nvSpPr>
            <p:cNvPr id="6" name="Dikdörtgen 38">
              <a:extLst>
                <a:ext uri="{FF2B5EF4-FFF2-40B4-BE49-F238E27FC236}">
                  <a16:creationId xmlns:a16="http://schemas.microsoft.com/office/drawing/2014/main" id="{93660088-2851-64EA-8334-F24E721193B6}"/>
                </a:ext>
              </a:extLst>
            </p:cNvPr>
            <p:cNvSpPr/>
            <p:nvPr/>
          </p:nvSpPr>
          <p:spPr>
            <a:xfrm>
              <a:off x="1094539" y="909522"/>
              <a:ext cx="10764000" cy="18000"/>
            </a:xfrm>
            <a:prstGeom prst="rect">
              <a:avLst/>
            </a:prstGeom>
            <a:solidFill>
              <a:srgbClr val="0098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nvGrpSpPr>
            <p:cNvPr id="7" name="Grup 6">
              <a:extLst>
                <a:ext uri="{FF2B5EF4-FFF2-40B4-BE49-F238E27FC236}">
                  <a16:creationId xmlns:a16="http://schemas.microsoft.com/office/drawing/2014/main" id="{15D56711-067A-BC2C-0F87-9075833A64BC}"/>
                </a:ext>
              </a:extLst>
            </p:cNvPr>
            <p:cNvGrpSpPr/>
            <p:nvPr/>
          </p:nvGrpSpPr>
          <p:grpSpPr>
            <a:xfrm>
              <a:off x="136630" y="153522"/>
              <a:ext cx="828000" cy="828000"/>
              <a:chOff x="136630" y="207522"/>
              <a:chExt cx="828000" cy="828000"/>
            </a:xfrm>
          </p:grpSpPr>
          <p:grpSp>
            <p:nvGrpSpPr>
              <p:cNvPr id="9" name="Grup 7">
                <a:extLst>
                  <a:ext uri="{FF2B5EF4-FFF2-40B4-BE49-F238E27FC236}">
                    <a16:creationId xmlns:a16="http://schemas.microsoft.com/office/drawing/2014/main" id="{B432986F-9F41-B3E2-F069-D5CB90F12075}"/>
                  </a:ext>
                </a:extLst>
              </p:cNvPr>
              <p:cNvGrpSpPr/>
              <p:nvPr/>
            </p:nvGrpSpPr>
            <p:grpSpPr>
              <a:xfrm>
                <a:off x="190630" y="261522"/>
                <a:ext cx="720000" cy="720000"/>
                <a:chOff x="187969" y="2345617"/>
                <a:chExt cx="720000" cy="720000"/>
              </a:xfrm>
            </p:grpSpPr>
            <p:sp>
              <p:nvSpPr>
                <p:cNvPr id="11" name="Dikdörtgen 3">
                  <a:extLst>
                    <a:ext uri="{FF2B5EF4-FFF2-40B4-BE49-F238E27FC236}">
                      <a16:creationId xmlns:a16="http://schemas.microsoft.com/office/drawing/2014/main" id="{29DDD055-50D4-EBAD-9D17-C97F671789F7}"/>
                    </a:ext>
                  </a:extLst>
                </p:cNvPr>
                <p:cNvSpPr/>
                <p:nvPr/>
              </p:nvSpPr>
              <p:spPr>
                <a:xfrm>
                  <a:off x="187969" y="2345617"/>
                  <a:ext cx="720000" cy="72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sp>
              <p:nvSpPr>
                <p:cNvPr id="12" name="Dikdörtgen 3">
                  <a:extLst>
                    <a:ext uri="{FF2B5EF4-FFF2-40B4-BE49-F238E27FC236}">
                      <a16:creationId xmlns:a16="http://schemas.microsoft.com/office/drawing/2014/main" id="{EBBBCE9B-11EC-B256-0282-8F4AE3BA5643}"/>
                    </a:ext>
                  </a:extLst>
                </p:cNvPr>
                <p:cNvSpPr/>
                <p:nvPr/>
              </p:nvSpPr>
              <p:spPr>
                <a:xfrm rot="18900000">
                  <a:off x="187969" y="2345617"/>
                  <a:ext cx="720000" cy="72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grpSp>
          <p:pic>
            <p:nvPicPr>
              <p:cNvPr id="10" name="10 Resim" descr="MTÜ_ LOGO 7.png">
                <a:extLst>
                  <a:ext uri="{FF2B5EF4-FFF2-40B4-BE49-F238E27FC236}">
                    <a16:creationId xmlns:a16="http://schemas.microsoft.com/office/drawing/2014/main" id="{3BCEB172-2205-DDB9-2D5F-DCCAB60F8E1D}"/>
                  </a:ext>
                </a:extLst>
              </p:cNvPr>
              <p:cNvPicPr>
                <a:picLocks noChangeAspect="1"/>
              </p:cNvPicPr>
              <p:nvPr/>
            </p:nvPicPr>
            <p:blipFill>
              <a:blip r:embed="rId3" cstate="print"/>
              <a:stretch>
                <a:fillRect/>
              </a:stretch>
            </p:blipFill>
            <p:spPr>
              <a:xfrm>
                <a:off x="136630" y="207522"/>
                <a:ext cx="828000" cy="828000"/>
              </a:xfrm>
              <a:prstGeom prst="rect">
                <a:avLst/>
              </a:prstGeom>
            </p:spPr>
          </p:pic>
        </p:grpSp>
        <p:sp>
          <p:nvSpPr>
            <p:cNvPr id="8" name="Başlık 1">
              <a:extLst>
                <a:ext uri="{FF2B5EF4-FFF2-40B4-BE49-F238E27FC236}">
                  <a16:creationId xmlns:a16="http://schemas.microsoft.com/office/drawing/2014/main" id="{A89DB15C-4A6C-D786-0762-54272083FCFA}"/>
                </a:ext>
              </a:extLst>
            </p:cNvPr>
            <p:cNvSpPr txBox="1">
              <a:spLocks/>
            </p:cNvSpPr>
            <p:nvPr/>
          </p:nvSpPr>
          <p:spPr>
            <a:xfrm>
              <a:off x="10381486" y="626395"/>
              <a:ext cx="1512000" cy="180000"/>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pPr algn="r"/>
              <a:r>
                <a:rPr lang="tr-TR" sz="1400" dirty="0">
                  <a:solidFill>
                    <a:srgbClr val="262F59"/>
                  </a:solidFill>
                  <a:latin typeface="Times New Roman" panose="02020603050405020304" pitchFamily="18" charset="0"/>
                  <a:cs typeface="Times New Roman" panose="02020603050405020304" pitchFamily="18" charset="0"/>
                </a:rPr>
                <a:t>www.</a:t>
              </a:r>
              <a:r>
                <a:rPr lang="tr-TR" sz="1600" b="1" dirty="0" err="1">
                  <a:solidFill>
                    <a:srgbClr val="262F59"/>
                  </a:solidFill>
                  <a:latin typeface="Times New Roman" panose="02020603050405020304" pitchFamily="18" charset="0"/>
                  <a:cs typeface="Times New Roman" panose="02020603050405020304" pitchFamily="18" charset="0"/>
                </a:rPr>
                <a:t>ozal</a:t>
              </a:r>
              <a:r>
                <a:rPr lang="tr-TR" sz="1400" dirty="0">
                  <a:solidFill>
                    <a:srgbClr val="262F59"/>
                  </a:solidFill>
                  <a:latin typeface="Times New Roman" panose="02020603050405020304" pitchFamily="18" charset="0"/>
                  <a:cs typeface="Times New Roman" panose="02020603050405020304" pitchFamily="18" charset="0"/>
                </a:rPr>
                <a:t>.edu.tr</a:t>
              </a:r>
            </a:p>
          </p:txBody>
        </p:sp>
      </p:grpSp>
      <p:sp>
        <p:nvSpPr>
          <p:cNvPr id="13" name="İçerik Yer Tutucusu 2">
            <a:extLst>
              <a:ext uri="{FF2B5EF4-FFF2-40B4-BE49-F238E27FC236}">
                <a16:creationId xmlns:a16="http://schemas.microsoft.com/office/drawing/2014/main" id="{415610BF-56EC-09BA-DE1C-612C0BC1FDF0}"/>
              </a:ext>
            </a:extLst>
          </p:cNvPr>
          <p:cNvSpPr txBox="1">
            <a:spLocks/>
          </p:cNvSpPr>
          <p:nvPr/>
        </p:nvSpPr>
        <p:spPr>
          <a:xfrm>
            <a:off x="1094539" y="1072340"/>
            <a:ext cx="10404000" cy="513064"/>
          </a:xfrm>
          <a:prstGeom prst="rect">
            <a:avLst/>
          </a:prstGeom>
        </p:spPr>
        <p:txBody>
          <a:bodyPr/>
          <a:lstStyle>
            <a:lvl1pPr marL="348901" indent="-348901" algn="l" defTabSz="930402" rtl="0" eaLnBrk="1" latinLnBrk="0" hangingPunct="1">
              <a:spcBef>
                <a:spcPct val="20000"/>
              </a:spcBef>
              <a:buFont typeface="Arial" pitchFamily="34" charset="0"/>
              <a:buChar char="•"/>
              <a:defRPr sz="3300" kern="1200">
                <a:solidFill>
                  <a:schemeClr val="tx1"/>
                </a:solidFill>
                <a:latin typeface="+mn-lt"/>
                <a:ea typeface="+mn-ea"/>
                <a:cs typeface="+mn-cs"/>
              </a:defRPr>
            </a:lvl1pPr>
            <a:lvl2pPr marL="755952" indent="-290751" algn="l" defTabSz="930402"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63003" indent="-232601" algn="l" defTabSz="930402"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28204"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93405"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58606"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23807"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89008"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54209"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5000"/>
              </a:lnSpc>
              <a:spcAft>
                <a:spcPts val="1000"/>
              </a:spcAft>
              <a:buNone/>
            </a:pPr>
            <a:r>
              <a:rPr lang="tr-TR"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Uygulama ve Araştırma Merkezleri</a:t>
            </a:r>
          </a:p>
        </p:txBody>
      </p:sp>
      <p:graphicFrame>
        <p:nvGraphicFramePr>
          <p:cNvPr id="16" name="Tablo 15"/>
          <p:cNvGraphicFramePr>
            <a:graphicFrameLocks noGrp="1"/>
          </p:cNvGraphicFramePr>
          <p:nvPr>
            <p:extLst>
              <p:ext uri="{D42A27DB-BD31-4B8C-83A1-F6EECF244321}">
                <p14:modId xmlns:p14="http://schemas.microsoft.com/office/powerpoint/2010/main" val="216119611"/>
              </p:ext>
            </p:extLst>
          </p:nvPr>
        </p:nvGraphicFramePr>
        <p:xfrm>
          <a:off x="1198662" y="1703286"/>
          <a:ext cx="10225136" cy="4333377"/>
        </p:xfrm>
        <a:graphic>
          <a:graphicData uri="http://schemas.openxmlformats.org/drawingml/2006/table">
            <a:tbl>
              <a:tblPr firstRow="1" bandRow="1">
                <a:tableStyleId>{7DF18680-E054-41AD-8BC1-D1AEF772440D}</a:tableStyleId>
              </a:tblPr>
              <a:tblGrid>
                <a:gridCol w="4324566">
                  <a:extLst>
                    <a:ext uri="{9D8B030D-6E8A-4147-A177-3AD203B41FA5}">
                      <a16:colId xmlns:a16="http://schemas.microsoft.com/office/drawing/2014/main" val="20000"/>
                    </a:ext>
                  </a:extLst>
                </a:gridCol>
                <a:gridCol w="5900570">
                  <a:extLst>
                    <a:ext uri="{9D8B030D-6E8A-4147-A177-3AD203B41FA5}">
                      <a16:colId xmlns:a16="http://schemas.microsoft.com/office/drawing/2014/main" val="20001"/>
                    </a:ext>
                  </a:extLst>
                </a:gridCol>
              </a:tblGrid>
              <a:tr h="378702">
                <a:tc rowSpan="10">
                  <a:txBody>
                    <a:bodyPr/>
                    <a:lstStyle/>
                    <a:p>
                      <a:pPr algn="ctr"/>
                      <a:r>
                        <a:rPr lang="tr-TR" sz="1400" b="1" i="0" dirty="0">
                          <a:solidFill>
                            <a:schemeClr val="bg1"/>
                          </a:solidFill>
                        </a:rPr>
                        <a:t>MALATYA</a:t>
                      </a:r>
                      <a:r>
                        <a:rPr lang="tr-TR" sz="1400" b="1" i="0" baseline="0" dirty="0">
                          <a:solidFill>
                            <a:schemeClr val="bg1"/>
                          </a:solidFill>
                        </a:rPr>
                        <a:t> TURGUT ÖZAL ÜNİVERSİTESİ</a:t>
                      </a:r>
                      <a:endParaRPr lang="tr-TR" sz="1400" b="1" i="0" dirty="0">
                        <a:solidFill>
                          <a:schemeClr val="bg1"/>
                        </a:solidFill>
                      </a:endParaRPr>
                    </a:p>
                  </a:txBody>
                  <a:tcPr anchor="ctr">
                    <a:solidFill>
                      <a:srgbClr val="0098B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200" b="1" i="0" u="none" strike="noStrike" kern="1200" cap="none" spc="0" normalizeH="0" baseline="0" noProof="0" dirty="0">
                          <a:ln>
                            <a:noFill/>
                          </a:ln>
                          <a:solidFill>
                            <a:srgbClr val="262F59"/>
                          </a:solidFill>
                          <a:effectLst/>
                          <a:uLnTx/>
                          <a:uFillTx/>
                          <a:latin typeface="+mn-lt"/>
                          <a:ea typeface="+mn-ea"/>
                          <a:cs typeface="+mn-cs"/>
                        </a:rPr>
                        <a:t>Kadın ve Aile Çalışmaları Uygulama ve Araştırma Merkezi </a:t>
                      </a:r>
                    </a:p>
                  </a:txBody>
                  <a:tcPr anchor="ctr">
                    <a:solidFill>
                      <a:schemeClr val="accent5">
                        <a:lumMod val="20000"/>
                        <a:lumOff val="80000"/>
                      </a:schemeClr>
                    </a:solidFill>
                  </a:tcPr>
                </a:tc>
                <a:extLst>
                  <a:ext uri="{0D108BD9-81ED-4DB2-BD59-A6C34878D82A}">
                    <a16:rowId xmlns:a16="http://schemas.microsoft.com/office/drawing/2014/main" val="10001"/>
                  </a:ext>
                </a:extLst>
              </a:tr>
              <a:tr h="347211">
                <a:tc vMerge="1">
                  <a:txBody>
                    <a:bodyPr/>
                    <a:lstStyle/>
                    <a:p>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b="1" dirty="0">
                          <a:solidFill>
                            <a:srgbClr val="262F59"/>
                          </a:solidFill>
                        </a:rPr>
                        <a:t>Türkçe Öğretimi Uygulama ve Araştırma Merkezi </a:t>
                      </a:r>
                    </a:p>
                  </a:txBody>
                  <a:tcPr anchor="ctr"/>
                </a:tc>
                <a:extLst>
                  <a:ext uri="{0D108BD9-81ED-4DB2-BD59-A6C34878D82A}">
                    <a16:rowId xmlns:a16="http://schemas.microsoft.com/office/drawing/2014/main" val="10002"/>
                  </a:ext>
                </a:extLst>
              </a:tr>
              <a:tr h="347211">
                <a:tc vMerge="1">
                  <a:txBody>
                    <a:bodyPr/>
                    <a:lstStyle/>
                    <a:p>
                      <a:endParaRPr lang="tr-TR"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b="1" dirty="0">
                          <a:solidFill>
                            <a:srgbClr val="262F59"/>
                          </a:solidFill>
                        </a:rPr>
                        <a:t>Atçılık ve Atlı Sporları Uygulama ve Araştırma Merkezi </a:t>
                      </a:r>
                    </a:p>
                  </a:txBody>
                  <a:tcPr anchor="ctr"/>
                </a:tc>
                <a:extLst>
                  <a:ext uri="{0D108BD9-81ED-4DB2-BD59-A6C34878D82A}">
                    <a16:rowId xmlns:a16="http://schemas.microsoft.com/office/drawing/2014/main" val="10003"/>
                  </a:ext>
                </a:extLst>
              </a:tr>
              <a:tr h="486096">
                <a:tc vMerge="1">
                  <a:txBody>
                    <a:bodyPr/>
                    <a:lstStyle/>
                    <a:p>
                      <a:endParaRPr lang="tr-TR"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b="1" dirty="0">
                          <a:solidFill>
                            <a:srgbClr val="262F59"/>
                          </a:solidFill>
                        </a:rPr>
                        <a:t>Hayat Boyu Öğrenme Uygulama ve Araştırma Merkezi </a:t>
                      </a:r>
                    </a:p>
                  </a:txBody>
                  <a:tcPr anchor="ctr"/>
                </a:tc>
                <a:extLst>
                  <a:ext uri="{0D108BD9-81ED-4DB2-BD59-A6C34878D82A}">
                    <a16:rowId xmlns:a16="http://schemas.microsoft.com/office/drawing/2014/main" val="10004"/>
                  </a:ext>
                </a:extLst>
              </a:tr>
              <a:tr h="347211">
                <a:tc vMerge="1">
                  <a:txBody>
                    <a:bodyPr/>
                    <a:lstStyle/>
                    <a:p>
                      <a:endParaRPr lang="tr-TR"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b="1" dirty="0">
                          <a:solidFill>
                            <a:srgbClr val="262F59"/>
                          </a:solidFill>
                        </a:rPr>
                        <a:t>Sürekli Eğitim Uygulama ve Araştırma Merkezi </a:t>
                      </a:r>
                    </a:p>
                  </a:txBody>
                  <a:tcPr anchor="ctr"/>
                </a:tc>
                <a:extLst>
                  <a:ext uri="{0D108BD9-81ED-4DB2-BD59-A6C34878D82A}">
                    <a16:rowId xmlns:a16="http://schemas.microsoft.com/office/drawing/2014/main" val="10005"/>
                  </a:ext>
                </a:extLst>
              </a:tr>
              <a:tr h="486096">
                <a:tc vMerge="1">
                  <a:txBody>
                    <a:bodyPr/>
                    <a:lstStyle/>
                    <a:p>
                      <a:endParaRPr lang="tr-TR"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b="1" dirty="0">
                          <a:solidFill>
                            <a:srgbClr val="262F59"/>
                          </a:solidFill>
                        </a:rPr>
                        <a:t>Uzaktan Eğitim Uygulama ve Araştırma Merkezi </a:t>
                      </a:r>
                    </a:p>
                  </a:txBody>
                  <a:tcPr anchor="ctr"/>
                </a:tc>
                <a:extLst>
                  <a:ext uri="{0D108BD9-81ED-4DB2-BD59-A6C34878D82A}">
                    <a16:rowId xmlns:a16="http://schemas.microsoft.com/office/drawing/2014/main" val="10006"/>
                  </a:ext>
                </a:extLst>
              </a:tr>
              <a:tr h="520716">
                <a:tc vMerge="1">
                  <a:txBody>
                    <a:bodyPr/>
                    <a:lstStyle/>
                    <a:p>
                      <a:endParaRPr lang="tr-TR"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b="1" dirty="0">
                          <a:solidFill>
                            <a:srgbClr val="262F59"/>
                          </a:solidFill>
                        </a:rPr>
                        <a:t>Arı ve Arı Ürünleri Geliştirme, Uygulama ve Araştırma Merkezi </a:t>
                      </a:r>
                    </a:p>
                  </a:txBody>
                  <a:tcPr anchor="ctr"/>
                </a:tc>
                <a:extLst>
                  <a:ext uri="{0D108BD9-81ED-4DB2-BD59-A6C34878D82A}">
                    <a16:rowId xmlns:a16="http://schemas.microsoft.com/office/drawing/2014/main" val="10007"/>
                  </a:ext>
                </a:extLst>
              </a:tr>
              <a:tr h="520716">
                <a:tc vMerge="1">
                  <a:txBody>
                    <a:bodyPr/>
                    <a:lstStyle/>
                    <a:p>
                      <a:endParaRPr lang="tr-TR"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b="1" dirty="0">
                          <a:solidFill>
                            <a:srgbClr val="262F59"/>
                          </a:solidFill>
                        </a:rPr>
                        <a:t>Psikolojik Danışma ve Rehberlik Uygulama ve Araştırma Merkezi</a:t>
                      </a:r>
                    </a:p>
                  </a:txBody>
                  <a:tcPr anchor="ctr"/>
                </a:tc>
                <a:extLst>
                  <a:ext uri="{0D108BD9-81ED-4DB2-BD59-A6C34878D82A}">
                    <a16:rowId xmlns:a16="http://schemas.microsoft.com/office/drawing/2014/main" val="10008"/>
                  </a:ext>
                </a:extLst>
              </a:tr>
              <a:tr h="520716">
                <a:tc vMerge="1">
                  <a:txBody>
                    <a:bodyPr/>
                    <a:lstStyle/>
                    <a:p>
                      <a:endParaRPr lang="tr-TR"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b="1" dirty="0">
                          <a:solidFill>
                            <a:srgbClr val="262F59"/>
                          </a:solidFill>
                        </a:rPr>
                        <a:t>Kariyer Geliştirme Uygulama ve Araştırma Merkezi</a:t>
                      </a:r>
                    </a:p>
                  </a:txBody>
                  <a:tcPr anchor="ctr"/>
                </a:tc>
                <a:extLst>
                  <a:ext uri="{0D108BD9-81ED-4DB2-BD59-A6C34878D82A}">
                    <a16:rowId xmlns:a16="http://schemas.microsoft.com/office/drawing/2014/main" val="10009"/>
                  </a:ext>
                </a:extLst>
              </a:tr>
              <a:tr h="378702">
                <a:tc vMerge="1">
                  <a:txBody>
                    <a:bodyPr/>
                    <a:lstStyle/>
                    <a:p>
                      <a:endParaRPr lang="tr-TR"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b="1" dirty="0">
                          <a:solidFill>
                            <a:srgbClr val="262F59"/>
                          </a:solidFill>
                        </a:rPr>
                        <a:t>Kayısı ve Kayısı Ürünleri Geliştirme Uygulama ve Araştırma Merkezi</a:t>
                      </a:r>
                    </a:p>
                  </a:txBody>
                  <a:tcPr anchor="ct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2426052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38">
            <a:extLst>
              <a:ext uri="{FF2B5EF4-FFF2-40B4-BE49-F238E27FC236}">
                <a16:creationId xmlns:a16="http://schemas.microsoft.com/office/drawing/2014/main" id="{009D80A7-C8FA-C071-79C5-010F2FE506E8}"/>
              </a:ext>
            </a:extLst>
          </p:cNvPr>
          <p:cNvSpPr/>
          <p:nvPr/>
        </p:nvSpPr>
        <p:spPr>
          <a:xfrm>
            <a:off x="978227" y="1045404"/>
            <a:ext cx="10764000" cy="540000"/>
          </a:xfrm>
          <a:prstGeom prst="rect">
            <a:avLst/>
          </a:prstGeom>
          <a:solidFill>
            <a:srgbClr val="0098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Başlık 1">
            <a:extLst>
              <a:ext uri="{FF2B5EF4-FFF2-40B4-BE49-F238E27FC236}">
                <a16:creationId xmlns:a16="http://schemas.microsoft.com/office/drawing/2014/main" id="{61BBEBDF-EC55-AAD5-97C5-864DDCC608A4}"/>
              </a:ext>
            </a:extLst>
          </p:cNvPr>
          <p:cNvSpPr txBox="1">
            <a:spLocks/>
          </p:cNvSpPr>
          <p:nvPr/>
        </p:nvSpPr>
        <p:spPr>
          <a:xfrm>
            <a:off x="1026948" y="260102"/>
            <a:ext cx="6757878" cy="576064"/>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pPr algn="l"/>
            <a:r>
              <a:rPr lang="tr-TR" sz="2000" b="1" dirty="0">
                <a:solidFill>
                  <a:srgbClr val="262F59"/>
                </a:solidFill>
                <a:latin typeface="Times New Roman" panose="02020603050405020304" pitchFamily="18" charset="0"/>
                <a:cs typeface="Times New Roman" panose="02020603050405020304" pitchFamily="18" charset="0"/>
              </a:rPr>
              <a:t>Malatya Turgut Özal Üniversitesi</a:t>
            </a:r>
          </a:p>
        </p:txBody>
      </p:sp>
      <p:grpSp>
        <p:nvGrpSpPr>
          <p:cNvPr id="4" name="3 Grup"/>
          <p:cNvGrpSpPr/>
          <p:nvPr/>
        </p:nvGrpSpPr>
        <p:grpSpPr>
          <a:xfrm>
            <a:off x="136630" y="0"/>
            <a:ext cx="11756856" cy="6859588"/>
            <a:chOff x="136630" y="0"/>
            <a:chExt cx="11756856" cy="6859588"/>
          </a:xfrm>
        </p:grpSpPr>
        <p:sp>
          <p:nvSpPr>
            <p:cNvPr id="5" name="Dikdörtgen 3">
              <a:extLst>
                <a:ext uri="{FF2B5EF4-FFF2-40B4-BE49-F238E27FC236}">
                  <a16:creationId xmlns:a16="http://schemas.microsoft.com/office/drawing/2014/main" id="{E6672F29-9226-D8A8-450C-7A0CAD727AC8}"/>
                </a:ext>
              </a:extLst>
            </p:cNvPr>
            <p:cNvSpPr/>
            <p:nvPr/>
          </p:nvSpPr>
          <p:spPr>
            <a:xfrm>
              <a:off x="280630" y="0"/>
              <a:ext cx="540000" cy="6859588"/>
            </a:xfrm>
            <a:prstGeom prst="rect">
              <a:avLst/>
            </a:prstGeom>
            <a:solidFill>
              <a:srgbClr val="262F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sp>
          <p:nvSpPr>
            <p:cNvPr id="6" name="Dikdörtgen 38">
              <a:extLst>
                <a:ext uri="{FF2B5EF4-FFF2-40B4-BE49-F238E27FC236}">
                  <a16:creationId xmlns:a16="http://schemas.microsoft.com/office/drawing/2014/main" id="{93660088-2851-64EA-8334-F24E721193B6}"/>
                </a:ext>
              </a:extLst>
            </p:cNvPr>
            <p:cNvSpPr/>
            <p:nvPr/>
          </p:nvSpPr>
          <p:spPr>
            <a:xfrm>
              <a:off x="1094539" y="909522"/>
              <a:ext cx="10764000" cy="18000"/>
            </a:xfrm>
            <a:prstGeom prst="rect">
              <a:avLst/>
            </a:prstGeom>
            <a:solidFill>
              <a:srgbClr val="0098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nvGrpSpPr>
            <p:cNvPr id="7" name="Grup 6">
              <a:extLst>
                <a:ext uri="{FF2B5EF4-FFF2-40B4-BE49-F238E27FC236}">
                  <a16:creationId xmlns:a16="http://schemas.microsoft.com/office/drawing/2014/main" id="{15D56711-067A-BC2C-0F87-9075833A64BC}"/>
                </a:ext>
              </a:extLst>
            </p:cNvPr>
            <p:cNvGrpSpPr/>
            <p:nvPr/>
          </p:nvGrpSpPr>
          <p:grpSpPr>
            <a:xfrm>
              <a:off x="136630" y="153522"/>
              <a:ext cx="828000" cy="828000"/>
              <a:chOff x="136630" y="207522"/>
              <a:chExt cx="828000" cy="828000"/>
            </a:xfrm>
          </p:grpSpPr>
          <p:grpSp>
            <p:nvGrpSpPr>
              <p:cNvPr id="9" name="Grup 7">
                <a:extLst>
                  <a:ext uri="{FF2B5EF4-FFF2-40B4-BE49-F238E27FC236}">
                    <a16:creationId xmlns:a16="http://schemas.microsoft.com/office/drawing/2014/main" id="{B432986F-9F41-B3E2-F069-D5CB90F12075}"/>
                  </a:ext>
                </a:extLst>
              </p:cNvPr>
              <p:cNvGrpSpPr/>
              <p:nvPr/>
            </p:nvGrpSpPr>
            <p:grpSpPr>
              <a:xfrm>
                <a:off x="190630" y="261522"/>
                <a:ext cx="720000" cy="720000"/>
                <a:chOff x="187969" y="2345617"/>
                <a:chExt cx="720000" cy="720000"/>
              </a:xfrm>
            </p:grpSpPr>
            <p:sp>
              <p:nvSpPr>
                <p:cNvPr id="11" name="Dikdörtgen 3">
                  <a:extLst>
                    <a:ext uri="{FF2B5EF4-FFF2-40B4-BE49-F238E27FC236}">
                      <a16:creationId xmlns:a16="http://schemas.microsoft.com/office/drawing/2014/main" id="{29DDD055-50D4-EBAD-9D17-C97F671789F7}"/>
                    </a:ext>
                  </a:extLst>
                </p:cNvPr>
                <p:cNvSpPr/>
                <p:nvPr/>
              </p:nvSpPr>
              <p:spPr>
                <a:xfrm>
                  <a:off x="187969" y="2345617"/>
                  <a:ext cx="720000" cy="72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sp>
              <p:nvSpPr>
                <p:cNvPr id="12" name="Dikdörtgen 3">
                  <a:extLst>
                    <a:ext uri="{FF2B5EF4-FFF2-40B4-BE49-F238E27FC236}">
                      <a16:creationId xmlns:a16="http://schemas.microsoft.com/office/drawing/2014/main" id="{EBBBCE9B-11EC-B256-0282-8F4AE3BA5643}"/>
                    </a:ext>
                  </a:extLst>
                </p:cNvPr>
                <p:cNvSpPr/>
                <p:nvPr/>
              </p:nvSpPr>
              <p:spPr>
                <a:xfrm rot="18900000">
                  <a:off x="187969" y="2345617"/>
                  <a:ext cx="720000" cy="72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grpSp>
          <p:pic>
            <p:nvPicPr>
              <p:cNvPr id="10" name="10 Resim" descr="MTÜ_ LOGO 7.png">
                <a:extLst>
                  <a:ext uri="{FF2B5EF4-FFF2-40B4-BE49-F238E27FC236}">
                    <a16:creationId xmlns:a16="http://schemas.microsoft.com/office/drawing/2014/main" id="{3BCEB172-2205-DDB9-2D5F-DCCAB60F8E1D}"/>
                  </a:ext>
                </a:extLst>
              </p:cNvPr>
              <p:cNvPicPr>
                <a:picLocks noChangeAspect="1"/>
              </p:cNvPicPr>
              <p:nvPr/>
            </p:nvPicPr>
            <p:blipFill>
              <a:blip r:embed="rId3" cstate="print"/>
              <a:stretch>
                <a:fillRect/>
              </a:stretch>
            </p:blipFill>
            <p:spPr>
              <a:xfrm>
                <a:off x="136630" y="207522"/>
                <a:ext cx="828000" cy="828000"/>
              </a:xfrm>
              <a:prstGeom prst="rect">
                <a:avLst/>
              </a:prstGeom>
            </p:spPr>
          </p:pic>
        </p:grpSp>
        <p:sp>
          <p:nvSpPr>
            <p:cNvPr id="8" name="Başlık 1">
              <a:extLst>
                <a:ext uri="{FF2B5EF4-FFF2-40B4-BE49-F238E27FC236}">
                  <a16:creationId xmlns:a16="http://schemas.microsoft.com/office/drawing/2014/main" id="{A89DB15C-4A6C-D786-0762-54272083FCFA}"/>
                </a:ext>
              </a:extLst>
            </p:cNvPr>
            <p:cNvSpPr txBox="1">
              <a:spLocks/>
            </p:cNvSpPr>
            <p:nvPr/>
          </p:nvSpPr>
          <p:spPr>
            <a:xfrm>
              <a:off x="10381486" y="626395"/>
              <a:ext cx="1512000" cy="180000"/>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pPr algn="r"/>
              <a:r>
                <a:rPr lang="tr-TR" sz="1400" dirty="0">
                  <a:solidFill>
                    <a:srgbClr val="262F59"/>
                  </a:solidFill>
                  <a:latin typeface="Times New Roman" panose="02020603050405020304" pitchFamily="18" charset="0"/>
                  <a:cs typeface="Times New Roman" panose="02020603050405020304" pitchFamily="18" charset="0"/>
                </a:rPr>
                <a:t>www.</a:t>
              </a:r>
              <a:r>
                <a:rPr lang="tr-TR" sz="1600" b="1" dirty="0" err="1">
                  <a:solidFill>
                    <a:srgbClr val="262F59"/>
                  </a:solidFill>
                  <a:latin typeface="Times New Roman" panose="02020603050405020304" pitchFamily="18" charset="0"/>
                  <a:cs typeface="Times New Roman" panose="02020603050405020304" pitchFamily="18" charset="0"/>
                </a:rPr>
                <a:t>ozal</a:t>
              </a:r>
              <a:r>
                <a:rPr lang="tr-TR" sz="1400" dirty="0">
                  <a:solidFill>
                    <a:srgbClr val="262F59"/>
                  </a:solidFill>
                  <a:latin typeface="Times New Roman" panose="02020603050405020304" pitchFamily="18" charset="0"/>
                  <a:cs typeface="Times New Roman" panose="02020603050405020304" pitchFamily="18" charset="0"/>
                </a:rPr>
                <a:t>.edu.tr</a:t>
              </a:r>
            </a:p>
          </p:txBody>
        </p:sp>
      </p:grpSp>
      <p:sp>
        <p:nvSpPr>
          <p:cNvPr id="13" name="İçerik Yer Tutucusu 2">
            <a:extLst>
              <a:ext uri="{FF2B5EF4-FFF2-40B4-BE49-F238E27FC236}">
                <a16:creationId xmlns:a16="http://schemas.microsoft.com/office/drawing/2014/main" id="{415610BF-56EC-09BA-DE1C-612C0BC1FDF0}"/>
              </a:ext>
            </a:extLst>
          </p:cNvPr>
          <p:cNvSpPr txBox="1">
            <a:spLocks/>
          </p:cNvSpPr>
          <p:nvPr/>
        </p:nvSpPr>
        <p:spPr>
          <a:xfrm>
            <a:off x="1094539" y="1072340"/>
            <a:ext cx="10404000" cy="513064"/>
          </a:xfrm>
          <a:prstGeom prst="rect">
            <a:avLst/>
          </a:prstGeom>
        </p:spPr>
        <p:txBody>
          <a:bodyPr/>
          <a:lstStyle>
            <a:lvl1pPr marL="348901" indent="-348901" algn="l" defTabSz="930402" rtl="0" eaLnBrk="1" latinLnBrk="0" hangingPunct="1">
              <a:spcBef>
                <a:spcPct val="20000"/>
              </a:spcBef>
              <a:buFont typeface="Arial" pitchFamily="34" charset="0"/>
              <a:buChar char="•"/>
              <a:defRPr sz="3300" kern="1200">
                <a:solidFill>
                  <a:schemeClr val="tx1"/>
                </a:solidFill>
                <a:latin typeface="+mn-lt"/>
                <a:ea typeface="+mn-ea"/>
                <a:cs typeface="+mn-cs"/>
              </a:defRPr>
            </a:lvl1pPr>
            <a:lvl2pPr marL="755952" indent="-290751" algn="l" defTabSz="930402"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63003" indent="-232601" algn="l" defTabSz="930402"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28204"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93405"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58606"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23807"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89008"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54209"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5000"/>
              </a:lnSpc>
              <a:spcAft>
                <a:spcPts val="1000"/>
              </a:spcAft>
              <a:buNone/>
            </a:pPr>
            <a:r>
              <a:rPr lang="tr-TR"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Akademik Birimler</a:t>
            </a:r>
          </a:p>
        </p:txBody>
      </p:sp>
      <p:graphicFrame>
        <p:nvGraphicFramePr>
          <p:cNvPr id="14" name="İçerik Yer Tutucusu 3">
            <a:extLst>
              <a:ext uri="{FF2B5EF4-FFF2-40B4-BE49-F238E27FC236}">
                <a16:creationId xmlns:a16="http://schemas.microsoft.com/office/drawing/2014/main" id="{2C846C1C-610D-1448-9FA4-ACBDFC675F1D}"/>
              </a:ext>
            </a:extLst>
          </p:cNvPr>
          <p:cNvGraphicFramePr>
            <a:graphicFrameLocks/>
          </p:cNvGraphicFramePr>
          <p:nvPr>
            <p:extLst>
              <p:ext uri="{D42A27DB-BD31-4B8C-83A1-F6EECF244321}">
                <p14:modId xmlns:p14="http://schemas.microsoft.com/office/powerpoint/2010/main" val="517800501"/>
              </p:ext>
            </p:extLst>
          </p:nvPr>
        </p:nvGraphicFramePr>
        <p:xfrm>
          <a:off x="1270670" y="2072421"/>
          <a:ext cx="9937104" cy="2714746"/>
        </p:xfrm>
        <a:graphic>
          <a:graphicData uri="http://schemas.openxmlformats.org/drawingml/2006/table">
            <a:tbl>
              <a:tblPr firstRow="1" lastRow="1" bandRow="1">
                <a:tableStyleId>{7DF18680-E054-41AD-8BC1-D1AEF772440D}</a:tableStyleId>
              </a:tblPr>
              <a:tblGrid>
                <a:gridCol w="3312368">
                  <a:extLst>
                    <a:ext uri="{9D8B030D-6E8A-4147-A177-3AD203B41FA5}">
                      <a16:colId xmlns:a16="http://schemas.microsoft.com/office/drawing/2014/main" val="1897897120"/>
                    </a:ext>
                  </a:extLst>
                </a:gridCol>
                <a:gridCol w="3312368">
                  <a:extLst>
                    <a:ext uri="{9D8B030D-6E8A-4147-A177-3AD203B41FA5}">
                      <a16:colId xmlns:a16="http://schemas.microsoft.com/office/drawing/2014/main" val="1262833393"/>
                    </a:ext>
                  </a:extLst>
                </a:gridCol>
                <a:gridCol w="3312368">
                  <a:extLst>
                    <a:ext uri="{9D8B030D-6E8A-4147-A177-3AD203B41FA5}">
                      <a16:colId xmlns:a16="http://schemas.microsoft.com/office/drawing/2014/main" val="4091489331"/>
                    </a:ext>
                  </a:extLst>
                </a:gridCol>
              </a:tblGrid>
              <a:tr h="504056">
                <a:tc>
                  <a:txBody>
                    <a:bodyPr/>
                    <a:lstStyle/>
                    <a:p>
                      <a:pPr algn="ctr"/>
                      <a:r>
                        <a:rPr lang="tr-TR" sz="1600" dirty="0"/>
                        <a:t>Akademik Birimlerin</a:t>
                      </a:r>
                      <a:r>
                        <a:rPr lang="tr-TR" sz="1600" baseline="0" dirty="0"/>
                        <a:t> Sayıları</a:t>
                      </a:r>
                      <a:endParaRPr lang="tr-TR" sz="1600" dirty="0">
                        <a:solidFill>
                          <a:schemeClr val="bg1"/>
                        </a:solidFill>
                      </a:endParaRPr>
                    </a:p>
                  </a:txBody>
                  <a:tcPr>
                    <a:solidFill>
                      <a:srgbClr val="0098BC"/>
                    </a:solidFill>
                  </a:tcPr>
                </a:tc>
                <a:tc>
                  <a:txBody>
                    <a:bodyPr/>
                    <a:lstStyle/>
                    <a:p>
                      <a:pPr algn="ctr"/>
                      <a:r>
                        <a:rPr lang="tr-TR" sz="1600" dirty="0"/>
                        <a:t>2022</a:t>
                      </a:r>
                      <a:endParaRPr lang="tr-TR" sz="1600" dirty="0">
                        <a:solidFill>
                          <a:schemeClr val="bg1"/>
                        </a:solidFill>
                      </a:endParaRPr>
                    </a:p>
                  </a:txBody>
                  <a:tcPr>
                    <a:solidFill>
                      <a:srgbClr val="0098BC"/>
                    </a:solidFill>
                  </a:tcPr>
                </a:tc>
                <a:tc>
                  <a:txBody>
                    <a:bodyPr/>
                    <a:lstStyle/>
                    <a:p>
                      <a:pPr algn="ctr"/>
                      <a:r>
                        <a:rPr lang="tr-TR" sz="1600" dirty="0"/>
                        <a:t>2023</a:t>
                      </a:r>
                      <a:endParaRPr lang="tr-TR" sz="1600" dirty="0">
                        <a:solidFill>
                          <a:schemeClr val="bg1"/>
                        </a:solidFill>
                      </a:endParaRPr>
                    </a:p>
                  </a:txBody>
                  <a:tcPr>
                    <a:solidFill>
                      <a:srgbClr val="0098BC"/>
                    </a:solidFill>
                  </a:tcPr>
                </a:tc>
                <a:extLst>
                  <a:ext uri="{0D108BD9-81ED-4DB2-BD59-A6C34878D82A}">
                    <a16:rowId xmlns:a16="http://schemas.microsoft.com/office/drawing/2014/main" val="3592751643"/>
                  </a:ext>
                </a:extLst>
              </a:tr>
              <a:tr h="442138">
                <a:tc>
                  <a:txBody>
                    <a:bodyPr/>
                    <a:lstStyle/>
                    <a:p>
                      <a:pPr algn="l"/>
                      <a:r>
                        <a:rPr lang="tr-TR" sz="1400" b="0" dirty="0">
                          <a:solidFill>
                            <a:srgbClr val="262F59"/>
                          </a:solidFill>
                          <a:effectLst/>
                        </a:rPr>
                        <a:t> Enstitü </a:t>
                      </a:r>
                      <a:endParaRPr lang="tr-TR" sz="1400" b="0" dirty="0">
                        <a:solidFill>
                          <a:srgbClr val="262F59"/>
                        </a:solidFill>
                        <a:effectLst/>
                        <a:latin typeface="Arial" pitchFamily="34" charset="0"/>
                        <a:cs typeface="Arial" pitchFamily="34" charset="0"/>
                      </a:endParaRPr>
                    </a:p>
                  </a:txBody>
                  <a:tcPr/>
                </a:tc>
                <a:tc>
                  <a:txBody>
                    <a:bodyPr/>
                    <a:lstStyle/>
                    <a:p>
                      <a:pPr algn="ctr"/>
                      <a:r>
                        <a:rPr lang="tr-TR" sz="1600" dirty="0">
                          <a:solidFill>
                            <a:srgbClr val="262F59"/>
                          </a:solidFill>
                        </a:rPr>
                        <a:t>1</a:t>
                      </a:r>
                      <a:endParaRPr lang="tr-TR" sz="1600" b="1" dirty="0">
                        <a:solidFill>
                          <a:srgbClr val="262F59"/>
                        </a:solidFill>
                      </a:endParaRPr>
                    </a:p>
                  </a:txBody>
                  <a:tcPr/>
                </a:tc>
                <a:tc>
                  <a:txBody>
                    <a:bodyPr/>
                    <a:lstStyle/>
                    <a:p>
                      <a:pPr algn="ctr"/>
                      <a:r>
                        <a:rPr lang="tr-TR" sz="1600" dirty="0">
                          <a:solidFill>
                            <a:srgbClr val="262F59"/>
                          </a:solidFill>
                        </a:rPr>
                        <a:t>1</a:t>
                      </a:r>
                      <a:endParaRPr lang="tr-TR" sz="1600" b="1" dirty="0">
                        <a:solidFill>
                          <a:srgbClr val="262F59"/>
                        </a:solidFill>
                      </a:endParaRPr>
                    </a:p>
                  </a:txBody>
                  <a:tcPr/>
                </a:tc>
                <a:extLst>
                  <a:ext uri="{0D108BD9-81ED-4DB2-BD59-A6C34878D82A}">
                    <a16:rowId xmlns:a16="http://schemas.microsoft.com/office/drawing/2014/main" val="2145096957"/>
                  </a:ext>
                </a:extLst>
              </a:tr>
              <a:tr h="442138">
                <a:tc>
                  <a:txBody>
                    <a:bodyPr/>
                    <a:lstStyle/>
                    <a:p>
                      <a:pPr algn="l"/>
                      <a:r>
                        <a:rPr lang="tr-TR" sz="1400" b="0" dirty="0">
                          <a:solidFill>
                            <a:srgbClr val="262F59"/>
                          </a:solidFill>
                          <a:effectLst/>
                        </a:rPr>
                        <a:t> Fakülte </a:t>
                      </a:r>
                      <a:endParaRPr lang="tr-TR" sz="1400" b="0" dirty="0">
                        <a:solidFill>
                          <a:srgbClr val="262F59"/>
                        </a:solidFill>
                        <a:effectLst/>
                        <a:latin typeface="Arial" pitchFamily="34" charset="0"/>
                        <a:cs typeface="Arial" pitchFamily="34" charset="0"/>
                      </a:endParaRPr>
                    </a:p>
                  </a:txBody>
                  <a:tcPr/>
                </a:tc>
                <a:tc>
                  <a:txBody>
                    <a:bodyPr/>
                    <a:lstStyle/>
                    <a:p>
                      <a:pPr algn="ctr"/>
                      <a:r>
                        <a:rPr lang="tr-TR" sz="1600" dirty="0">
                          <a:solidFill>
                            <a:srgbClr val="262F59"/>
                          </a:solidFill>
                        </a:rPr>
                        <a:t>6</a:t>
                      </a:r>
                      <a:endParaRPr lang="tr-TR" sz="1600" b="1" dirty="0">
                        <a:solidFill>
                          <a:srgbClr val="262F59"/>
                        </a:solidFill>
                      </a:endParaRPr>
                    </a:p>
                  </a:txBody>
                  <a:tcPr/>
                </a:tc>
                <a:tc>
                  <a:txBody>
                    <a:bodyPr/>
                    <a:lstStyle/>
                    <a:p>
                      <a:pPr algn="ctr"/>
                      <a:r>
                        <a:rPr lang="tr-TR" sz="1600" dirty="0">
                          <a:solidFill>
                            <a:srgbClr val="262F59"/>
                          </a:solidFill>
                        </a:rPr>
                        <a:t>6</a:t>
                      </a:r>
                      <a:endParaRPr lang="tr-TR" sz="1600" b="1" dirty="0">
                        <a:solidFill>
                          <a:srgbClr val="262F59"/>
                        </a:solidFill>
                      </a:endParaRPr>
                    </a:p>
                  </a:txBody>
                  <a:tcPr/>
                </a:tc>
                <a:extLst>
                  <a:ext uri="{0D108BD9-81ED-4DB2-BD59-A6C34878D82A}">
                    <a16:rowId xmlns:a16="http://schemas.microsoft.com/office/drawing/2014/main" val="3091488517"/>
                  </a:ext>
                </a:extLst>
              </a:tr>
              <a:tr h="442138">
                <a:tc>
                  <a:txBody>
                    <a:bodyPr/>
                    <a:lstStyle/>
                    <a:p>
                      <a:pPr algn="l"/>
                      <a:r>
                        <a:rPr lang="tr-TR" sz="1400" b="0" dirty="0">
                          <a:solidFill>
                            <a:srgbClr val="262F59"/>
                          </a:solidFill>
                          <a:effectLst/>
                        </a:rPr>
                        <a:t> Yüksekokul </a:t>
                      </a:r>
                      <a:endParaRPr lang="tr-TR" sz="1400" b="0" dirty="0">
                        <a:solidFill>
                          <a:srgbClr val="262F59"/>
                        </a:solidFill>
                        <a:effectLst/>
                        <a:latin typeface="Arial" pitchFamily="34" charset="0"/>
                        <a:cs typeface="Arial" pitchFamily="34" charset="0"/>
                      </a:endParaRPr>
                    </a:p>
                  </a:txBody>
                  <a:tcPr/>
                </a:tc>
                <a:tc>
                  <a:txBody>
                    <a:bodyPr/>
                    <a:lstStyle/>
                    <a:p>
                      <a:pPr algn="ctr"/>
                      <a:r>
                        <a:rPr lang="tr-TR" sz="1600" dirty="0">
                          <a:solidFill>
                            <a:srgbClr val="262F59"/>
                          </a:solidFill>
                        </a:rPr>
                        <a:t>2</a:t>
                      </a:r>
                      <a:endParaRPr lang="tr-TR" sz="1600" b="1" dirty="0">
                        <a:solidFill>
                          <a:srgbClr val="262F59"/>
                        </a:solidFill>
                      </a:endParaRPr>
                    </a:p>
                  </a:txBody>
                  <a:tcPr/>
                </a:tc>
                <a:tc>
                  <a:txBody>
                    <a:bodyPr/>
                    <a:lstStyle/>
                    <a:p>
                      <a:pPr algn="ctr"/>
                      <a:r>
                        <a:rPr lang="tr-TR" sz="1600" dirty="0">
                          <a:solidFill>
                            <a:srgbClr val="262F59"/>
                          </a:solidFill>
                        </a:rPr>
                        <a:t>2</a:t>
                      </a:r>
                      <a:endParaRPr lang="tr-TR" sz="1600" b="1" dirty="0">
                        <a:solidFill>
                          <a:srgbClr val="262F59"/>
                        </a:solidFill>
                      </a:endParaRPr>
                    </a:p>
                  </a:txBody>
                  <a:tcPr/>
                </a:tc>
                <a:extLst>
                  <a:ext uri="{0D108BD9-81ED-4DB2-BD59-A6C34878D82A}">
                    <a16:rowId xmlns:a16="http://schemas.microsoft.com/office/drawing/2014/main" val="4007994751"/>
                  </a:ext>
                </a:extLst>
              </a:tr>
              <a:tr h="442138">
                <a:tc>
                  <a:txBody>
                    <a:bodyPr/>
                    <a:lstStyle/>
                    <a:p>
                      <a:pPr algn="l"/>
                      <a:r>
                        <a:rPr lang="tr-TR" sz="1400" b="0" dirty="0">
                          <a:solidFill>
                            <a:srgbClr val="262F59"/>
                          </a:solidFill>
                          <a:effectLst/>
                        </a:rPr>
                        <a:t>Meslek Yüksekokulu</a:t>
                      </a:r>
                      <a:endParaRPr lang="tr-TR" sz="1400" b="0" dirty="0">
                        <a:solidFill>
                          <a:srgbClr val="262F59"/>
                        </a:solidFill>
                        <a:effectLst/>
                        <a:latin typeface="Arial" pitchFamily="34" charset="0"/>
                        <a:cs typeface="Arial" pitchFamily="34" charset="0"/>
                      </a:endParaRPr>
                    </a:p>
                  </a:txBody>
                  <a:tcPr/>
                </a:tc>
                <a:tc>
                  <a:txBody>
                    <a:bodyPr/>
                    <a:lstStyle/>
                    <a:p>
                      <a:pPr algn="ctr"/>
                      <a:r>
                        <a:rPr lang="tr-TR" sz="1600" dirty="0">
                          <a:solidFill>
                            <a:srgbClr val="262F59"/>
                          </a:solidFill>
                        </a:rPr>
                        <a:t>9</a:t>
                      </a:r>
                      <a:endParaRPr lang="tr-TR" sz="1600" b="1" dirty="0">
                        <a:solidFill>
                          <a:srgbClr val="262F59"/>
                        </a:solidFill>
                      </a:endParaRPr>
                    </a:p>
                  </a:txBody>
                  <a:tcPr/>
                </a:tc>
                <a:tc>
                  <a:txBody>
                    <a:bodyPr/>
                    <a:lstStyle/>
                    <a:p>
                      <a:pPr algn="ctr"/>
                      <a:r>
                        <a:rPr lang="tr-TR" sz="1600" dirty="0">
                          <a:solidFill>
                            <a:srgbClr val="262F59"/>
                          </a:solidFill>
                        </a:rPr>
                        <a:t>9</a:t>
                      </a:r>
                      <a:endParaRPr lang="tr-TR" sz="1600" b="1" dirty="0">
                        <a:solidFill>
                          <a:srgbClr val="262F59"/>
                        </a:solidFill>
                      </a:endParaRPr>
                    </a:p>
                  </a:txBody>
                  <a:tcPr/>
                </a:tc>
                <a:extLst>
                  <a:ext uri="{0D108BD9-81ED-4DB2-BD59-A6C34878D82A}">
                    <a16:rowId xmlns:a16="http://schemas.microsoft.com/office/drawing/2014/main" val="2285978483"/>
                  </a:ext>
                </a:extLst>
              </a:tr>
              <a:tr h="442138">
                <a:tc>
                  <a:txBody>
                    <a:bodyPr/>
                    <a:lstStyle/>
                    <a:p>
                      <a:pPr algn="l"/>
                      <a:r>
                        <a:rPr lang="tr-TR" sz="1400" b="0" dirty="0">
                          <a:solidFill>
                            <a:srgbClr val="262F59"/>
                          </a:solidFill>
                          <a:effectLst/>
                        </a:rPr>
                        <a:t>Uygulama</a:t>
                      </a:r>
                      <a:r>
                        <a:rPr lang="tr-TR" sz="1400" b="0" baseline="0" dirty="0">
                          <a:solidFill>
                            <a:srgbClr val="262F59"/>
                          </a:solidFill>
                          <a:effectLst/>
                        </a:rPr>
                        <a:t> ve </a:t>
                      </a:r>
                      <a:r>
                        <a:rPr lang="tr-TR" sz="1400" b="0" dirty="0">
                          <a:solidFill>
                            <a:srgbClr val="262F59"/>
                          </a:solidFill>
                          <a:effectLst/>
                        </a:rPr>
                        <a:t>Araştırma Merkezi </a:t>
                      </a:r>
                      <a:endParaRPr lang="tr-TR" sz="1400" b="0" dirty="0">
                        <a:solidFill>
                          <a:srgbClr val="262F59"/>
                        </a:solidFill>
                        <a:effectLst/>
                        <a:latin typeface="Arial" pitchFamily="34" charset="0"/>
                        <a:cs typeface="Arial" pitchFamily="34" charset="0"/>
                      </a:endParaRPr>
                    </a:p>
                  </a:txBody>
                  <a:tcPr>
                    <a:solidFill>
                      <a:schemeClr val="accent5">
                        <a:lumMod val="20000"/>
                        <a:lumOff val="80000"/>
                      </a:schemeClr>
                    </a:solidFill>
                  </a:tcPr>
                </a:tc>
                <a:tc>
                  <a:txBody>
                    <a:bodyPr/>
                    <a:lstStyle/>
                    <a:p>
                      <a:pPr algn="ctr"/>
                      <a:r>
                        <a:rPr lang="tr-TR" sz="1600" b="0" dirty="0">
                          <a:solidFill>
                            <a:srgbClr val="262F59"/>
                          </a:solidFill>
                        </a:rPr>
                        <a:t>10</a:t>
                      </a:r>
                    </a:p>
                  </a:txBody>
                  <a:tcPr>
                    <a:solidFill>
                      <a:schemeClr val="accent5">
                        <a:lumMod val="20000"/>
                        <a:lumOff val="80000"/>
                      </a:schemeClr>
                    </a:solidFill>
                  </a:tcPr>
                </a:tc>
                <a:tc>
                  <a:txBody>
                    <a:bodyPr/>
                    <a:lstStyle/>
                    <a:p>
                      <a:pPr algn="ctr"/>
                      <a:r>
                        <a:rPr lang="tr-TR" sz="1600" b="0" dirty="0">
                          <a:solidFill>
                            <a:srgbClr val="262F59"/>
                          </a:solidFill>
                        </a:rPr>
                        <a:t>10</a:t>
                      </a:r>
                    </a:p>
                  </a:txBody>
                  <a:tcPr>
                    <a:solidFill>
                      <a:schemeClr val="accent5">
                        <a:lumMod val="20000"/>
                        <a:lumOff val="80000"/>
                      </a:schemeClr>
                    </a:solidFill>
                  </a:tcPr>
                </a:tc>
                <a:extLst>
                  <a:ext uri="{0D108BD9-81ED-4DB2-BD59-A6C34878D82A}">
                    <a16:rowId xmlns:a16="http://schemas.microsoft.com/office/drawing/2014/main" val="1613043323"/>
                  </a:ext>
                </a:extLst>
              </a:tr>
            </a:tbl>
          </a:graphicData>
        </a:graphic>
      </p:graphicFrame>
    </p:spTree>
    <p:extLst>
      <p:ext uri="{BB962C8B-B14F-4D97-AF65-F5344CB8AC3E}">
        <p14:creationId xmlns:p14="http://schemas.microsoft.com/office/powerpoint/2010/main" val="17752184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38">
            <a:extLst>
              <a:ext uri="{FF2B5EF4-FFF2-40B4-BE49-F238E27FC236}">
                <a16:creationId xmlns:a16="http://schemas.microsoft.com/office/drawing/2014/main" id="{009D80A7-C8FA-C071-79C5-010F2FE506E8}"/>
              </a:ext>
            </a:extLst>
          </p:cNvPr>
          <p:cNvSpPr/>
          <p:nvPr/>
        </p:nvSpPr>
        <p:spPr>
          <a:xfrm>
            <a:off x="978227" y="1045404"/>
            <a:ext cx="10764000" cy="540000"/>
          </a:xfrm>
          <a:prstGeom prst="rect">
            <a:avLst/>
          </a:prstGeom>
          <a:solidFill>
            <a:srgbClr val="0098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Başlık 1">
            <a:extLst>
              <a:ext uri="{FF2B5EF4-FFF2-40B4-BE49-F238E27FC236}">
                <a16:creationId xmlns:a16="http://schemas.microsoft.com/office/drawing/2014/main" id="{61BBEBDF-EC55-AAD5-97C5-864DDCC608A4}"/>
              </a:ext>
            </a:extLst>
          </p:cNvPr>
          <p:cNvSpPr txBox="1">
            <a:spLocks/>
          </p:cNvSpPr>
          <p:nvPr/>
        </p:nvSpPr>
        <p:spPr>
          <a:xfrm>
            <a:off x="1026948" y="260102"/>
            <a:ext cx="6757878" cy="576064"/>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pPr algn="l"/>
            <a:r>
              <a:rPr lang="tr-TR" sz="2000" b="1" dirty="0">
                <a:solidFill>
                  <a:srgbClr val="262F59"/>
                </a:solidFill>
                <a:latin typeface="Times New Roman" panose="02020603050405020304" pitchFamily="18" charset="0"/>
                <a:cs typeface="Times New Roman" panose="02020603050405020304" pitchFamily="18" charset="0"/>
              </a:rPr>
              <a:t>Malatya Turgut Özal Üniversitesi</a:t>
            </a:r>
          </a:p>
        </p:txBody>
      </p:sp>
      <p:grpSp>
        <p:nvGrpSpPr>
          <p:cNvPr id="4" name="3 Grup"/>
          <p:cNvGrpSpPr/>
          <p:nvPr/>
        </p:nvGrpSpPr>
        <p:grpSpPr>
          <a:xfrm>
            <a:off x="136630" y="0"/>
            <a:ext cx="11756856" cy="6859588"/>
            <a:chOff x="136630" y="0"/>
            <a:chExt cx="11756856" cy="6859588"/>
          </a:xfrm>
        </p:grpSpPr>
        <p:sp>
          <p:nvSpPr>
            <p:cNvPr id="5" name="Dikdörtgen 3">
              <a:extLst>
                <a:ext uri="{FF2B5EF4-FFF2-40B4-BE49-F238E27FC236}">
                  <a16:creationId xmlns:a16="http://schemas.microsoft.com/office/drawing/2014/main" id="{E6672F29-9226-D8A8-450C-7A0CAD727AC8}"/>
                </a:ext>
              </a:extLst>
            </p:cNvPr>
            <p:cNvSpPr/>
            <p:nvPr/>
          </p:nvSpPr>
          <p:spPr>
            <a:xfrm>
              <a:off x="280630" y="0"/>
              <a:ext cx="540000" cy="6859588"/>
            </a:xfrm>
            <a:prstGeom prst="rect">
              <a:avLst/>
            </a:prstGeom>
            <a:solidFill>
              <a:srgbClr val="262F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sp>
          <p:nvSpPr>
            <p:cNvPr id="6" name="Dikdörtgen 38">
              <a:extLst>
                <a:ext uri="{FF2B5EF4-FFF2-40B4-BE49-F238E27FC236}">
                  <a16:creationId xmlns:a16="http://schemas.microsoft.com/office/drawing/2014/main" id="{93660088-2851-64EA-8334-F24E721193B6}"/>
                </a:ext>
              </a:extLst>
            </p:cNvPr>
            <p:cNvSpPr/>
            <p:nvPr/>
          </p:nvSpPr>
          <p:spPr>
            <a:xfrm>
              <a:off x="1094539" y="909522"/>
              <a:ext cx="10764000" cy="18000"/>
            </a:xfrm>
            <a:prstGeom prst="rect">
              <a:avLst/>
            </a:prstGeom>
            <a:solidFill>
              <a:srgbClr val="0098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nvGrpSpPr>
            <p:cNvPr id="7" name="Grup 6">
              <a:extLst>
                <a:ext uri="{FF2B5EF4-FFF2-40B4-BE49-F238E27FC236}">
                  <a16:creationId xmlns:a16="http://schemas.microsoft.com/office/drawing/2014/main" id="{15D56711-067A-BC2C-0F87-9075833A64BC}"/>
                </a:ext>
              </a:extLst>
            </p:cNvPr>
            <p:cNvGrpSpPr/>
            <p:nvPr/>
          </p:nvGrpSpPr>
          <p:grpSpPr>
            <a:xfrm>
              <a:off x="136630" y="153522"/>
              <a:ext cx="828000" cy="828000"/>
              <a:chOff x="136630" y="207522"/>
              <a:chExt cx="828000" cy="828000"/>
            </a:xfrm>
          </p:grpSpPr>
          <p:grpSp>
            <p:nvGrpSpPr>
              <p:cNvPr id="9" name="Grup 7">
                <a:extLst>
                  <a:ext uri="{FF2B5EF4-FFF2-40B4-BE49-F238E27FC236}">
                    <a16:creationId xmlns:a16="http://schemas.microsoft.com/office/drawing/2014/main" id="{B432986F-9F41-B3E2-F069-D5CB90F12075}"/>
                  </a:ext>
                </a:extLst>
              </p:cNvPr>
              <p:cNvGrpSpPr/>
              <p:nvPr/>
            </p:nvGrpSpPr>
            <p:grpSpPr>
              <a:xfrm>
                <a:off x="190630" y="261522"/>
                <a:ext cx="720000" cy="720000"/>
                <a:chOff x="187969" y="2345617"/>
                <a:chExt cx="720000" cy="720000"/>
              </a:xfrm>
            </p:grpSpPr>
            <p:sp>
              <p:nvSpPr>
                <p:cNvPr id="11" name="Dikdörtgen 3">
                  <a:extLst>
                    <a:ext uri="{FF2B5EF4-FFF2-40B4-BE49-F238E27FC236}">
                      <a16:creationId xmlns:a16="http://schemas.microsoft.com/office/drawing/2014/main" id="{29DDD055-50D4-EBAD-9D17-C97F671789F7}"/>
                    </a:ext>
                  </a:extLst>
                </p:cNvPr>
                <p:cNvSpPr/>
                <p:nvPr/>
              </p:nvSpPr>
              <p:spPr>
                <a:xfrm>
                  <a:off x="187969" y="2345617"/>
                  <a:ext cx="720000" cy="72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sp>
              <p:nvSpPr>
                <p:cNvPr id="12" name="Dikdörtgen 3">
                  <a:extLst>
                    <a:ext uri="{FF2B5EF4-FFF2-40B4-BE49-F238E27FC236}">
                      <a16:creationId xmlns:a16="http://schemas.microsoft.com/office/drawing/2014/main" id="{EBBBCE9B-11EC-B256-0282-8F4AE3BA5643}"/>
                    </a:ext>
                  </a:extLst>
                </p:cNvPr>
                <p:cNvSpPr/>
                <p:nvPr/>
              </p:nvSpPr>
              <p:spPr>
                <a:xfrm rot="18900000">
                  <a:off x="187969" y="2345617"/>
                  <a:ext cx="720000" cy="72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grpSp>
          <p:pic>
            <p:nvPicPr>
              <p:cNvPr id="10" name="10 Resim" descr="MTÜ_ LOGO 7.png">
                <a:extLst>
                  <a:ext uri="{FF2B5EF4-FFF2-40B4-BE49-F238E27FC236}">
                    <a16:creationId xmlns:a16="http://schemas.microsoft.com/office/drawing/2014/main" id="{3BCEB172-2205-DDB9-2D5F-DCCAB60F8E1D}"/>
                  </a:ext>
                </a:extLst>
              </p:cNvPr>
              <p:cNvPicPr>
                <a:picLocks noChangeAspect="1"/>
              </p:cNvPicPr>
              <p:nvPr/>
            </p:nvPicPr>
            <p:blipFill>
              <a:blip r:embed="rId3" cstate="print"/>
              <a:stretch>
                <a:fillRect/>
              </a:stretch>
            </p:blipFill>
            <p:spPr>
              <a:xfrm>
                <a:off x="136630" y="207522"/>
                <a:ext cx="828000" cy="828000"/>
              </a:xfrm>
              <a:prstGeom prst="rect">
                <a:avLst/>
              </a:prstGeom>
            </p:spPr>
          </p:pic>
        </p:grpSp>
        <p:sp>
          <p:nvSpPr>
            <p:cNvPr id="8" name="Başlık 1">
              <a:extLst>
                <a:ext uri="{FF2B5EF4-FFF2-40B4-BE49-F238E27FC236}">
                  <a16:creationId xmlns:a16="http://schemas.microsoft.com/office/drawing/2014/main" id="{A89DB15C-4A6C-D786-0762-54272083FCFA}"/>
                </a:ext>
              </a:extLst>
            </p:cNvPr>
            <p:cNvSpPr txBox="1">
              <a:spLocks/>
            </p:cNvSpPr>
            <p:nvPr/>
          </p:nvSpPr>
          <p:spPr>
            <a:xfrm>
              <a:off x="10381486" y="626395"/>
              <a:ext cx="1512000" cy="180000"/>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pPr algn="r"/>
              <a:r>
                <a:rPr lang="tr-TR" sz="1400" dirty="0">
                  <a:solidFill>
                    <a:srgbClr val="262F59"/>
                  </a:solidFill>
                  <a:latin typeface="Times New Roman" panose="02020603050405020304" pitchFamily="18" charset="0"/>
                  <a:cs typeface="Times New Roman" panose="02020603050405020304" pitchFamily="18" charset="0"/>
                </a:rPr>
                <a:t>www.</a:t>
              </a:r>
              <a:r>
                <a:rPr lang="tr-TR" sz="1600" b="1" dirty="0" err="1">
                  <a:solidFill>
                    <a:srgbClr val="262F59"/>
                  </a:solidFill>
                  <a:latin typeface="Times New Roman" panose="02020603050405020304" pitchFamily="18" charset="0"/>
                  <a:cs typeface="Times New Roman" panose="02020603050405020304" pitchFamily="18" charset="0"/>
                </a:rPr>
                <a:t>ozal</a:t>
              </a:r>
              <a:r>
                <a:rPr lang="tr-TR" sz="1400" dirty="0">
                  <a:solidFill>
                    <a:srgbClr val="262F59"/>
                  </a:solidFill>
                  <a:latin typeface="Times New Roman" panose="02020603050405020304" pitchFamily="18" charset="0"/>
                  <a:cs typeface="Times New Roman" panose="02020603050405020304" pitchFamily="18" charset="0"/>
                </a:rPr>
                <a:t>.edu.tr</a:t>
              </a:r>
            </a:p>
          </p:txBody>
        </p:sp>
      </p:grpSp>
      <p:sp>
        <p:nvSpPr>
          <p:cNvPr id="13" name="İçerik Yer Tutucusu 2">
            <a:extLst>
              <a:ext uri="{FF2B5EF4-FFF2-40B4-BE49-F238E27FC236}">
                <a16:creationId xmlns:a16="http://schemas.microsoft.com/office/drawing/2014/main" id="{415610BF-56EC-09BA-DE1C-612C0BC1FDF0}"/>
              </a:ext>
            </a:extLst>
          </p:cNvPr>
          <p:cNvSpPr txBox="1">
            <a:spLocks/>
          </p:cNvSpPr>
          <p:nvPr/>
        </p:nvSpPr>
        <p:spPr>
          <a:xfrm>
            <a:off x="1094539" y="1072340"/>
            <a:ext cx="10404000" cy="513064"/>
          </a:xfrm>
          <a:prstGeom prst="rect">
            <a:avLst/>
          </a:prstGeom>
        </p:spPr>
        <p:txBody>
          <a:bodyPr/>
          <a:lstStyle>
            <a:lvl1pPr marL="348901" indent="-348901" algn="l" defTabSz="930402" rtl="0" eaLnBrk="1" latinLnBrk="0" hangingPunct="1">
              <a:spcBef>
                <a:spcPct val="20000"/>
              </a:spcBef>
              <a:buFont typeface="Arial" pitchFamily="34" charset="0"/>
              <a:buChar char="•"/>
              <a:defRPr sz="3300" kern="1200">
                <a:solidFill>
                  <a:schemeClr val="tx1"/>
                </a:solidFill>
                <a:latin typeface="+mn-lt"/>
                <a:ea typeface="+mn-ea"/>
                <a:cs typeface="+mn-cs"/>
              </a:defRPr>
            </a:lvl1pPr>
            <a:lvl2pPr marL="755952" indent="-290751" algn="l" defTabSz="930402"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63003" indent="-232601" algn="l" defTabSz="930402"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28204"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93405"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58606"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23807"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89008"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54209"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5000"/>
              </a:lnSpc>
              <a:spcAft>
                <a:spcPts val="1000"/>
              </a:spcAft>
              <a:buNone/>
            </a:pPr>
            <a:r>
              <a:rPr lang="tr-TR"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Akademik Personel</a:t>
            </a:r>
          </a:p>
        </p:txBody>
      </p:sp>
      <p:graphicFrame>
        <p:nvGraphicFramePr>
          <p:cNvPr id="14" name="İçerik Yer Tutucusu 3">
            <a:extLst>
              <a:ext uri="{FF2B5EF4-FFF2-40B4-BE49-F238E27FC236}">
                <a16:creationId xmlns:a16="http://schemas.microsoft.com/office/drawing/2014/main" id="{2C846C1C-610D-1448-9FA4-ACBDFC675F1D}"/>
              </a:ext>
            </a:extLst>
          </p:cNvPr>
          <p:cNvGraphicFramePr>
            <a:graphicFrameLocks/>
          </p:cNvGraphicFramePr>
          <p:nvPr>
            <p:extLst>
              <p:ext uri="{D42A27DB-BD31-4B8C-83A1-F6EECF244321}">
                <p14:modId xmlns:p14="http://schemas.microsoft.com/office/powerpoint/2010/main" val="901793034"/>
              </p:ext>
            </p:extLst>
          </p:nvPr>
        </p:nvGraphicFramePr>
        <p:xfrm>
          <a:off x="1463682" y="1889047"/>
          <a:ext cx="9793089" cy="3599022"/>
        </p:xfrm>
        <a:graphic>
          <a:graphicData uri="http://schemas.openxmlformats.org/drawingml/2006/table">
            <a:tbl>
              <a:tblPr firstRow="1" lastRow="1" bandRow="1">
                <a:tableStyleId>{7DF18680-E054-41AD-8BC1-D1AEF772440D}</a:tableStyleId>
              </a:tblPr>
              <a:tblGrid>
                <a:gridCol w="3264363">
                  <a:extLst>
                    <a:ext uri="{9D8B030D-6E8A-4147-A177-3AD203B41FA5}">
                      <a16:colId xmlns:a16="http://schemas.microsoft.com/office/drawing/2014/main" val="1897897120"/>
                    </a:ext>
                  </a:extLst>
                </a:gridCol>
                <a:gridCol w="3264363">
                  <a:extLst>
                    <a:ext uri="{9D8B030D-6E8A-4147-A177-3AD203B41FA5}">
                      <a16:colId xmlns:a16="http://schemas.microsoft.com/office/drawing/2014/main" val="1262833393"/>
                    </a:ext>
                  </a:extLst>
                </a:gridCol>
                <a:gridCol w="3264363">
                  <a:extLst>
                    <a:ext uri="{9D8B030D-6E8A-4147-A177-3AD203B41FA5}">
                      <a16:colId xmlns:a16="http://schemas.microsoft.com/office/drawing/2014/main" val="4091489331"/>
                    </a:ext>
                  </a:extLst>
                </a:gridCol>
              </a:tblGrid>
              <a:tr h="504056">
                <a:tc>
                  <a:txBody>
                    <a:bodyPr/>
                    <a:lstStyle/>
                    <a:p>
                      <a:pPr algn="ctr"/>
                      <a:r>
                        <a:rPr lang="tr-TR" sz="1600" dirty="0"/>
                        <a:t>Akademik Personel</a:t>
                      </a:r>
                      <a:r>
                        <a:rPr lang="tr-TR" sz="1600" baseline="0" dirty="0"/>
                        <a:t> Sayıları</a:t>
                      </a:r>
                      <a:endParaRPr lang="tr-TR" sz="1600" dirty="0">
                        <a:solidFill>
                          <a:schemeClr val="bg1"/>
                        </a:solidFill>
                      </a:endParaRPr>
                    </a:p>
                  </a:txBody>
                  <a:tcPr/>
                </a:tc>
                <a:tc>
                  <a:txBody>
                    <a:bodyPr/>
                    <a:lstStyle/>
                    <a:p>
                      <a:pPr algn="ctr"/>
                      <a:r>
                        <a:rPr lang="tr-TR" sz="1600" dirty="0"/>
                        <a:t>2022</a:t>
                      </a:r>
                      <a:endParaRPr lang="tr-TR" sz="1600" dirty="0">
                        <a:solidFill>
                          <a:schemeClr val="bg1"/>
                        </a:solidFill>
                      </a:endParaRPr>
                    </a:p>
                  </a:txBody>
                  <a:tcPr/>
                </a:tc>
                <a:tc>
                  <a:txBody>
                    <a:bodyPr/>
                    <a:lstStyle/>
                    <a:p>
                      <a:pPr algn="ctr"/>
                      <a:r>
                        <a:rPr lang="tr-TR" sz="1600" dirty="0"/>
                        <a:t>2023</a:t>
                      </a:r>
                      <a:endParaRPr lang="tr-TR" sz="1600" dirty="0">
                        <a:solidFill>
                          <a:schemeClr val="bg1"/>
                        </a:solidFill>
                      </a:endParaRPr>
                    </a:p>
                  </a:txBody>
                  <a:tcPr/>
                </a:tc>
                <a:extLst>
                  <a:ext uri="{0D108BD9-81ED-4DB2-BD59-A6C34878D82A}">
                    <a16:rowId xmlns:a16="http://schemas.microsoft.com/office/drawing/2014/main" val="3592751643"/>
                  </a:ext>
                </a:extLst>
              </a:tr>
              <a:tr h="442138">
                <a:tc>
                  <a:txBody>
                    <a:bodyPr/>
                    <a:lstStyle/>
                    <a:p>
                      <a:pPr algn="l">
                        <a:lnSpc>
                          <a:spcPct val="107000"/>
                        </a:lnSpc>
                        <a:spcAft>
                          <a:spcPts val="800"/>
                        </a:spcAft>
                      </a:pPr>
                      <a:r>
                        <a:rPr lang="tr-TR" sz="1400" dirty="0">
                          <a:effectLst/>
                        </a:rPr>
                        <a:t>Profesör</a:t>
                      </a:r>
                      <a:endParaRPr lang="tr-TR" sz="1400" b="1" dirty="0">
                        <a:solidFill>
                          <a:srgbClr val="262F5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tr-TR" sz="1600" dirty="0"/>
                        <a:t>31</a:t>
                      </a:r>
                      <a:endParaRPr lang="tr-TR" sz="1600" b="1" dirty="0">
                        <a:solidFill>
                          <a:srgbClr val="262F59"/>
                        </a:solidFill>
                      </a:endParaRPr>
                    </a:p>
                  </a:txBody>
                  <a:tcPr/>
                </a:tc>
                <a:tc>
                  <a:txBody>
                    <a:bodyPr/>
                    <a:lstStyle/>
                    <a:p>
                      <a:pPr algn="ctr"/>
                      <a:r>
                        <a:rPr lang="tr-TR" sz="1600" dirty="0"/>
                        <a:t>35</a:t>
                      </a:r>
                      <a:endParaRPr lang="tr-TR" sz="1600" b="1" dirty="0">
                        <a:solidFill>
                          <a:srgbClr val="262F59"/>
                        </a:solidFill>
                      </a:endParaRPr>
                    </a:p>
                  </a:txBody>
                  <a:tcPr/>
                </a:tc>
                <a:extLst>
                  <a:ext uri="{0D108BD9-81ED-4DB2-BD59-A6C34878D82A}">
                    <a16:rowId xmlns:a16="http://schemas.microsoft.com/office/drawing/2014/main" val="2145096957"/>
                  </a:ext>
                </a:extLst>
              </a:tr>
              <a:tr h="442138">
                <a:tc>
                  <a:txBody>
                    <a:bodyPr/>
                    <a:lstStyle/>
                    <a:p>
                      <a:pPr algn="l">
                        <a:lnSpc>
                          <a:spcPct val="107000"/>
                        </a:lnSpc>
                        <a:spcAft>
                          <a:spcPts val="800"/>
                        </a:spcAft>
                      </a:pPr>
                      <a:r>
                        <a:rPr lang="tr-TR" sz="1400" dirty="0">
                          <a:effectLst/>
                        </a:rPr>
                        <a:t>Doçent</a:t>
                      </a:r>
                      <a:endParaRPr lang="tr-TR" sz="1400" b="1" dirty="0">
                        <a:solidFill>
                          <a:srgbClr val="262F5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tr-TR" sz="1600" dirty="0"/>
                        <a:t>49</a:t>
                      </a:r>
                      <a:endParaRPr lang="tr-TR" sz="1600" b="1" dirty="0">
                        <a:solidFill>
                          <a:srgbClr val="262F59"/>
                        </a:solidFill>
                      </a:endParaRPr>
                    </a:p>
                  </a:txBody>
                  <a:tcPr/>
                </a:tc>
                <a:tc>
                  <a:txBody>
                    <a:bodyPr/>
                    <a:lstStyle/>
                    <a:p>
                      <a:pPr algn="ctr"/>
                      <a:r>
                        <a:rPr lang="tr-TR" sz="1600" dirty="0"/>
                        <a:t>78</a:t>
                      </a:r>
                      <a:endParaRPr lang="tr-TR" sz="1600" b="1" dirty="0">
                        <a:solidFill>
                          <a:srgbClr val="262F59"/>
                        </a:solidFill>
                      </a:endParaRPr>
                    </a:p>
                  </a:txBody>
                  <a:tcPr/>
                </a:tc>
                <a:extLst>
                  <a:ext uri="{0D108BD9-81ED-4DB2-BD59-A6C34878D82A}">
                    <a16:rowId xmlns:a16="http://schemas.microsoft.com/office/drawing/2014/main" val="3091488517"/>
                  </a:ext>
                </a:extLst>
              </a:tr>
              <a:tr h="442138">
                <a:tc>
                  <a:txBody>
                    <a:bodyPr/>
                    <a:lstStyle/>
                    <a:p>
                      <a:pPr algn="l">
                        <a:lnSpc>
                          <a:spcPct val="107000"/>
                        </a:lnSpc>
                        <a:spcAft>
                          <a:spcPts val="800"/>
                        </a:spcAft>
                      </a:pPr>
                      <a:r>
                        <a:rPr lang="tr-TR" sz="1400" dirty="0">
                          <a:effectLst/>
                        </a:rPr>
                        <a:t>Dr. Öğr. Üyesi</a:t>
                      </a:r>
                      <a:endParaRPr lang="tr-TR" sz="1400" b="1" dirty="0">
                        <a:solidFill>
                          <a:srgbClr val="262F5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tr-TR" sz="1600" dirty="0"/>
                        <a:t>157</a:t>
                      </a:r>
                      <a:endParaRPr lang="tr-TR" sz="1600" b="1" dirty="0">
                        <a:solidFill>
                          <a:srgbClr val="262F59"/>
                        </a:solidFill>
                      </a:endParaRPr>
                    </a:p>
                  </a:txBody>
                  <a:tcPr/>
                </a:tc>
                <a:tc>
                  <a:txBody>
                    <a:bodyPr/>
                    <a:lstStyle/>
                    <a:p>
                      <a:pPr algn="ctr"/>
                      <a:r>
                        <a:rPr lang="tr-TR" sz="1600" dirty="0"/>
                        <a:t>144</a:t>
                      </a:r>
                      <a:endParaRPr lang="tr-TR" sz="1600" b="1" dirty="0">
                        <a:solidFill>
                          <a:srgbClr val="262F59"/>
                        </a:solidFill>
                      </a:endParaRPr>
                    </a:p>
                  </a:txBody>
                  <a:tcPr/>
                </a:tc>
                <a:extLst>
                  <a:ext uri="{0D108BD9-81ED-4DB2-BD59-A6C34878D82A}">
                    <a16:rowId xmlns:a16="http://schemas.microsoft.com/office/drawing/2014/main" val="4007994751"/>
                  </a:ext>
                </a:extLst>
              </a:tr>
              <a:tr h="442138">
                <a:tc>
                  <a:txBody>
                    <a:bodyPr/>
                    <a:lstStyle/>
                    <a:p>
                      <a:pPr algn="l">
                        <a:lnSpc>
                          <a:spcPct val="107000"/>
                        </a:lnSpc>
                        <a:spcAft>
                          <a:spcPts val="800"/>
                        </a:spcAft>
                      </a:pPr>
                      <a:r>
                        <a:rPr lang="tr-TR" sz="1400" dirty="0" err="1">
                          <a:effectLst/>
                        </a:rPr>
                        <a:t>Öğr</a:t>
                      </a:r>
                      <a:r>
                        <a:rPr lang="tr-TR" sz="1400" dirty="0">
                          <a:effectLst/>
                        </a:rPr>
                        <a:t>.</a:t>
                      </a:r>
                      <a:r>
                        <a:rPr lang="tr-TR" sz="1400" baseline="0" dirty="0">
                          <a:effectLst/>
                        </a:rPr>
                        <a:t> </a:t>
                      </a:r>
                      <a:r>
                        <a:rPr lang="tr-TR" sz="1400" dirty="0">
                          <a:effectLst/>
                        </a:rPr>
                        <a:t>Görevlisi</a:t>
                      </a:r>
                      <a:endParaRPr lang="tr-TR" sz="1400" b="1" dirty="0">
                        <a:solidFill>
                          <a:srgbClr val="262F5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tr-TR" sz="1600" dirty="0"/>
                        <a:t>122</a:t>
                      </a:r>
                      <a:endParaRPr lang="tr-TR" sz="1600" b="1" dirty="0">
                        <a:solidFill>
                          <a:srgbClr val="262F59"/>
                        </a:solidFill>
                      </a:endParaRPr>
                    </a:p>
                  </a:txBody>
                  <a:tcPr/>
                </a:tc>
                <a:tc>
                  <a:txBody>
                    <a:bodyPr/>
                    <a:lstStyle/>
                    <a:p>
                      <a:pPr algn="ctr"/>
                      <a:r>
                        <a:rPr lang="tr-TR" sz="1600" dirty="0"/>
                        <a:t>132</a:t>
                      </a:r>
                      <a:endParaRPr lang="tr-TR" sz="1600" b="1" dirty="0">
                        <a:solidFill>
                          <a:srgbClr val="262F59"/>
                        </a:solidFill>
                      </a:endParaRPr>
                    </a:p>
                  </a:txBody>
                  <a:tcPr/>
                </a:tc>
                <a:extLst>
                  <a:ext uri="{0D108BD9-81ED-4DB2-BD59-A6C34878D82A}">
                    <a16:rowId xmlns:a16="http://schemas.microsoft.com/office/drawing/2014/main" val="2285978483"/>
                  </a:ext>
                </a:extLst>
              </a:tr>
              <a:tr h="442138">
                <a:tc>
                  <a:txBody>
                    <a:bodyPr/>
                    <a:lstStyle/>
                    <a:p>
                      <a:pPr algn="l">
                        <a:lnSpc>
                          <a:spcPct val="107000"/>
                        </a:lnSpc>
                        <a:spcAft>
                          <a:spcPts val="800"/>
                        </a:spcAft>
                      </a:pPr>
                      <a:r>
                        <a:rPr lang="tr-TR" sz="1400" dirty="0">
                          <a:effectLst/>
                        </a:rPr>
                        <a:t>Arş. Görevlisi</a:t>
                      </a:r>
                      <a:endParaRPr lang="tr-TR" sz="1400" b="1" dirty="0">
                        <a:solidFill>
                          <a:srgbClr val="262F5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tr-TR" sz="1600" dirty="0"/>
                        <a:t>25</a:t>
                      </a:r>
                      <a:endParaRPr lang="tr-TR" sz="1600" b="1" dirty="0">
                        <a:solidFill>
                          <a:srgbClr val="262F59"/>
                        </a:solidFill>
                      </a:endParaRPr>
                    </a:p>
                  </a:txBody>
                  <a:tcPr/>
                </a:tc>
                <a:tc>
                  <a:txBody>
                    <a:bodyPr/>
                    <a:lstStyle/>
                    <a:p>
                      <a:pPr algn="ctr"/>
                      <a:r>
                        <a:rPr lang="tr-TR" sz="1600" dirty="0"/>
                        <a:t>26</a:t>
                      </a:r>
                      <a:endParaRPr lang="tr-TR" sz="1600" b="1" dirty="0">
                        <a:solidFill>
                          <a:srgbClr val="262F59"/>
                        </a:solidFill>
                      </a:endParaRPr>
                    </a:p>
                  </a:txBody>
                  <a:tcPr/>
                </a:tc>
                <a:extLst>
                  <a:ext uri="{0D108BD9-81ED-4DB2-BD59-A6C34878D82A}">
                    <a16:rowId xmlns:a16="http://schemas.microsoft.com/office/drawing/2014/main" val="1613043323"/>
                  </a:ext>
                </a:extLst>
              </a:tr>
              <a:tr h="442138">
                <a:tc>
                  <a:txBody>
                    <a:bodyPr/>
                    <a:lstStyle/>
                    <a:p>
                      <a:pPr algn="l">
                        <a:lnSpc>
                          <a:spcPct val="107000"/>
                        </a:lnSpc>
                        <a:spcAft>
                          <a:spcPts val="800"/>
                        </a:spcAft>
                      </a:pPr>
                      <a:r>
                        <a:rPr lang="tr-TR" sz="1400" dirty="0">
                          <a:effectLst/>
                        </a:rPr>
                        <a:t>Yab</a:t>
                      </a:r>
                      <a:r>
                        <a:rPr lang="tr-TR" sz="1400" baseline="0" dirty="0">
                          <a:effectLst/>
                        </a:rPr>
                        <a:t>ancı Uyruklu Öğretim Görevlisi</a:t>
                      </a:r>
                      <a:endParaRPr lang="tr-TR" sz="1400" b="1" dirty="0">
                        <a:solidFill>
                          <a:srgbClr val="262F5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tr-TR" sz="1600" dirty="0"/>
                        <a:t>-</a:t>
                      </a:r>
                      <a:endParaRPr lang="tr-TR" sz="1600" b="1" dirty="0">
                        <a:solidFill>
                          <a:srgbClr val="262F59"/>
                        </a:solidFill>
                      </a:endParaRPr>
                    </a:p>
                  </a:txBody>
                  <a:tcPr/>
                </a:tc>
                <a:tc>
                  <a:txBody>
                    <a:bodyPr/>
                    <a:lstStyle/>
                    <a:p>
                      <a:pPr algn="ctr"/>
                      <a:r>
                        <a:rPr lang="tr-TR" sz="1600" dirty="0"/>
                        <a:t>-</a:t>
                      </a:r>
                      <a:endParaRPr lang="tr-TR" sz="1600" b="1" dirty="0">
                        <a:solidFill>
                          <a:srgbClr val="262F59"/>
                        </a:solidFill>
                      </a:endParaRPr>
                    </a:p>
                  </a:txBody>
                  <a:tcPr/>
                </a:tc>
                <a:extLst>
                  <a:ext uri="{0D108BD9-81ED-4DB2-BD59-A6C34878D82A}">
                    <a16:rowId xmlns:a16="http://schemas.microsoft.com/office/drawing/2014/main" val="3220530405"/>
                  </a:ext>
                </a:extLst>
              </a:tr>
              <a:tr h="442138">
                <a:tc>
                  <a:txBody>
                    <a:bodyPr/>
                    <a:lstStyle/>
                    <a:p>
                      <a:pPr algn="l">
                        <a:lnSpc>
                          <a:spcPct val="107000"/>
                        </a:lnSpc>
                        <a:spcAft>
                          <a:spcPts val="800"/>
                        </a:spcAft>
                      </a:pPr>
                      <a:r>
                        <a:rPr lang="tr-TR" sz="1400" dirty="0">
                          <a:effectLst/>
                        </a:rPr>
                        <a:t>TOPLAM</a:t>
                      </a:r>
                      <a:endParaRPr lang="tr-TR" sz="1400" b="1" dirty="0">
                        <a:solidFill>
                          <a:srgbClr val="262F5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262F59"/>
                    </a:solidFill>
                  </a:tcPr>
                </a:tc>
                <a:tc>
                  <a:txBody>
                    <a:bodyPr/>
                    <a:lstStyle/>
                    <a:p>
                      <a:pPr algn="ctr"/>
                      <a:r>
                        <a:rPr lang="tr-TR" sz="1600" dirty="0"/>
                        <a:t>384</a:t>
                      </a:r>
                      <a:endParaRPr lang="tr-TR" sz="1600" b="1" dirty="0">
                        <a:solidFill>
                          <a:srgbClr val="262F59"/>
                        </a:solidFill>
                      </a:endParaRPr>
                    </a:p>
                  </a:txBody>
                  <a:tcPr>
                    <a:solidFill>
                      <a:srgbClr val="262F59"/>
                    </a:solidFill>
                  </a:tcPr>
                </a:tc>
                <a:tc>
                  <a:txBody>
                    <a:bodyPr/>
                    <a:lstStyle/>
                    <a:p>
                      <a:pPr algn="ctr"/>
                      <a:r>
                        <a:rPr lang="tr-TR" sz="1600" dirty="0"/>
                        <a:t>415</a:t>
                      </a:r>
                      <a:endParaRPr lang="tr-TR" sz="1600" b="1" dirty="0">
                        <a:solidFill>
                          <a:srgbClr val="262F59"/>
                        </a:solidFill>
                      </a:endParaRPr>
                    </a:p>
                  </a:txBody>
                  <a:tcPr>
                    <a:solidFill>
                      <a:srgbClr val="262F59"/>
                    </a:solidFill>
                  </a:tcPr>
                </a:tc>
                <a:extLst>
                  <a:ext uri="{0D108BD9-81ED-4DB2-BD59-A6C34878D82A}">
                    <a16:rowId xmlns:a16="http://schemas.microsoft.com/office/drawing/2014/main" val="913362572"/>
                  </a:ext>
                </a:extLst>
              </a:tr>
            </a:tbl>
          </a:graphicData>
        </a:graphic>
      </p:graphicFrame>
    </p:spTree>
    <p:extLst>
      <p:ext uri="{BB962C8B-B14F-4D97-AF65-F5344CB8AC3E}">
        <p14:creationId xmlns:p14="http://schemas.microsoft.com/office/powerpoint/2010/main" val="118695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38">
            <a:extLst>
              <a:ext uri="{FF2B5EF4-FFF2-40B4-BE49-F238E27FC236}">
                <a16:creationId xmlns:a16="http://schemas.microsoft.com/office/drawing/2014/main" id="{009D80A7-C8FA-C071-79C5-010F2FE506E8}"/>
              </a:ext>
            </a:extLst>
          </p:cNvPr>
          <p:cNvSpPr/>
          <p:nvPr/>
        </p:nvSpPr>
        <p:spPr>
          <a:xfrm>
            <a:off x="978227" y="1045404"/>
            <a:ext cx="10764000" cy="540000"/>
          </a:xfrm>
          <a:prstGeom prst="rect">
            <a:avLst/>
          </a:prstGeom>
          <a:solidFill>
            <a:srgbClr val="0098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Başlık 1">
            <a:extLst>
              <a:ext uri="{FF2B5EF4-FFF2-40B4-BE49-F238E27FC236}">
                <a16:creationId xmlns:a16="http://schemas.microsoft.com/office/drawing/2014/main" id="{61BBEBDF-EC55-AAD5-97C5-864DDCC608A4}"/>
              </a:ext>
            </a:extLst>
          </p:cNvPr>
          <p:cNvSpPr txBox="1">
            <a:spLocks/>
          </p:cNvSpPr>
          <p:nvPr/>
        </p:nvSpPr>
        <p:spPr>
          <a:xfrm>
            <a:off x="1026948" y="260102"/>
            <a:ext cx="6757878" cy="576064"/>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pPr algn="l"/>
            <a:r>
              <a:rPr lang="tr-TR" sz="2000" b="1" dirty="0">
                <a:solidFill>
                  <a:srgbClr val="262F59"/>
                </a:solidFill>
                <a:latin typeface="Times New Roman" panose="02020603050405020304" pitchFamily="18" charset="0"/>
                <a:cs typeface="Times New Roman" panose="02020603050405020304" pitchFamily="18" charset="0"/>
              </a:rPr>
              <a:t>Malatya Turgut Özal Üniversitesi</a:t>
            </a:r>
          </a:p>
        </p:txBody>
      </p:sp>
      <p:grpSp>
        <p:nvGrpSpPr>
          <p:cNvPr id="4" name="3 Grup"/>
          <p:cNvGrpSpPr/>
          <p:nvPr/>
        </p:nvGrpSpPr>
        <p:grpSpPr>
          <a:xfrm>
            <a:off x="136630" y="0"/>
            <a:ext cx="11756856" cy="6859588"/>
            <a:chOff x="136630" y="0"/>
            <a:chExt cx="11756856" cy="6859588"/>
          </a:xfrm>
        </p:grpSpPr>
        <p:sp>
          <p:nvSpPr>
            <p:cNvPr id="5" name="Dikdörtgen 3">
              <a:extLst>
                <a:ext uri="{FF2B5EF4-FFF2-40B4-BE49-F238E27FC236}">
                  <a16:creationId xmlns:a16="http://schemas.microsoft.com/office/drawing/2014/main" id="{E6672F29-9226-D8A8-450C-7A0CAD727AC8}"/>
                </a:ext>
              </a:extLst>
            </p:cNvPr>
            <p:cNvSpPr/>
            <p:nvPr/>
          </p:nvSpPr>
          <p:spPr>
            <a:xfrm>
              <a:off x="280630" y="0"/>
              <a:ext cx="540000" cy="6859588"/>
            </a:xfrm>
            <a:prstGeom prst="rect">
              <a:avLst/>
            </a:prstGeom>
            <a:solidFill>
              <a:srgbClr val="262F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sp>
          <p:nvSpPr>
            <p:cNvPr id="6" name="Dikdörtgen 38">
              <a:extLst>
                <a:ext uri="{FF2B5EF4-FFF2-40B4-BE49-F238E27FC236}">
                  <a16:creationId xmlns:a16="http://schemas.microsoft.com/office/drawing/2014/main" id="{93660088-2851-64EA-8334-F24E721193B6}"/>
                </a:ext>
              </a:extLst>
            </p:cNvPr>
            <p:cNvSpPr/>
            <p:nvPr/>
          </p:nvSpPr>
          <p:spPr>
            <a:xfrm>
              <a:off x="1094539" y="909522"/>
              <a:ext cx="10764000" cy="18000"/>
            </a:xfrm>
            <a:prstGeom prst="rect">
              <a:avLst/>
            </a:prstGeom>
            <a:solidFill>
              <a:srgbClr val="0098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nvGrpSpPr>
            <p:cNvPr id="7" name="Grup 6">
              <a:extLst>
                <a:ext uri="{FF2B5EF4-FFF2-40B4-BE49-F238E27FC236}">
                  <a16:creationId xmlns:a16="http://schemas.microsoft.com/office/drawing/2014/main" id="{15D56711-067A-BC2C-0F87-9075833A64BC}"/>
                </a:ext>
              </a:extLst>
            </p:cNvPr>
            <p:cNvGrpSpPr/>
            <p:nvPr/>
          </p:nvGrpSpPr>
          <p:grpSpPr>
            <a:xfrm>
              <a:off x="136630" y="153522"/>
              <a:ext cx="828000" cy="828000"/>
              <a:chOff x="136630" y="207522"/>
              <a:chExt cx="828000" cy="828000"/>
            </a:xfrm>
          </p:grpSpPr>
          <p:grpSp>
            <p:nvGrpSpPr>
              <p:cNvPr id="9" name="Grup 7">
                <a:extLst>
                  <a:ext uri="{FF2B5EF4-FFF2-40B4-BE49-F238E27FC236}">
                    <a16:creationId xmlns:a16="http://schemas.microsoft.com/office/drawing/2014/main" id="{B432986F-9F41-B3E2-F069-D5CB90F12075}"/>
                  </a:ext>
                </a:extLst>
              </p:cNvPr>
              <p:cNvGrpSpPr/>
              <p:nvPr/>
            </p:nvGrpSpPr>
            <p:grpSpPr>
              <a:xfrm>
                <a:off x="190630" y="261522"/>
                <a:ext cx="720000" cy="720000"/>
                <a:chOff x="187969" y="2345617"/>
                <a:chExt cx="720000" cy="720000"/>
              </a:xfrm>
            </p:grpSpPr>
            <p:sp>
              <p:nvSpPr>
                <p:cNvPr id="11" name="Dikdörtgen 3">
                  <a:extLst>
                    <a:ext uri="{FF2B5EF4-FFF2-40B4-BE49-F238E27FC236}">
                      <a16:creationId xmlns:a16="http://schemas.microsoft.com/office/drawing/2014/main" id="{29DDD055-50D4-EBAD-9D17-C97F671789F7}"/>
                    </a:ext>
                  </a:extLst>
                </p:cNvPr>
                <p:cNvSpPr/>
                <p:nvPr/>
              </p:nvSpPr>
              <p:spPr>
                <a:xfrm>
                  <a:off x="187969" y="2345617"/>
                  <a:ext cx="720000" cy="72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sp>
              <p:nvSpPr>
                <p:cNvPr id="12" name="Dikdörtgen 3">
                  <a:extLst>
                    <a:ext uri="{FF2B5EF4-FFF2-40B4-BE49-F238E27FC236}">
                      <a16:creationId xmlns:a16="http://schemas.microsoft.com/office/drawing/2014/main" id="{EBBBCE9B-11EC-B256-0282-8F4AE3BA5643}"/>
                    </a:ext>
                  </a:extLst>
                </p:cNvPr>
                <p:cNvSpPr/>
                <p:nvPr/>
              </p:nvSpPr>
              <p:spPr>
                <a:xfrm rot="18900000">
                  <a:off x="187969" y="2345617"/>
                  <a:ext cx="720000" cy="72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grpSp>
          <p:pic>
            <p:nvPicPr>
              <p:cNvPr id="10" name="10 Resim" descr="MTÜ_ LOGO 7.png">
                <a:extLst>
                  <a:ext uri="{FF2B5EF4-FFF2-40B4-BE49-F238E27FC236}">
                    <a16:creationId xmlns:a16="http://schemas.microsoft.com/office/drawing/2014/main" id="{3BCEB172-2205-DDB9-2D5F-DCCAB60F8E1D}"/>
                  </a:ext>
                </a:extLst>
              </p:cNvPr>
              <p:cNvPicPr>
                <a:picLocks noChangeAspect="1"/>
              </p:cNvPicPr>
              <p:nvPr/>
            </p:nvPicPr>
            <p:blipFill>
              <a:blip r:embed="rId3" cstate="print"/>
              <a:stretch>
                <a:fillRect/>
              </a:stretch>
            </p:blipFill>
            <p:spPr>
              <a:xfrm>
                <a:off x="136630" y="207522"/>
                <a:ext cx="828000" cy="828000"/>
              </a:xfrm>
              <a:prstGeom prst="rect">
                <a:avLst/>
              </a:prstGeom>
            </p:spPr>
          </p:pic>
        </p:grpSp>
        <p:sp>
          <p:nvSpPr>
            <p:cNvPr id="8" name="Başlık 1">
              <a:extLst>
                <a:ext uri="{FF2B5EF4-FFF2-40B4-BE49-F238E27FC236}">
                  <a16:creationId xmlns:a16="http://schemas.microsoft.com/office/drawing/2014/main" id="{A89DB15C-4A6C-D786-0762-54272083FCFA}"/>
                </a:ext>
              </a:extLst>
            </p:cNvPr>
            <p:cNvSpPr txBox="1">
              <a:spLocks/>
            </p:cNvSpPr>
            <p:nvPr/>
          </p:nvSpPr>
          <p:spPr>
            <a:xfrm>
              <a:off x="10381486" y="626395"/>
              <a:ext cx="1512000" cy="180000"/>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pPr algn="r"/>
              <a:r>
                <a:rPr lang="tr-TR" sz="1400" dirty="0">
                  <a:solidFill>
                    <a:srgbClr val="262F59"/>
                  </a:solidFill>
                  <a:latin typeface="Times New Roman" panose="02020603050405020304" pitchFamily="18" charset="0"/>
                  <a:cs typeface="Times New Roman" panose="02020603050405020304" pitchFamily="18" charset="0"/>
                </a:rPr>
                <a:t>www.</a:t>
              </a:r>
              <a:r>
                <a:rPr lang="tr-TR" sz="1600" b="1" dirty="0" err="1">
                  <a:solidFill>
                    <a:srgbClr val="262F59"/>
                  </a:solidFill>
                  <a:latin typeface="Times New Roman" panose="02020603050405020304" pitchFamily="18" charset="0"/>
                  <a:cs typeface="Times New Roman" panose="02020603050405020304" pitchFamily="18" charset="0"/>
                </a:rPr>
                <a:t>ozal</a:t>
              </a:r>
              <a:r>
                <a:rPr lang="tr-TR" sz="1400" dirty="0">
                  <a:solidFill>
                    <a:srgbClr val="262F59"/>
                  </a:solidFill>
                  <a:latin typeface="Times New Roman" panose="02020603050405020304" pitchFamily="18" charset="0"/>
                  <a:cs typeface="Times New Roman" panose="02020603050405020304" pitchFamily="18" charset="0"/>
                </a:rPr>
                <a:t>.edu.tr</a:t>
              </a:r>
            </a:p>
          </p:txBody>
        </p:sp>
      </p:grpSp>
      <p:sp>
        <p:nvSpPr>
          <p:cNvPr id="13" name="İçerik Yer Tutucusu 2">
            <a:extLst>
              <a:ext uri="{FF2B5EF4-FFF2-40B4-BE49-F238E27FC236}">
                <a16:creationId xmlns:a16="http://schemas.microsoft.com/office/drawing/2014/main" id="{415610BF-56EC-09BA-DE1C-612C0BC1FDF0}"/>
              </a:ext>
            </a:extLst>
          </p:cNvPr>
          <p:cNvSpPr txBox="1">
            <a:spLocks/>
          </p:cNvSpPr>
          <p:nvPr/>
        </p:nvSpPr>
        <p:spPr>
          <a:xfrm>
            <a:off x="1094539" y="1072340"/>
            <a:ext cx="10404000" cy="513064"/>
          </a:xfrm>
          <a:prstGeom prst="rect">
            <a:avLst/>
          </a:prstGeom>
        </p:spPr>
        <p:txBody>
          <a:bodyPr/>
          <a:lstStyle>
            <a:lvl1pPr marL="348901" indent="-348901" algn="l" defTabSz="930402" rtl="0" eaLnBrk="1" latinLnBrk="0" hangingPunct="1">
              <a:spcBef>
                <a:spcPct val="20000"/>
              </a:spcBef>
              <a:buFont typeface="Arial" pitchFamily="34" charset="0"/>
              <a:buChar char="•"/>
              <a:defRPr sz="3300" kern="1200">
                <a:solidFill>
                  <a:schemeClr val="tx1"/>
                </a:solidFill>
                <a:latin typeface="+mn-lt"/>
                <a:ea typeface="+mn-ea"/>
                <a:cs typeface="+mn-cs"/>
              </a:defRPr>
            </a:lvl1pPr>
            <a:lvl2pPr marL="755952" indent="-290751" algn="l" defTabSz="930402"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63003" indent="-232601" algn="l" defTabSz="930402"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28204"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93405"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58606"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23807"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89008"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54209"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5000"/>
              </a:lnSpc>
              <a:spcAft>
                <a:spcPts val="1000"/>
              </a:spcAft>
              <a:buNone/>
            </a:pPr>
            <a:r>
              <a:rPr lang="tr-TR"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İdari Personel</a:t>
            </a:r>
          </a:p>
        </p:txBody>
      </p:sp>
      <p:graphicFrame>
        <p:nvGraphicFramePr>
          <p:cNvPr id="14" name="İçerik Yer Tutucusu 3">
            <a:extLst>
              <a:ext uri="{FF2B5EF4-FFF2-40B4-BE49-F238E27FC236}">
                <a16:creationId xmlns:a16="http://schemas.microsoft.com/office/drawing/2014/main" id="{2C846C1C-610D-1448-9FA4-ACBDFC675F1D}"/>
              </a:ext>
            </a:extLst>
          </p:cNvPr>
          <p:cNvGraphicFramePr>
            <a:graphicFrameLocks/>
          </p:cNvGraphicFramePr>
          <p:nvPr>
            <p:extLst>
              <p:ext uri="{D42A27DB-BD31-4B8C-83A1-F6EECF244321}">
                <p14:modId xmlns:p14="http://schemas.microsoft.com/office/powerpoint/2010/main" val="1439598947"/>
              </p:ext>
            </p:extLst>
          </p:nvPr>
        </p:nvGraphicFramePr>
        <p:xfrm>
          <a:off x="1463682" y="1889047"/>
          <a:ext cx="9793089" cy="3155193"/>
        </p:xfrm>
        <a:graphic>
          <a:graphicData uri="http://schemas.openxmlformats.org/drawingml/2006/table">
            <a:tbl>
              <a:tblPr firstRow="1" lastRow="1" bandRow="1">
                <a:tableStyleId>{7DF18680-E054-41AD-8BC1-D1AEF772440D}</a:tableStyleId>
              </a:tblPr>
              <a:tblGrid>
                <a:gridCol w="3264363">
                  <a:extLst>
                    <a:ext uri="{9D8B030D-6E8A-4147-A177-3AD203B41FA5}">
                      <a16:colId xmlns:a16="http://schemas.microsoft.com/office/drawing/2014/main" val="1897897120"/>
                    </a:ext>
                  </a:extLst>
                </a:gridCol>
                <a:gridCol w="3264363">
                  <a:extLst>
                    <a:ext uri="{9D8B030D-6E8A-4147-A177-3AD203B41FA5}">
                      <a16:colId xmlns:a16="http://schemas.microsoft.com/office/drawing/2014/main" val="1262833393"/>
                    </a:ext>
                  </a:extLst>
                </a:gridCol>
                <a:gridCol w="3264363">
                  <a:extLst>
                    <a:ext uri="{9D8B030D-6E8A-4147-A177-3AD203B41FA5}">
                      <a16:colId xmlns:a16="http://schemas.microsoft.com/office/drawing/2014/main" val="4091489331"/>
                    </a:ext>
                  </a:extLst>
                </a:gridCol>
              </a:tblGrid>
              <a:tr h="504056">
                <a:tc>
                  <a:txBody>
                    <a:bodyPr/>
                    <a:lstStyle/>
                    <a:p>
                      <a:pPr algn="ctr"/>
                      <a:r>
                        <a:rPr lang="tr-TR" sz="1600" dirty="0"/>
                        <a:t>İdari Hizmetler</a:t>
                      </a:r>
                      <a:r>
                        <a:rPr lang="tr-TR" sz="1600" baseline="0" dirty="0"/>
                        <a:t> Sınıfı</a:t>
                      </a:r>
                      <a:endParaRPr lang="tr-TR" sz="1600" dirty="0">
                        <a:solidFill>
                          <a:schemeClr val="bg1"/>
                        </a:solidFill>
                      </a:endParaRPr>
                    </a:p>
                  </a:txBody>
                  <a:tcPr/>
                </a:tc>
                <a:tc>
                  <a:txBody>
                    <a:bodyPr/>
                    <a:lstStyle/>
                    <a:p>
                      <a:pPr algn="ctr"/>
                      <a:r>
                        <a:rPr lang="tr-TR" sz="1600" dirty="0"/>
                        <a:t>2022</a:t>
                      </a:r>
                      <a:endParaRPr lang="tr-TR" sz="1600" dirty="0">
                        <a:solidFill>
                          <a:schemeClr val="bg1"/>
                        </a:solidFill>
                      </a:endParaRPr>
                    </a:p>
                  </a:txBody>
                  <a:tcPr/>
                </a:tc>
                <a:tc>
                  <a:txBody>
                    <a:bodyPr/>
                    <a:lstStyle/>
                    <a:p>
                      <a:pPr algn="ctr"/>
                      <a:r>
                        <a:rPr lang="tr-TR" sz="1600" dirty="0"/>
                        <a:t>2023</a:t>
                      </a:r>
                      <a:endParaRPr lang="tr-TR" sz="1600" dirty="0">
                        <a:solidFill>
                          <a:schemeClr val="bg1"/>
                        </a:solidFill>
                      </a:endParaRPr>
                    </a:p>
                  </a:txBody>
                  <a:tcPr/>
                </a:tc>
                <a:extLst>
                  <a:ext uri="{0D108BD9-81ED-4DB2-BD59-A6C34878D82A}">
                    <a16:rowId xmlns:a16="http://schemas.microsoft.com/office/drawing/2014/main" val="3592751643"/>
                  </a:ext>
                </a:extLst>
              </a:tr>
              <a:tr h="442138">
                <a:tc>
                  <a:txBody>
                    <a:bodyPr/>
                    <a:lstStyle/>
                    <a:p>
                      <a:pPr algn="l">
                        <a:lnSpc>
                          <a:spcPct val="107000"/>
                        </a:lnSpc>
                        <a:spcAft>
                          <a:spcPts val="800"/>
                        </a:spcAft>
                      </a:pPr>
                      <a:r>
                        <a:rPr lang="tr-TR" sz="1400" dirty="0">
                          <a:effectLst/>
                        </a:rPr>
                        <a:t>Genel İdare</a:t>
                      </a:r>
                      <a:r>
                        <a:rPr lang="tr-TR" sz="1400" baseline="0" dirty="0">
                          <a:effectLst/>
                        </a:rPr>
                        <a:t> Hizmetleri</a:t>
                      </a:r>
                      <a:endParaRPr lang="tr-TR" sz="1400" b="1" dirty="0">
                        <a:solidFill>
                          <a:srgbClr val="262F5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tr-TR" sz="1600" dirty="0"/>
                        <a:t>90</a:t>
                      </a:r>
                      <a:endParaRPr lang="tr-TR" sz="1600" b="1" dirty="0">
                        <a:solidFill>
                          <a:srgbClr val="262F59"/>
                        </a:solidFill>
                      </a:endParaRPr>
                    </a:p>
                  </a:txBody>
                  <a:tcPr/>
                </a:tc>
                <a:tc>
                  <a:txBody>
                    <a:bodyPr/>
                    <a:lstStyle/>
                    <a:p>
                      <a:pPr algn="ctr"/>
                      <a:r>
                        <a:rPr lang="tr-TR" sz="1600" b="1" dirty="0">
                          <a:solidFill>
                            <a:srgbClr val="262F59"/>
                          </a:solidFill>
                        </a:rPr>
                        <a:t>127</a:t>
                      </a:r>
                    </a:p>
                  </a:txBody>
                  <a:tcPr/>
                </a:tc>
                <a:extLst>
                  <a:ext uri="{0D108BD9-81ED-4DB2-BD59-A6C34878D82A}">
                    <a16:rowId xmlns:a16="http://schemas.microsoft.com/office/drawing/2014/main" val="2145096957"/>
                  </a:ext>
                </a:extLst>
              </a:tr>
              <a:tr h="442138">
                <a:tc>
                  <a:txBody>
                    <a:bodyPr/>
                    <a:lstStyle/>
                    <a:p>
                      <a:pPr algn="l">
                        <a:lnSpc>
                          <a:spcPct val="107000"/>
                        </a:lnSpc>
                        <a:spcAft>
                          <a:spcPts val="800"/>
                        </a:spcAft>
                      </a:pPr>
                      <a:r>
                        <a:rPr lang="tr-TR" sz="1400" dirty="0">
                          <a:effectLst/>
                        </a:rPr>
                        <a:t>Sağlık Hizmetleri</a:t>
                      </a:r>
                      <a:endParaRPr lang="tr-TR" sz="1400" b="1" dirty="0">
                        <a:solidFill>
                          <a:srgbClr val="262F5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tr-TR" sz="1600" dirty="0"/>
                        <a:t>2</a:t>
                      </a:r>
                      <a:endParaRPr lang="tr-TR" sz="1600" b="1" dirty="0">
                        <a:solidFill>
                          <a:srgbClr val="262F59"/>
                        </a:solidFill>
                      </a:endParaRPr>
                    </a:p>
                  </a:txBody>
                  <a:tcPr/>
                </a:tc>
                <a:tc>
                  <a:txBody>
                    <a:bodyPr/>
                    <a:lstStyle/>
                    <a:p>
                      <a:pPr algn="ctr"/>
                      <a:r>
                        <a:rPr lang="tr-TR" sz="1600" b="1" dirty="0">
                          <a:solidFill>
                            <a:srgbClr val="262F59"/>
                          </a:solidFill>
                        </a:rPr>
                        <a:t>7</a:t>
                      </a:r>
                    </a:p>
                  </a:txBody>
                  <a:tcPr/>
                </a:tc>
                <a:extLst>
                  <a:ext uri="{0D108BD9-81ED-4DB2-BD59-A6C34878D82A}">
                    <a16:rowId xmlns:a16="http://schemas.microsoft.com/office/drawing/2014/main" val="3091488517"/>
                  </a:ext>
                </a:extLst>
              </a:tr>
              <a:tr h="440447">
                <a:tc>
                  <a:txBody>
                    <a:bodyPr/>
                    <a:lstStyle/>
                    <a:p>
                      <a:pPr algn="l">
                        <a:lnSpc>
                          <a:spcPct val="107000"/>
                        </a:lnSpc>
                        <a:spcAft>
                          <a:spcPts val="800"/>
                        </a:spcAft>
                      </a:pPr>
                      <a:r>
                        <a:rPr lang="tr-TR" sz="1400" dirty="0">
                          <a:effectLst/>
                        </a:rPr>
                        <a:t>Teknik</a:t>
                      </a:r>
                      <a:r>
                        <a:rPr lang="tr-TR" sz="1400" baseline="0" dirty="0">
                          <a:effectLst/>
                        </a:rPr>
                        <a:t> Hizmetler</a:t>
                      </a:r>
                      <a:endParaRPr lang="tr-TR" sz="1400" b="1" dirty="0">
                        <a:solidFill>
                          <a:srgbClr val="262F5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tr-TR" sz="1600" dirty="0"/>
                        <a:t>28</a:t>
                      </a:r>
                      <a:endParaRPr lang="tr-TR" sz="1600" b="1" dirty="0">
                        <a:solidFill>
                          <a:srgbClr val="262F59"/>
                        </a:solidFill>
                      </a:endParaRPr>
                    </a:p>
                  </a:txBody>
                  <a:tcPr/>
                </a:tc>
                <a:tc>
                  <a:txBody>
                    <a:bodyPr/>
                    <a:lstStyle/>
                    <a:p>
                      <a:pPr algn="ctr"/>
                      <a:r>
                        <a:rPr lang="tr-TR" sz="1600" b="1" dirty="0">
                          <a:solidFill>
                            <a:srgbClr val="262F59"/>
                          </a:solidFill>
                        </a:rPr>
                        <a:t>35</a:t>
                      </a:r>
                    </a:p>
                  </a:txBody>
                  <a:tcPr/>
                </a:tc>
                <a:extLst>
                  <a:ext uri="{0D108BD9-81ED-4DB2-BD59-A6C34878D82A}">
                    <a16:rowId xmlns:a16="http://schemas.microsoft.com/office/drawing/2014/main" val="4007994751"/>
                  </a:ext>
                </a:extLst>
              </a:tr>
              <a:tr h="442138">
                <a:tc>
                  <a:txBody>
                    <a:bodyPr/>
                    <a:lstStyle/>
                    <a:p>
                      <a:pPr algn="l">
                        <a:lnSpc>
                          <a:spcPct val="107000"/>
                        </a:lnSpc>
                        <a:spcAft>
                          <a:spcPts val="800"/>
                        </a:spcAft>
                      </a:pPr>
                      <a:r>
                        <a:rPr lang="tr-TR" sz="1400" dirty="0">
                          <a:effectLst/>
                        </a:rPr>
                        <a:t>Avukatlık Hizmetleri</a:t>
                      </a:r>
                      <a:endParaRPr lang="tr-TR" sz="1400" b="1" dirty="0">
                        <a:solidFill>
                          <a:srgbClr val="262F5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tr-TR" sz="1600" dirty="0"/>
                        <a:t>2</a:t>
                      </a:r>
                      <a:endParaRPr lang="tr-TR" sz="1600" b="1" dirty="0">
                        <a:solidFill>
                          <a:srgbClr val="262F59"/>
                        </a:solidFill>
                      </a:endParaRPr>
                    </a:p>
                  </a:txBody>
                  <a:tcPr/>
                </a:tc>
                <a:tc>
                  <a:txBody>
                    <a:bodyPr/>
                    <a:lstStyle/>
                    <a:p>
                      <a:pPr algn="ctr"/>
                      <a:r>
                        <a:rPr lang="tr-TR" sz="1600" b="1" dirty="0">
                          <a:solidFill>
                            <a:srgbClr val="262F59"/>
                          </a:solidFill>
                        </a:rPr>
                        <a:t>2</a:t>
                      </a:r>
                    </a:p>
                  </a:txBody>
                  <a:tcPr/>
                </a:tc>
                <a:extLst>
                  <a:ext uri="{0D108BD9-81ED-4DB2-BD59-A6C34878D82A}">
                    <a16:rowId xmlns:a16="http://schemas.microsoft.com/office/drawing/2014/main" val="2285978483"/>
                  </a:ext>
                </a:extLst>
              </a:tr>
              <a:tr h="442138">
                <a:tc>
                  <a:txBody>
                    <a:bodyPr/>
                    <a:lstStyle/>
                    <a:p>
                      <a:pPr algn="l">
                        <a:lnSpc>
                          <a:spcPct val="107000"/>
                        </a:lnSpc>
                        <a:spcAft>
                          <a:spcPts val="800"/>
                        </a:spcAft>
                      </a:pPr>
                      <a:r>
                        <a:rPr lang="tr-TR" sz="1400" dirty="0">
                          <a:effectLst/>
                        </a:rPr>
                        <a:t>Yardımcı Hizmetler</a:t>
                      </a:r>
                      <a:endParaRPr lang="tr-TR" sz="1400" b="1" dirty="0">
                        <a:solidFill>
                          <a:srgbClr val="262F5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tr-TR" sz="1600" dirty="0"/>
                        <a:t>16</a:t>
                      </a:r>
                      <a:endParaRPr lang="tr-TR" sz="1600" b="1" dirty="0">
                        <a:solidFill>
                          <a:srgbClr val="262F59"/>
                        </a:solidFill>
                      </a:endParaRPr>
                    </a:p>
                  </a:txBody>
                  <a:tcPr/>
                </a:tc>
                <a:tc>
                  <a:txBody>
                    <a:bodyPr/>
                    <a:lstStyle/>
                    <a:p>
                      <a:pPr algn="ctr"/>
                      <a:r>
                        <a:rPr lang="tr-TR" sz="1600" b="1" dirty="0">
                          <a:solidFill>
                            <a:srgbClr val="262F59"/>
                          </a:solidFill>
                        </a:rPr>
                        <a:t>29</a:t>
                      </a:r>
                    </a:p>
                  </a:txBody>
                  <a:tcPr/>
                </a:tc>
                <a:extLst>
                  <a:ext uri="{0D108BD9-81ED-4DB2-BD59-A6C34878D82A}">
                    <a16:rowId xmlns:a16="http://schemas.microsoft.com/office/drawing/2014/main" val="1613043323"/>
                  </a:ext>
                </a:extLst>
              </a:tr>
              <a:tr h="442138">
                <a:tc>
                  <a:txBody>
                    <a:bodyPr/>
                    <a:lstStyle/>
                    <a:p>
                      <a:pPr algn="l">
                        <a:lnSpc>
                          <a:spcPct val="107000"/>
                        </a:lnSpc>
                        <a:spcAft>
                          <a:spcPts val="800"/>
                        </a:spcAft>
                      </a:pPr>
                      <a:r>
                        <a:rPr lang="tr-TR" sz="1400" dirty="0">
                          <a:effectLst/>
                        </a:rPr>
                        <a:t>TOPLAM</a:t>
                      </a:r>
                      <a:endParaRPr lang="tr-TR" sz="1400" b="1" dirty="0">
                        <a:solidFill>
                          <a:srgbClr val="262F5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262F59"/>
                    </a:solidFill>
                  </a:tcPr>
                </a:tc>
                <a:tc>
                  <a:txBody>
                    <a:bodyPr/>
                    <a:lstStyle/>
                    <a:p>
                      <a:pPr algn="ctr"/>
                      <a:r>
                        <a:rPr lang="tr-TR" sz="1600" dirty="0"/>
                        <a:t>138</a:t>
                      </a:r>
                      <a:endParaRPr lang="tr-TR" sz="1600" b="1" dirty="0">
                        <a:solidFill>
                          <a:srgbClr val="262F59"/>
                        </a:solidFill>
                      </a:endParaRPr>
                    </a:p>
                  </a:txBody>
                  <a:tcPr>
                    <a:solidFill>
                      <a:srgbClr val="262F59"/>
                    </a:solidFill>
                  </a:tcPr>
                </a:tc>
                <a:tc>
                  <a:txBody>
                    <a:bodyPr/>
                    <a:lstStyle/>
                    <a:p>
                      <a:pPr algn="ctr"/>
                      <a:r>
                        <a:rPr lang="tr-TR" sz="1600" b="1" dirty="0">
                          <a:solidFill>
                            <a:schemeClr val="bg1"/>
                          </a:solidFill>
                        </a:rPr>
                        <a:t>200</a:t>
                      </a:r>
                    </a:p>
                  </a:txBody>
                  <a:tcPr>
                    <a:solidFill>
                      <a:srgbClr val="262F59"/>
                    </a:solidFill>
                  </a:tcPr>
                </a:tc>
                <a:extLst>
                  <a:ext uri="{0D108BD9-81ED-4DB2-BD59-A6C34878D82A}">
                    <a16:rowId xmlns:a16="http://schemas.microsoft.com/office/drawing/2014/main" val="913362572"/>
                  </a:ext>
                </a:extLst>
              </a:tr>
            </a:tbl>
          </a:graphicData>
        </a:graphic>
      </p:graphicFrame>
    </p:spTree>
    <p:extLst>
      <p:ext uri="{BB962C8B-B14F-4D97-AF65-F5344CB8AC3E}">
        <p14:creationId xmlns:p14="http://schemas.microsoft.com/office/powerpoint/2010/main" val="1889763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38">
            <a:extLst>
              <a:ext uri="{FF2B5EF4-FFF2-40B4-BE49-F238E27FC236}">
                <a16:creationId xmlns:a16="http://schemas.microsoft.com/office/drawing/2014/main" id="{009D80A7-C8FA-C071-79C5-010F2FE506E8}"/>
              </a:ext>
            </a:extLst>
          </p:cNvPr>
          <p:cNvSpPr/>
          <p:nvPr/>
        </p:nvSpPr>
        <p:spPr>
          <a:xfrm>
            <a:off x="978227" y="1045404"/>
            <a:ext cx="10764000" cy="540000"/>
          </a:xfrm>
          <a:prstGeom prst="rect">
            <a:avLst/>
          </a:prstGeom>
          <a:solidFill>
            <a:srgbClr val="0098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Başlık 1">
            <a:extLst>
              <a:ext uri="{FF2B5EF4-FFF2-40B4-BE49-F238E27FC236}">
                <a16:creationId xmlns:a16="http://schemas.microsoft.com/office/drawing/2014/main" id="{61BBEBDF-EC55-AAD5-97C5-864DDCC608A4}"/>
              </a:ext>
            </a:extLst>
          </p:cNvPr>
          <p:cNvSpPr txBox="1">
            <a:spLocks/>
          </p:cNvSpPr>
          <p:nvPr/>
        </p:nvSpPr>
        <p:spPr>
          <a:xfrm>
            <a:off x="1026948" y="260102"/>
            <a:ext cx="6757878" cy="576064"/>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pPr algn="l"/>
            <a:r>
              <a:rPr lang="tr-TR" sz="2000" b="1" dirty="0">
                <a:solidFill>
                  <a:srgbClr val="262F59"/>
                </a:solidFill>
                <a:latin typeface="Times New Roman" panose="02020603050405020304" pitchFamily="18" charset="0"/>
                <a:cs typeface="Times New Roman" panose="02020603050405020304" pitchFamily="18" charset="0"/>
              </a:rPr>
              <a:t>Malatya Turgut Özal Üniversitesi</a:t>
            </a:r>
          </a:p>
        </p:txBody>
      </p:sp>
      <p:grpSp>
        <p:nvGrpSpPr>
          <p:cNvPr id="4" name="3 Grup"/>
          <p:cNvGrpSpPr/>
          <p:nvPr/>
        </p:nvGrpSpPr>
        <p:grpSpPr>
          <a:xfrm>
            <a:off x="136630" y="0"/>
            <a:ext cx="11756856" cy="6859588"/>
            <a:chOff x="136630" y="0"/>
            <a:chExt cx="11756856" cy="6859588"/>
          </a:xfrm>
        </p:grpSpPr>
        <p:sp>
          <p:nvSpPr>
            <p:cNvPr id="5" name="Dikdörtgen 3">
              <a:extLst>
                <a:ext uri="{FF2B5EF4-FFF2-40B4-BE49-F238E27FC236}">
                  <a16:creationId xmlns:a16="http://schemas.microsoft.com/office/drawing/2014/main" id="{E6672F29-9226-D8A8-450C-7A0CAD727AC8}"/>
                </a:ext>
              </a:extLst>
            </p:cNvPr>
            <p:cNvSpPr/>
            <p:nvPr/>
          </p:nvSpPr>
          <p:spPr>
            <a:xfrm>
              <a:off x="280630" y="0"/>
              <a:ext cx="540000" cy="6859588"/>
            </a:xfrm>
            <a:prstGeom prst="rect">
              <a:avLst/>
            </a:prstGeom>
            <a:solidFill>
              <a:srgbClr val="262F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sp>
          <p:nvSpPr>
            <p:cNvPr id="6" name="Dikdörtgen 38">
              <a:extLst>
                <a:ext uri="{FF2B5EF4-FFF2-40B4-BE49-F238E27FC236}">
                  <a16:creationId xmlns:a16="http://schemas.microsoft.com/office/drawing/2014/main" id="{93660088-2851-64EA-8334-F24E721193B6}"/>
                </a:ext>
              </a:extLst>
            </p:cNvPr>
            <p:cNvSpPr/>
            <p:nvPr/>
          </p:nvSpPr>
          <p:spPr>
            <a:xfrm>
              <a:off x="1094539" y="909522"/>
              <a:ext cx="10764000" cy="18000"/>
            </a:xfrm>
            <a:prstGeom prst="rect">
              <a:avLst/>
            </a:prstGeom>
            <a:solidFill>
              <a:srgbClr val="0098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nvGrpSpPr>
            <p:cNvPr id="7" name="Grup 6">
              <a:extLst>
                <a:ext uri="{FF2B5EF4-FFF2-40B4-BE49-F238E27FC236}">
                  <a16:creationId xmlns:a16="http://schemas.microsoft.com/office/drawing/2014/main" id="{15D56711-067A-BC2C-0F87-9075833A64BC}"/>
                </a:ext>
              </a:extLst>
            </p:cNvPr>
            <p:cNvGrpSpPr/>
            <p:nvPr/>
          </p:nvGrpSpPr>
          <p:grpSpPr>
            <a:xfrm>
              <a:off x="136630" y="153522"/>
              <a:ext cx="828000" cy="828000"/>
              <a:chOff x="136630" y="207522"/>
              <a:chExt cx="828000" cy="828000"/>
            </a:xfrm>
          </p:grpSpPr>
          <p:grpSp>
            <p:nvGrpSpPr>
              <p:cNvPr id="9" name="Grup 7">
                <a:extLst>
                  <a:ext uri="{FF2B5EF4-FFF2-40B4-BE49-F238E27FC236}">
                    <a16:creationId xmlns:a16="http://schemas.microsoft.com/office/drawing/2014/main" id="{B432986F-9F41-B3E2-F069-D5CB90F12075}"/>
                  </a:ext>
                </a:extLst>
              </p:cNvPr>
              <p:cNvGrpSpPr/>
              <p:nvPr/>
            </p:nvGrpSpPr>
            <p:grpSpPr>
              <a:xfrm>
                <a:off x="190630" y="261522"/>
                <a:ext cx="720000" cy="720000"/>
                <a:chOff x="187969" y="2345617"/>
                <a:chExt cx="720000" cy="720000"/>
              </a:xfrm>
            </p:grpSpPr>
            <p:sp>
              <p:nvSpPr>
                <p:cNvPr id="11" name="Dikdörtgen 3">
                  <a:extLst>
                    <a:ext uri="{FF2B5EF4-FFF2-40B4-BE49-F238E27FC236}">
                      <a16:creationId xmlns:a16="http://schemas.microsoft.com/office/drawing/2014/main" id="{29DDD055-50D4-EBAD-9D17-C97F671789F7}"/>
                    </a:ext>
                  </a:extLst>
                </p:cNvPr>
                <p:cNvSpPr/>
                <p:nvPr/>
              </p:nvSpPr>
              <p:spPr>
                <a:xfrm>
                  <a:off x="187969" y="2345617"/>
                  <a:ext cx="720000" cy="72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sp>
              <p:nvSpPr>
                <p:cNvPr id="12" name="Dikdörtgen 3">
                  <a:extLst>
                    <a:ext uri="{FF2B5EF4-FFF2-40B4-BE49-F238E27FC236}">
                      <a16:creationId xmlns:a16="http://schemas.microsoft.com/office/drawing/2014/main" id="{EBBBCE9B-11EC-B256-0282-8F4AE3BA5643}"/>
                    </a:ext>
                  </a:extLst>
                </p:cNvPr>
                <p:cNvSpPr/>
                <p:nvPr/>
              </p:nvSpPr>
              <p:spPr>
                <a:xfrm rot="18900000">
                  <a:off x="187969" y="2345617"/>
                  <a:ext cx="720000" cy="72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ln>
                      <a:solidFill>
                        <a:schemeClr val="accent2"/>
                      </a:solidFill>
                    </a:ln>
                  </a:endParaRPr>
                </a:p>
              </p:txBody>
            </p:sp>
          </p:grpSp>
          <p:pic>
            <p:nvPicPr>
              <p:cNvPr id="10" name="10 Resim" descr="MTÜ_ LOGO 7.png">
                <a:extLst>
                  <a:ext uri="{FF2B5EF4-FFF2-40B4-BE49-F238E27FC236}">
                    <a16:creationId xmlns:a16="http://schemas.microsoft.com/office/drawing/2014/main" id="{3BCEB172-2205-DDB9-2D5F-DCCAB60F8E1D}"/>
                  </a:ext>
                </a:extLst>
              </p:cNvPr>
              <p:cNvPicPr>
                <a:picLocks noChangeAspect="1"/>
              </p:cNvPicPr>
              <p:nvPr/>
            </p:nvPicPr>
            <p:blipFill>
              <a:blip r:embed="rId3" cstate="print"/>
              <a:stretch>
                <a:fillRect/>
              </a:stretch>
            </p:blipFill>
            <p:spPr>
              <a:xfrm>
                <a:off x="136630" y="207522"/>
                <a:ext cx="828000" cy="828000"/>
              </a:xfrm>
              <a:prstGeom prst="rect">
                <a:avLst/>
              </a:prstGeom>
            </p:spPr>
          </p:pic>
        </p:grpSp>
        <p:sp>
          <p:nvSpPr>
            <p:cNvPr id="8" name="Başlık 1">
              <a:extLst>
                <a:ext uri="{FF2B5EF4-FFF2-40B4-BE49-F238E27FC236}">
                  <a16:creationId xmlns:a16="http://schemas.microsoft.com/office/drawing/2014/main" id="{A89DB15C-4A6C-D786-0762-54272083FCFA}"/>
                </a:ext>
              </a:extLst>
            </p:cNvPr>
            <p:cNvSpPr txBox="1">
              <a:spLocks/>
            </p:cNvSpPr>
            <p:nvPr/>
          </p:nvSpPr>
          <p:spPr>
            <a:xfrm>
              <a:off x="10381486" y="626395"/>
              <a:ext cx="1512000" cy="180000"/>
            </a:xfrm>
            <a:prstGeom prst="rect">
              <a:avLst/>
            </a:prstGeom>
          </p:spPr>
          <p:txBody>
            <a:bodyPr vert="horz" lIns="93040" tIns="46520" rIns="93040" bIns="46520" rtlCol="0" anchor="ctr">
              <a:noAutofit/>
            </a:bodyPr>
            <a:lstStyle>
              <a:lvl1pPr algn="ctr" defTabSz="930402" rtl="0" eaLnBrk="1" latinLnBrk="0" hangingPunct="1">
                <a:spcBef>
                  <a:spcPct val="0"/>
                </a:spcBef>
                <a:buNone/>
                <a:defRPr sz="4500" kern="1200">
                  <a:solidFill>
                    <a:schemeClr val="tx1"/>
                  </a:solidFill>
                  <a:latin typeface="+mj-lt"/>
                  <a:ea typeface="+mj-ea"/>
                  <a:cs typeface="+mj-cs"/>
                </a:defRPr>
              </a:lvl1pPr>
            </a:lstStyle>
            <a:p>
              <a:pPr algn="r"/>
              <a:r>
                <a:rPr lang="tr-TR" sz="1400" dirty="0">
                  <a:solidFill>
                    <a:srgbClr val="262F59"/>
                  </a:solidFill>
                  <a:latin typeface="Times New Roman" panose="02020603050405020304" pitchFamily="18" charset="0"/>
                  <a:cs typeface="Times New Roman" panose="02020603050405020304" pitchFamily="18" charset="0"/>
                </a:rPr>
                <a:t>www.</a:t>
              </a:r>
              <a:r>
                <a:rPr lang="tr-TR" sz="1600" b="1" dirty="0" err="1">
                  <a:solidFill>
                    <a:srgbClr val="262F59"/>
                  </a:solidFill>
                  <a:latin typeface="Times New Roman" panose="02020603050405020304" pitchFamily="18" charset="0"/>
                  <a:cs typeface="Times New Roman" panose="02020603050405020304" pitchFamily="18" charset="0"/>
                </a:rPr>
                <a:t>ozal</a:t>
              </a:r>
              <a:r>
                <a:rPr lang="tr-TR" sz="1400" dirty="0">
                  <a:solidFill>
                    <a:srgbClr val="262F59"/>
                  </a:solidFill>
                  <a:latin typeface="Times New Roman" panose="02020603050405020304" pitchFamily="18" charset="0"/>
                  <a:cs typeface="Times New Roman" panose="02020603050405020304" pitchFamily="18" charset="0"/>
                </a:rPr>
                <a:t>.edu.tr</a:t>
              </a:r>
            </a:p>
          </p:txBody>
        </p:sp>
      </p:grpSp>
      <p:sp>
        <p:nvSpPr>
          <p:cNvPr id="13" name="İçerik Yer Tutucusu 2">
            <a:extLst>
              <a:ext uri="{FF2B5EF4-FFF2-40B4-BE49-F238E27FC236}">
                <a16:creationId xmlns:a16="http://schemas.microsoft.com/office/drawing/2014/main" id="{415610BF-56EC-09BA-DE1C-612C0BC1FDF0}"/>
              </a:ext>
            </a:extLst>
          </p:cNvPr>
          <p:cNvSpPr txBox="1">
            <a:spLocks/>
          </p:cNvSpPr>
          <p:nvPr/>
        </p:nvSpPr>
        <p:spPr>
          <a:xfrm>
            <a:off x="1094539" y="1072340"/>
            <a:ext cx="10404000" cy="513064"/>
          </a:xfrm>
          <a:prstGeom prst="rect">
            <a:avLst/>
          </a:prstGeom>
        </p:spPr>
        <p:txBody>
          <a:bodyPr/>
          <a:lstStyle>
            <a:lvl1pPr marL="348901" indent="-348901" algn="l" defTabSz="930402" rtl="0" eaLnBrk="1" latinLnBrk="0" hangingPunct="1">
              <a:spcBef>
                <a:spcPct val="20000"/>
              </a:spcBef>
              <a:buFont typeface="Arial" pitchFamily="34" charset="0"/>
              <a:buChar char="•"/>
              <a:defRPr sz="3300" kern="1200">
                <a:solidFill>
                  <a:schemeClr val="tx1"/>
                </a:solidFill>
                <a:latin typeface="+mn-lt"/>
                <a:ea typeface="+mn-ea"/>
                <a:cs typeface="+mn-cs"/>
              </a:defRPr>
            </a:lvl1pPr>
            <a:lvl2pPr marL="755952" indent="-290751" algn="l" defTabSz="930402"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63003" indent="-232601" algn="l" defTabSz="930402"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28204"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93405"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58606"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23807"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89008"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54209" indent="-232601" algn="l" defTabSz="930402"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5000"/>
              </a:lnSpc>
              <a:spcAft>
                <a:spcPts val="1000"/>
              </a:spcAft>
              <a:buNone/>
            </a:pPr>
            <a:r>
              <a:rPr lang="tr-TR"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Öğrenci Bilgileri</a:t>
            </a:r>
          </a:p>
        </p:txBody>
      </p:sp>
      <p:graphicFrame>
        <p:nvGraphicFramePr>
          <p:cNvPr id="14" name="İçerik Yer Tutucusu 3">
            <a:extLst>
              <a:ext uri="{FF2B5EF4-FFF2-40B4-BE49-F238E27FC236}">
                <a16:creationId xmlns:a16="http://schemas.microsoft.com/office/drawing/2014/main" id="{2C846C1C-610D-1448-9FA4-ACBDFC675F1D}"/>
              </a:ext>
            </a:extLst>
          </p:cNvPr>
          <p:cNvGraphicFramePr>
            <a:graphicFrameLocks/>
          </p:cNvGraphicFramePr>
          <p:nvPr>
            <p:extLst>
              <p:ext uri="{D42A27DB-BD31-4B8C-83A1-F6EECF244321}">
                <p14:modId xmlns:p14="http://schemas.microsoft.com/office/powerpoint/2010/main" val="3226897342"/>
              </p:ext>
            </p:extLst>
          </p:nvPr>
        </p:nvGraphicFramePr>
        <p:xfrm>
          <a:off x="1486695" y="2118051"/>
          <a:ext cx="9793086" cy="2607888"/>
        </p:xfrm>
        <a:graphic>
          <a:graphicData uri="http://schemas.openxmlformats.org/drawingml/2006/table">
            <a:tbl>
              <a:tblPr firstRow="1" lastRow="1" bandRow="1">
                <a:tableStyleId>{7DF18680-E054-41AD-8BC1-D1AEF772440D}</a:tableStyleId>
              </a:tblPr>
              <a:tblGrid>
                <a:gridCol w="3264362">
                  <a:extLst>
                    <a:ext uri="{9D8B030D-6E8A-4147-A177-3AD203B41FA5}">
                      <a16:colId xmlns:a16="http://schemas.microsoft.com/office/drawing/2014/main" val="1897897120"/>
                    </a:ext>
                  </a:extLst>
                </a:gridCol>
                <a:gridCol w="3264362">
                  <a:extLst>
                    <a:ext uri="{9D8B030D-6E8A-4147-A177-3AD203B41FA5}">
                      <a16:colId xmlns:a16="http://schemas.microsoft.com/office/drawing/2014/main" val="1262833393"/>
                    </a:ext>
                  </a:extLst>
                </a:gridCol>
                <a:gridCol w="3264362">
                  <a:extLst>
                    <a:ext uri="{9D8B030D-6E8A-4147-A177-3AD203B41FA5}">
                      <a16:colId xmlns:a16="http://schemas.microsoft.com/office/drawing/2014/main" val="4091489331"/>
                    </a:ext>
                  </a:extLst>
                </a:gridCol>
              </a:tblGrid>
              <a:tr h="504056">
                <a:tc>
                  <a:txBody>
                    <a:bodyPr/>
                    <a:lstStyle/>
                    <a:p>
                      <a:pPr algn="ctr"/>
                      <a:r>
                        <a:rPr lang="tr-TR" sz="1600" dirty="0"/>
                        <a:t>Öğrenci</a:t>
                      </a:r>
                      <a:r>
                        <a:rPr lang="tr-TR" sz="1600" baseline="0" dirty="0"/>
                        <a:t> Sayıları</a:t>
                      </a:r>
                      <a:endParaRPr lang="tr-TR" sz="1600" dirty="0">
                        <a:solidFill>
                          <a:schemeClr val="bg1"/>
                        </a:solidFill>
                      </a:endParaRPr>
                    </a:p>
                  </a:txBody>
                  <a:tcPr/>
                </a:tc>
                <a:tc>
                  <a:txBody>
                    <a:bodyPr/>
                    <a:lstStyle/>
                    <a:p>
                      <a:pPr algn="ctr"/>
                      <a:r>
                        <a:rPr lang="tr-TR" sz="1600" dirty="0"/>
                        <a:t>2022-2023 Eğitim Dönemi</a:t>
                      </a:r>
                      <a:endParaRPr lang="tr-TR" sz="1600" dirty="0">
                        <a:solidFill>
                          <a:schemeClr val="bg1"/>
                        </a:solidFill>
                      </a:endParaRPr>
                    </a:p>
                  </a:txBody>
                  <a:tcPr/>
                </a:tc>
                <a:tc>
                  <a:txBody>
                    <a:bodyPr/>
                    <a:lstStyle/>
                    <a:p>
                      <a:pPr algn="ctr"/>
                      <a:r>
                        <a:rPr lang="tr-TR" sz="1600" dirty="0"/>
                        <a:t>2023-2024 Eğitim Dönemi</a:t>
                      </a:r>
                      <a:endParaRPr lang="tr-TR" sz="1600" dirty="0">
                        <a:solidFill>
                          <a:schemeClr val="bg1"/>
                        </a:solidFill>
                      </a:endParaRPr>
                    </a:p>
                  </a:txBody>
                  <a:tcPr/>
                </a:tc>
                <a:extLst>
                  <a:ext uri="{0D108BD9-81ED-4DB2-BD59-A6C34878D82A}">
                    <a16:rowId xmlns:a16="http://schemas.microsoft.com/office/drawing/2014/main" val="3592751643"/>
                  </a:ext>
                </a:extLst>
              </a:tr>
              <a:tr h="442138">
                <a:tc>
                  <a:txBody>
                    <a:bodyPr/>
                    <a:lstStyle/>
                    <a:p>
                      <a:pPr algn="l">
                        <a:lnSpc>
                          <a:spcPct val="107000"/>
                        </a:lnSpc>
                        <a:spcAft>
                          <a:spcPts val="800"/>
                        </a:spcAft>
                      </a:pPr>
                      <a:r>
                        <a:rPr lang="tr-TR" sz="1400" dirty="0">
                          <a:effectLst/>
                        </a:rPr>
                        <a:t>Ön</a:t>
                      </a:r>
                      <a:r>
                        <a:rPr lang="tr-TR" sz="1400" baseline="0" dirty="0">
                          <a:effectLst/>
                        </a:rPr>
                        <a:t> Lisans</a:t>
                      </a:r>
                      <a:endParaRPr lang="tr-TR" sz="1400" b="1" dirty="0">
                        <a:solidFill>
                          <a:srgbClr val="262F5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tr-TR" sz="1600" dirty="0"/>
                        <a:t>3952</a:t>
                      </a:r>
                      <a:endParaRPr lang="tr-TR" sz="1600" b="1" dirty="0">
                        <a:solidFill>
                          <a:srgbClr val="262F59"/>
                        </a:solidFill>
                      </a:endParaRPr>
                    </a:p>
                  </a:txBody>
                  <a:tcPr/>
                </a:tc>
                <a:tc>
                  <a:txBody>
                    <a:bodyPr/>
                    <a:lstStyle/>
                    <a:p>
                      <a:pPr algn="ctr"/>
                      <a:r>
                        <a:rPr lang="tr-TR" sz="1600" dirty="0"/>
                        <a:t>4894</a:t>
                      </a:r>
                      <a:endParaRPr lang="tr-TR" sz="1600" b="1" dirty="0">
                        <a:solidFill>
                          <a:srgbClr val="262F59"/>
                        </a:solidFill>
                      </a:endParaRPr>
                    </a:p>
                  </a:txBody>
                  <a:tcPr/>
                </a:tc>
                <a:extLst>
                  <a:ext uri="{0D108BD9-81ED-4DB2-BD59-A6C34878D82A}">
                    <a16:rowId xmlns:a16="http://schemas.microsoft.com/office/drawing/2014/main" val="2145096957"/>
                  </a:ext>
                </a:extLst>
              </a:tr>
              <a:tr h="442138">
                <a:tc>
                  <a:txBody>
                    <a:bodyPr/>
                    <a:lstStyle/>
                    <a:p>
                      <a:pPr algn="l">
                        <a:lnSpc>
                          <a:spcPct val="107000"/>
                        </a:lnSpc>
                        <a:spcAft>
                          <a:spcPts val="800"/>
                        </a:spcAft>
                      </a:pPr>
                      <a:r>
                        <a:rPr lang="tr-TR" sz="1400" dirty="0">
                          <a:effectLst/>
                        </a:rPr>
                        <a:t>Lisans</a:t>
                      </a:r>
                      <a:endParaRPr lang="tr-TR" sz="1400" b="1" dirty="0">
                        <a:solidFill>
                          <a:srgbClr val="262F5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tr-TR" sz="1600" dirty="0"/>
                        <a:t>1999</a:t>
                      </a:r>
                      <a:endParaRPr lang="tr-TR" sz="1600" b="1" dirty="0">
                        <a:solidFill>
                          <a:srgbClr val="262F59"/>
                        </a:solidFill>
                      </a:endParaRPr>
                    </a:p>
                  </a:txBody>
                  <a:tcPr/>
                </a:tc>
                <a:tc>
                  <a:txBody>
                    <a:bodyPr/>
                    <a:lstStyle/>
                    <a:p>
                      <a:pPr algn="ctr"/>
                      <a:r>
                        <a:rPr lang="tr-TR" sz="1600" dirty="0"/>
                        <a:t>3456</a:t>
                      </a:r>
                      <a:endParaRPr lang="tr-TR" sz="1600" b="1" dirty="0">
                        <a:solidFill>
                          <a:srgbClr val="262F59"/>
                        </a:solidFill>
                      </a:endParaRPr>
                    </a:p>
                  </a:txBody>
                  <a:tcPr/>
                </a:tc>
                <a:extLst>
                  <a:ext uri="{0D108BD9-81ED-4DB2-BD59-A6C34878D82A}">
                    <a16:rowId xmlns:a16="http://schemas.microsoft.com/office/drawing/2014/main" val="3091488517"/>
                  </a:ext>
                </a:extLst>
              </a:tr>
              <a:tr h="442138">
                <a:tc>
                  <a:txBody>
                    <a:bodyPr/>
                    <a:lstStyle/>
                    <a:p>
                      <a:pPr algn="l">
                        <a:lnSpc>
                          <a:spcPct val="107000"/>
                        </a:lnSpc>
                        <a:spcAft>
                          <a:spcPts val="800"/>
                        </a:spcAft>
                      </a:pPr>
                      <a:r>
                        <a:rPr lang="tr-TR" sz="1400" dirty="0">
                          <a:effectLst/>
                        </a:rPr>
                        <a:t>Yüksek</a:t>
                      </a:r>
                      <a:r>
                        <a:rPr lang="tr-TR" sz="1400" baseline="0" dirty="0">
                          <a:effectLst/>
                        </a:rPr>
                        <a:t> Lisans/Doktora</a:t>
                      </a:r>
                      <a:endParaRPr lang="tr-TR" sz="1400" b="1" dirty="0">
                        <a:solidFill>
                          <a:srgbClr val="262F5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tr-TR" sz="1600" dirty="0"/>
                        <a:t>211/17</a:t>
                      </a:r>
                      <a:endParaRPr lang="tr-TR" sz="1600" b="1" dirty="0">
                        <a:solidFill>
                          <a:srgbClr val="262F59"/>
                        </a:solidFill>
                      </a:endParaRPr>
                    </a:p>
                  </a:txBody>
                  <a:tcPr/>
                </a:tc>
                <a:tc>
                  <a:txBody>
                    <a:bodyPr/>
                    <a:lstStyle/>
                    <a:p>
                      <a:pPr algn="ctr"/>
                      <a:r>
                        <a:rPr lang="tr-TR" sz="1600" dirty="0"/>
                        <a:t>305/16</a:t>
                      </a:r>
                      <a:endParaRPr lang="tr-TR" sz="1600" b="1" dirty="0">
                        <a:solidFill>
                          <a:srgbClr val="262F59"/>
                        </a:solidFill>
                      </a:endParaRPr>
                    </a:p>
                  </a:txBody>
                  <a:tcPr/>
                </a:tc>
                <a:extLst>
                  <a:ext uri="{0D108BD9-81ED-4DB2-BD59-A6C34878D82A}">
                    <a16:rowId xmlns:a16="http://schemas.microsoft.com/office/drawing/2014/main" val="4007994751"/>
                  </a:ext>
                </a:extLst>
              </a:tr>
              <a:tr h="442138">
                <a:tc>
                  <a:txBody>
                    <a:bodyPr/>
                    <a:lstStyle/>
                    <a:p>
                      <a:pPr algn="l">
                        <a:lnSpc>
                          <a:spcPct val="107000"/>
                        </a:lnSpc>
                        <a:spcAft>
                          <a:spcPts val="800"/>
                        </a:spcAft>
                      </a:pPr>
                      <a:r>
                        <a:rPr lang="tr-TR" sz="1400" dirty="0">
                          <a:effectLst/>
                        </a:rPr>
                        <a:t>Uzaktan</a:t>
                      </a:r>
                      <a:r>
                        <a:rPr lang="tr-TR" sz="1400" baseline="0" dirty="0">
                          <a:effectLst/>
                        </a:rPr>
                        <a:t> Eğitim</a:t>
                      </a:r>
                      <a:endParaRPr lang="tr-TR" sz="1400" b="1" dirty="0">
                        <a:solidFill>
                          <a:srgbClr val="262F5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tr-TR" sz="1600" dirty="0"/>
                        <a:t>-</a:t>
                      </a:r>
                      <a:endParaRPr lang="tr-TR" sz="1600" b="1" dirty="0">
                        <a:solidFill>
                          <a:srgbClr val="262F59"/>
                        </a:solidFill>
                      </a:endParaRPr>
                    </a:p>
                  </a:txBody>
                  <a:tcPr/>
                </a:tc>
                <a:tc>
                  <a:txBody>
                    <a:bodyPr/>
                    <a:lstStyle/>
                    <a:p>
                      <a:pPr algn="ctr"/>
                      <a:r>
                        <a:rPr lang="tr-TR" sz="1600" dirty="0"/>
                        <a:t>-</a:t>
                      </a:r>
                      <a:endParaRPr lang="tr-TR" sz="1600" b="1" dirty="0">
                        <a:solidFill>
                          <a:srgbClr val="262F59"/>
                        </a:solidFill>
                      </a:endParaRPr>
                    </a:p>
                  </a:txBody>
                  <a:tcPr/>
                </a:tc>
                <a:extLst>
                  <a:ext uri="{0D108BD9-81ED-4DB2-BD59-A6C34878D82A}">
                    <a16:rowId xmlns:a16="http://schemas.microsoft.com/office/drawing/2014/main" val="2285978483"/>
                  </a:ext>
                </a:extLst>
              </a:tr>
              <a:tr h="319680">
                <a:tc>
                  <a:txBody>
                    <a:bodyPr/>
                    <a:lstStyle/>
                    <a:p>
                      <a:pPr algn="l">
                        <a:lnSpc>
                          <a:spcPct val="107000"/>
                        </a:lnSpc>
                        <a:spcAft>
                          <a:spcPts val="800"/>
                        </a:spcAft>
                      </a:pPr>
                      <a:r>
                        <a:rPr lang="tr-TR" sz="1400" dirty="0">
                          <a:effectLst/>
                        </a:rPr>
                        <a:t>TOPLAM</a:t>
                      </a:r>
                      <a:endParaRPr lang="tr-TR" sz="1400" b="1" dirty="0">
                        <a:solidFill>
                          <a:srgbClr val="262F5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262F59"/>
                    </a:solidFill>
                  </a:tcPr>
                </a:tc>
                <a:tc>
                  <a:txBody>
                    <a:bodyPr/>
                    <a:lstStyle/>
                    <a:p>
                      <a:pPr algn="ctr"/>
                      <a:r>
                        <a:rPr lang="tr-TR" sz="1600" dirty="0"/>
                        <a:t>6179</a:t>
                      </a:r>
                      <a:endParaRPr lang="tr-TR" sz="1600" b="1" dirty="0">
                        <a:solidFill>
                          <a:srgbClr val="262F59"/>
                        </a:solidFill>
                      </a:endParaRPr>
                    </a:p>
                  </a:txBody>
                  <a:tcPr>
                    <a:solidFill>
                      <a:srgbClr val="262F59"/>
                    </a:solidFill>
                  </a:tcPr>
                </a:tc>
                <a:tc>
                  <a:txBody>
                    <a:bodyPr/>
                    <a:lstStyle/>
                    <a:p>
                      <a:pPr algn="ctr"/>
                      <a:r>
                        <a:rPr lang="tr-TR" sz="1600" dirty="0"/>
                        <a:t>8671</a:t>
                      </a:r>
                      <a:endParaRPr lang="tr-TR" sz="1600" b="1" dirty="0">
                        <a:solidFill>
                          <a:srgbClr val="262F59"/>
                        </a:solidFill>
                      </a:endParaRPr>
                    </a:p>
                  </a:txBody>
                  <a:tcPr>
                    <a:solidFill>
                      <a:srgbClr val="262F59"/>
                    </a:solidFill>
                  </a:tcPr>
                </a:tc>
                <a:extLst>
                  <a:ext uri="{0D108BD9-81ED-4DB2-BD59-A6C34878D82A}">
                    <a16:rowId xmlns:a16="http://schemas.microsoft.com/office/drawing/2014/main" val="913362572"/>
                  </a:ext>
                </a:extLst>
              </a:tr>
            </a:tbl>
          </a:graphicData>
        </a:graphic>
      </p:graphicFrame>
    </p:spTree>
    <p:extLst>
      <p:ext uri="{BB962C8B-B14F-4D97-AF65-F5344CB8AC3E}">
        <p14:creationId xmlns:p14="http://schemas.microsoft.com/office/powerpoint/2010/main" val="29364875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902</TotalTime>
  <Words>536</Words>
  <Application>Microsoft Office PowerPoint</Application>
  <PresentationFormat>Özel</PresentationFormat>
  <Paragraphs>169</Paragraphs>
  <Slides>11</Slides>
  <Notes>8</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Calibri</vt:lpstr>
      <vt:lpstr>Times New Roman</vt:lpstr>
      <vt:lpstr>Wingdings</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pc</dc:creator>
  <cp:lastModifiedBy>Pc</cp:lastModifiedBy>
  <cp:revision>134</cp:revision>
  <dcterms:created xsi:type="dcterms:W3CDTF">2023-10-23T12:29:19Z</dcterms:created>
  <dcterms:modified xsi:type="dcterms:W3CDTF">2024-07-09T09:48:11Z</dcterms:modified>
</cp:coreProperties>
</file>