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4.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charts/chart45.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2"/>
  </p:notesMasterIdLst>
  <p:sldIdLst>
    <p:sldId id="263" r:id="rId2"/>
    <p:sldId id="481" r:id="rId3"/>
    <p:sldId id="294" r:id="rId4"/>
    <p:sldId id="333" r:id="rId5"/>
    <p:sldId id="340" r:id="rId6"/>
    <p:sldId id="330" r:id="rId7"/>
    <p:sldId id="334" r:id="rId8"/>
    <p:sldId id="335" r:id="rId9"/>
    <p:sldId id="336" r:id="rId10"/>
    <p:sldId id="381" r:id="rId11"/>
    <p:sldId id="337" r:id="rId12"/>
    <p:sldId id="466" r:id="rId13"/>
    <p:sldId id="341" r:id="rId14"/>
    <p:sldId id="342" r:id="rId15"/>
    <p:sldId id="382" r:id="rId16"/>
    <p:sldId id="343" r:id="rId17"/>
    <p:sldId id="344" r:id="rId18"/>
    <p:sldId id="346" r:id="rId19"/>
    <p:sldId id="347" r:id="rId20"/>
    <p:sldId id="383" r:id="rId21"/>
    <p:sldId id="348" r:id="rId22"/>
    <p:sldId id="349" r:id="rId23"/>
    <p:sldId id="351" r:id="rId24"/>
    <p:sldId id="352" r:id="rId25"/>
    <p:sldId id="384" r:id="rId26"/>
    <p:sldId id="353" r:id="rId27"/>
    <p:sldId id="354" r:id="rId28"/>
    <p:sldId id="356" r:id="rId29"/>
    <p:sldId id="357" r:id="rId30"/>
    <p:sldId id="385" r:id="rId31"/>
    <p:sldId id="358" r:id="rId32"/>
    <p:sldId id="359" r:id="rId33"/>
    <p:sldId id="361" r:id="rId34"/>
    <p:sldId id="362" r:id="rId35"/>
    <p:sldId id="386" r:id="rId36"/>
    <p:sldId id="363" r:id="rId37"/>
    <p:sldId id="364" r:id="rId38"/>
    <p:sldId id="366" r:id="rId39"/>
    <p:sldId id="367" r:id="rId40"/>
    <p:sldId id="387" r:id="rId41"/>
    <p:sldId id="368" r:id="rId42"/>
    <p:sldId id="369" r:id="rId43"/>
    <p:sldId id="371" r:id="rId44"/>
    <p:sldId id="372" r:id="rId45"/>
    <p:sldId id="388" r:id="rId46"/>
    <p:sldId id="373" r:id="rId47"/>
    <p:sldId id="374" r:id="rId48"/>
    <p:sldId id="376" r:id="rId49"/>
    <p:sldId id="377" r:id="rId50"/>
    <p:sldId id="389" r:id="rId51"/>
    <p:sldId id="378" r:id="rId52"/>
    <p:sldId id="379" r:id="rId53"/>
    <p:sldId id="390" r:id="rId54"/>
    <p:sldId id="391" r:id="rId55"/>
    <p:sldId id="392" r:id="rId56"/>
    <p:sldId id="393" r:id="rId57"/>
    <p:sldId id="394" r:id="rId58"/>
    <p:sldId id="396" r:id="rId59"/>
    <p:sldId id="397" r:id="rId60"/>
    <p:sldId id="398" r:id="rId61"/>
    <p:sldId id="399" r:id="rId62"/>
    <p:sldId id="400" r:id="rId63"/>
    <p:sldId id="402" r:id="rId64"/>
    <p:sldId id="403" r:id="rId65"/>
    <p:sldId id="404" r:id="rId66"/>
    <p:sldId id="405" r:id="rId67"/>
    <p:sldId id="406" r:id="rId68"/>
    <p:sldId id="408" r:id="rId69"/>
    <p:sldId id="409" r:id="rId70"/>
    <p:sldId id="410" r:id="rId71"/>
    <p:sldId id="411" r:id="rId72"/>
    <p:sldId id="412" r:id="rId73"/>
    <p:sldId id="414" r:id="rId74"/>
    <p:sldId id="415" r:id="rId75"/>
    <p:sldId id="416" r:id="rId76"/>
    <p:sldId id="417" r:id="rId77"/>
    <p:sldId id="418" r:id="rId78"/>
    <p:sldId id="420" r:id="rId79"/>
    <p:sldId id="421" r:id="rId80"/>
    <p:sldId id="422" r:id="rId81"/>
    <p:sldId id="423" r:id="rId82"/>
    <p:sldId id="424" r:id="rId83"/>
    <p:sldId id="426" r:id="rId84"/>
    <p:sldId id="427" r:id="rId85"/>
    <p:sldId id="428" r:id="rId86"/>
    <p:sldId id="429" r:id="rId87"/>
    <p:sldId id="430" r:id="rId88"/>
    <p:sldId id="432" r:id="rId89"/>
    <p:sldId id="433" r:id="rId90"/>
    <p:sldId id="434" r:id="rId91"/>
    <p:sldId id="435" r:id="rId92"/>
    <p:sldId id="436" r:id="rId93"/>
    <p:sldId id="438" r:id="rId94"/>
    <p:sldId id="439" r:id="rId95"/>
    <p:sldId id="440" r:id="rId96"/>
    <p:sldId id="441" r:id="rId97"/>
    <p:sldId id="442" r:id="rId98"/>
    <p:sldId id="444" r:id="rId99"/>
    <p:sldId id="445" r:id="rId100"/>
    <p:sldId id="446" r:id="rId101"/>
    <p:sldId id="447" r:id="rId102"/>
    <p:sldId id="448" r:id="rId103"/>
    <p:sldId id="450" r:id="rId104"/>
    <p:sldId id="451" r:id="rId105"/>
    <p:sldId id="452" r:id="rId106"/>
    <p:sldId id="453" r:id="rId107"/>
    <p:sldId id="454" r:id="rId108"/>
    <p:sldId id="456" r:id="rId109"/>
    <p:sldId id="457" r:id="rId110"/>
    <p:sldId id="458" r:id="rId111"/>
    <p:sldId id="459" r:id="rId112"/>
    <p:sldId id="460" r:id="rId113"/>
    <p:sldId id="479" r:id="rId114"/>
    <p:sldId id="471" r:id="rId115"/>
    <p:sldId id="470" r:id="rId116"/>
    <p:sldId id="472" r:id="rId117"/>
    <p:sldId id="469" r:id="rId118"/>
    <p:sldId id="478" r:id="rId119"/>
    <p:sldId id="480" r:id="rId120"/>
    <p:sldId id="474" r:id="rId121"/>
  </p:sldIdLst>
  <p:sldSz cx="12190413" cy="6859588"/>
  <p:notesSz cx="6858000" cy="9144000"/>
  <p:defaultTextStyle>
    <a:defPPr>
      <a:defRPr lang="tr-TR"/>
    </a:defPPr>
    <a:lvl1pPr marL="0" algn="l" defTabSz="930402" rtl="0" eaLnBrk="1" latinLnBrk="0" hangingPunct="1">
      <a:defRPr sz="1800" kern="1200">
        <a:solidFill>
          <a:schemeClr val="tx1"/>
        </a:solidFill>
        <a:latin typeface="+mn-lt"/>
        <a:ea typeface="+mn-ea"/>
        <a:cs typeface="+mn-cs"/>
      </a:defRPr>
    </a:lvl1pPr>
    <a:lvl2pPr marL="465201" algn="l" defTabSz="930402" rtl="0" eaLnBrk="1" latinLnBrk="0" hangingPunct="1">
      <a:defRPr sz="1800" kern="1200">
        <a:solidFill>
          <a:schemeClr val="tx1"/>
        </a:solidFill>
        <a:latin typeface="+mn-lt"/>
        <a:ea typeface="+mn-ea"/>
        <a:cs typeface="+mn-cs"/>
      </a:defRPr>
    </a:lvl2pPr>
    <a:lvl3pPr marL="930402" algn="l" defTabSz="930402" rtl="0" eaLnBrk="1" latinLnBrk="0" hangingPunct="1">
      <a:defRPr sz="1800" kern="1200">
        <a:solidFill>
          <a:schemeClr val="tx1"/>
        </a:solidFill>
        <a:latin typeface="+mn-lt"/>
        <a:ea typeface="+mn-ea"/>
        <a:cs typeface="+mn-cs"/>
      </a:defRPr>
    </a:lvl3pPr>
    <a:lvl4pPr marL="1395603" algn="l" defTabSz="930402" rtl="0" eaLnBrk="1" latinLnBrk="0" hangingPunct="1">
      <a:defRPr sz="1800" kern="1200">
        <a:solidFill>
          <a:schemeClr val="tx1"/>
        </a:solidFill>
        <a:latin typeface="+mn-lt"/>
        <a:ea typeface="+mn-ea"/>
        <a:cs typeface="+mn-cs"/>
      </a:defRPr>
    </a:lvl4pPr>
    <a:lvl5pPr marL="1860804" algn="l" defTabSz="930402" rtl="0" eaLnBrk="1" latinLnBrk="0" hangingPunct="1">
      <a:defRPr sz="1800" kern="1200">
        <a:solidFill>
          <a:schemeClr val="tx1"/>
        </a:solidFill>
        <a:latin typeface="+mn-lt"/>
        <a:ea typeface="+mn-ea"/>
        <a:cs typeface="+mn-cs"/>
      </a:defRPr>
    </a:lvl5pPr>
    <a:lvl6pPr marL="2326005" algn="l" defTabSz="930402" rtl="0" eaLnBrk="1" latinLnBrk="0" hangingPunct="1">
      <a:defRPr sz="1800" kern="1200">
        <a:solidFill>
          <a:schemeClr val="tx1"/>
        </a:solidFill>
        <a:latin typeface="+mn-lt"/>
        <a:ea typeface="+mn-ea"/>
        <a:cs typeface="+mn-cs"/>
      </a:defRPr>
    </a:lvl6pPr>
    <a:lvl7pPr marL="2791206" algn="l" defTabSz="930402" rtl="0" eaLnBrk="1" latinLnBrk="0" hangingPunct="1">
      <a:defRPr sz="1800" kern="1200">
        <a:solidFill>
          <a:schemeClr val="tx1"/>
        </a:solidFill>
        <a:latin typeface="+mn-lt"/>
        <a:ea typeface="+mn-ea"/>
        <a:cs typeface="+mn-cs"/>
      </a:defRPr>
    </a:lvl7pPr>
    <a:lvl8pPr marL="3256407" algn="l" defTabSz="930402" rtl="0" eaLnBrk="1" latinLnBrk="0" hangingPunct="1">
      <a:defRPr sz="1800" kern="1200">
        <a:solidFill>
          <a:schemeClr val="tx1"/>
        </a:solidFill>
        <a:latin typeface="+mn-lt"/>
        <a:ea typeface="+mn-ea"/>
        <a:cs typeface="+mn-cs"/>
      </a:defRPr>
    </a:lvl8pPr>
    <a:lvl9pPr marL="3721608" algn="l" defTabSz="93040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F59"/>
    <a:srgbClr val="0098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953" autoAdjust="0"/>
  </p:normalViewPr>
  <p:slideViewPr>
    <p:cSldViewPr>
      <p:cViewPr varScale="1">
        <p:scale>
          <a:sx n="108" d="100"/>
          <a:sy n="108" d="100"/>
        </p:scale>
        <p:origin x="690" y="96"/>
      </p:cViewPr>
      <p:guideLst>
        <p:guide orient="horz" pos="2161"/>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Stratejik%20Plan%20(2024)%20(grafikler).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Stratejik%20Plan%20(2024)%20(grafikler).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Stratejik%20Plan%20(2024)%20(grafikler).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PC\Downloads\Stratejik%20Plan%20(2024)%20(grafikler).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PC\Downloads\Stratejik%20Plan%20(2024)%20(grafikler).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PC\Downloads\Stratejik%20Plan%20(2024)%20(grafikler).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1" Type="http://schemas.openxmlformats.org/officeDocument/2006/relationships/oleObject" Target="file:///C:\Users\PC\Downloads\Stratejik%20Plan%20(2024)%20(grafikler).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PC\Downloads\Stratejik%20Plan%20(2024)%20(grafikler).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Stratejik%20Plan%20(2024)%20(grafikler).xlsx" TargetMode="External"/><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PC\Downloads\Stratejik%20Plan%20(2024)%20(grafikler).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Stratejik%20Plan%20(2024)%20(grafikler).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Stratejik%20Plan%20(2024)%20(grafikler).xlsx" TargetMode="External"/><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PC\Downloads\Stratejik%20Plan%20(2024)%20(grafikler).xlsx" TargetMode="External"/><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PC\Downloads\Stratejik%20Plan%20(2024)%20(grafikler).xlsx" TargetMode="External"/><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37.xml"/><Relationship Id="rId1" Type="http://schemas.microsoft.com/office/2011/relationships/chartStyle" Target="style37.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39.xml"/><Relationship Id="rId1" Type="http://schemas.microsoft.com/office/2011/relationships/chartStyle" Target="style39.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PC\Downloads\Stratejik%20Plan%20(2024)%20(grafikler).xlsx" TargetMode="External"/><Relationship Id="rId2" Type="http://schemas.microsoft.com/office/2011/relationships/chartColorStyle" Target="colors40.xml"/><Relationship Id="rId1" Type="http://schemas.microsoft.com/office/2011/relationships/chartStyle" Target="style40.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41.xml"/><Relationship Id="rId1" Type="http://schemas.microsoft.com/office/2011/relationships/chartStyle" Target="style41.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PC\Downloads\Stratejik%20Plan%20(2024)%20(grafikler).xlsx" TargetMode="External"/><Relationship Id="rId2" Type="http://schemas.microsoft.com/office/2011/relationships/chartColorStyle" Target="colors42.xml"/><Relationship Id="rId1" Type="http://schemas.microsoft.com/office/2011/relationships/chartStyle" Target="style42.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43.xml"/><Relationship Id="rId1" Type="http://schemas.microsoft.com/office/2011/relationships/chartStyle" Target="style43.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44.xml"/><Relationship Id="rId1" Type="http://schemas.microsoft.com/office/2011/relationships/chartStyle" Target="style4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Stratejik%20Plan%20(2024)%20(grafikle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Stratejik%20Plan%20(2024)%20(grafikler).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BR&#304;F&#304;NG\STRATEJ&#304;K%20PLAN%20DE&#286;ERLEND&#304;RME-2024\Stratejik%20Plan%20(2024)%20(grafikler).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Pc\Desktop\2024%20%20stratejik%20plan%20de&#287;erlendirme%20&#231;al&#305;&#351;malar&#305;\Stratejik%20Plan%20(2024)%20(grafikler).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percentStacked"/>
        <c:varyColors val="0"/>
        <c:ser>
          <c:idx val="0"/>
          <c:order val="0"/>
          <c:tx>
            <c:strRef>
              <c:f>'H.1.1.'!$B$23:$B$24</c:f>
              <c:strCache>
                <c:ptCount val="2"/>
                <c:pt idx="0">
                  <c:v>2023</c:v>
                </c:pt>
                <c:pt idx="1">
                  <c:v>Performans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'H.1.1.'!$A$25:$A$29</c:f>
              <c:strCache>
                <c:ptCount val="5"/>
                <c:pt idx="0">
                  <c:v>PG1.1.1 Kapalı alan miktarı kümülatif (metrekare)</c:v>
                </c:pt>
                <c:pt idx="1">
                  <c:v>PG1.1.2 Peyzaj/Çevre düzenlemesi çalışması tamamlanan alan kümülatif (metrekare)</c:v>
                </c:pt>
                <c:pt idx="2">
                  <c:v>PG1.1.3 Projelendirmesi yapılan Altyapı çalışmalarının tamamlanma oranı (yüzde)</c:v>
                </c:pt>
                <c:pt idx="3">
                  <c:v>PG1.1.4 Bakım onarım yapılması planlanan kapalı alan miktarı kümülatif (metrekare)</c:v>
                </c:pt>
                <c:pt idx="4">
                  <c:v>PG1.1.5 Tamamlanan Etüt-Projelerinin sayısı (kümülatif)</c:v>
                </c:pt>
              </c:strCache>
            </c:strRef>
          </c:cat>
          <c:val>
            <c:numRef>
              <c:f>'H.1.1.'!$B$25:$B$29</c:f>
              <c:numCache>
                <c:formatCode>0%</c:formatCode>
                <c:ptCount val="5"/>
                <c:pt idx="0">
                  <c:v>0</c:v>
                </c:pt>
                <c:pt idx="1">
                  <c:v>0</c:v>
                </c:pt>
                <c:pt idx="2">
                  <c:v>1</c:v>
                </c:pt>
                <c:pt idx="3">
                  <c:v>1</c:v>
                </c:pt>
                <c:pt idx="4">
                  <c:v>0</c:v>
                </c:pt>
              </c:numCache>
            </c:numRef>
          </c:val>
          <c:smooth val="0"/>
          <c:extLst>
            <c:ext xmlns:c16="http://schemas.microsoft.com/office/drawing/2014/chart" uri="{C3380CC4-5D6E-409C-BE32-E72D297353CC}">
              <c16:uniqueId val="{00000000-7EEA-47E4-8B1D-281AA62D3D01}"/>
            </c:ext>
          </c:extLst>
        </c:ser>
        <c:ser>
          <c:idx val="1"/>
          <c:order val="1"/>
          <c:tx>
            <c:strRef>
              <c:f>'H.1.1.'!$C$23:$C$24</c:f>
              <c:strCache>
                <c:ptCount val="2"/>
                <c:pt idx="0">
                  <c:v>2024</c:v>
                </c:pt>
                <c:pt idx="1">
                  <c:v>Performans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'H.1.1.'!$A$25:$A$29</c:f>
              <c:strCache>
                <c:ptCount val="5"/>
                <c:pt idx="0">
                  <c:v>PG1.1.1 Kapalı alan miktarı kümülatif (metrekare)</c:v>
                </c:pt>
                <c:pt idx="1">
                  <c:v>PG1.1.2 Peyzaj/Çevre düzenlemesi çalışması tamamlanan alan kümülatif (metrekare)</c:v>
                </c:pt>
                <c:pt idx="2">
                  <c:v>PG1.1.3 Projelendirmesi yapılan Altyapı çalışmalarının tamamlanma oranı (yüzde)</c:v>
                </c:pt>
                <c:pt idx="3">
                  <c:v>PG1.1.4 Bakım onarım yapılması planlanan kapalı alan miktarı kümülatif (metrekare)</c:v>
                </c:pt>
                <c:pt idx="4">
                  <c:v>PG1.1.5 Tamamlanan Etüt-Projelerinin sayısı (kümülatif)</c:v>
                </c:pt>
              </c:strCache>
            </c:strRef>
          </c:cat>
          <c:val>
            <c:numRef>
              <c:f>'H.1.1.'!$C$25:$C$29</c:f>
              <c:numCache>
                <c:formatCode>0%</c:formatCode>
                <c:ptCount val="5"/>
                <c:pt idx="0">
                  <c:v>1</c:v>
                </c:pt>
                <c:pt idx="1">
                  <c:v>1</c:v>
                </c:pt>
                <c:pt idx="2">
                  <c:v>1</c:v>
                </c:pt>
                <c:pt idx="3">
                  <c:v>1</c:v>
                </c:pt>
                <c:pt idx="4">
                  <c:v>1</c:v>
                </c:pt>
              </c:numCache>
            </c:numRef>
          </c:val>
          <c:smooth val="0"/>
          <c:extLst>
            <c:ext xmlns:c16="http://schemas.microsoft.com/office/drawing/2014/chart" uri="{C3380CC4-5D6E-409C-BE32-E72D297353CC}">
              <c16:uniqueId val="{00000001-7EEA-47E4-8B1D-281AA62D3D01}"/>
            </c:ext>
          </c:extLst>
        </c:ser>
        <c:dLbls>
          <c:showLegendKey val="0"/>
          <c:showVal val="0"/>
          <c:showCatName val="0"/>
          <c:showSerName val="0"/>
          <c:showPercent val="0"/>
          <c:showBubbleSize val="0"/>
        </c:dLbls>
        <c:smooth val="0"/>
        <c:axId val="80323328"/>
        <c:axId val="80324864"/>
      </c:lineChart>
      <c:catAx>
        <c:axId val="8032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0324864"/>
        <c:crosses val="autoZero"/>
        <c:auto val="1"/>
        <c:lblAlgn val="ctr"/>
        <c:lblOffset val="100"/>
        <c:noMultiLvlLbl val="0"/>
      </c:catAx>
      <c:valAx>
        <c:axId val="80324864"/>
        <c:scaling>
          <c:orientation val="minMax"/>
        </c:scaling>
        <c:delete val="1"/>
        <c:axPos val="l"/>
        <c:numFmt formatCode="0%" sourceLinked="1"/>
        <c:majorTickMark val="none"/>
        <c:minorTickMark val="none"/>
        <c:tickLblPos val="nextTo"/>
        <c:crossAx val="80323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solidFill>
                  <a:schemeClr val="accent1"/>
                </a:solidFill>
                <a:effectLst>
                  <a:outerShdw blurRad="38100" dist="25400" dir="5400000" algn="ctr" rotWithShape="0">
                    <a:srgbClr val="6E747A">
                      <a:alpha val="43000"/>
                    </a:srgbClr>
                  </a:outerShdw>
                </a:effectLst>
                <a:latin typeface="+mn-lt"/>
                <a:ea typeface="+mn-ea"/>
                <a:cs typeface="+mn-cs"/>
              </a:defRPr>
            </a:pPr>
            <a:r>
              <a:rPr lang="tr-TR" b="0" cap="none" spc="0">
                <a:ln w="0"/>
                <a:solidFill>
                  <a:schemeClr val="accent1"/>
                </a:solidFill>
                <a:effectLst>
                  <a:outerShdw blurRad="38100" dist="25400" dir="5400000" algn="ctr" rotWithShape="0">
                    <a:srgbClr val="6E747A">
                      <a:alpha val="43000"/>
                    </a:srgbClr>
                  </a:outerShdw>
                </a:effectLst>
                <a:latin typeface="+mn-lt"/>
                <a:ea typeface="+mn-ea"/>
                <a:cs typeface="+mn-cs"/>
              </a:rPr>
              <a:t>H.2.2.PERFORMANSI</a:t>
            </a:r>
            <a:endParaRPr lang="tr-TR" b="0" cap="none" spc="0">
              <a:ln w="0"/>
              <a:solidFill>
                <a:schemeClr val="accent1"/>
              </a:solidFill>
              <a:effectLst>
                <a:outerShdw blurRad="38100" dist="25400" dir="5400000" algn="ctr" rotWithShape="0">
                  <a:srgbClr val="6E747A">
                    <a:alpha val="43000"/>
                  </a:srgbClr>
                </a:outerShdw>
              </a:effectLst>
            </a:endParaRPr>
          </a:p>
        </c:rich>
      </c:tx>
      <c:overlay val="0"/>
      <c:spPr>
        <a:solidFill>
          <a:schemeClr val="lt1"/>
        </a:solidFill>
        <a:ln w="25400" cap="flat" cmpd="sng" algn="ctr">
          <a:solidFill>
            <a:schemeClr val="bg1"/>
          </a:solidFill>
          <a:prstDash val="solid"/>
        </a:ln>
        <a:effectLst/>
      </c:spPr>
      <c:txPr>
        <a:bodyPr rot="0" spcFirstLastPara="1" vertOverflow="ellipsis" vert="horz" wrap="square" anchor="ctr" anchorCtr="1"/>
        <a:lstStyle/>
        <a:p>
          <a:pPr>
            <a:defRPr sz="1600" b="0" i="0" u="none" strike="noStrike" kern="1200" cap="none" spc="0" baseline="0">
              <a:ln w="0"/>
              <a:solidFill>
                <a:schemeClr val="accent1"/>
              </a:solidFill>
              <a:effectLst>
                <a:outerShdw blurRad="38100" dist="25400" dir="5400000" algn="ctr" rotWithShape="0">
                  <a:srgbClr val="6E747A">
                    <a:alpha val="43000"/>
                  </a:srgbClr>
                </a:outerShdw>
              </a:effectLst>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B60-4E95-8026-9A408FA35CB7}"/>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B60-4E95-8026-9A408FA35CB7}"/>
              </c:ext>
            </c:extLst>
          </c:dPt>
          <c:dLbls>
            <c:spPr>
              <a:solidFill>
                <a:schemeClr val="lt1"/>
              </a:solidFill>
              <a:ln w="25400" cap="flat" cmpd="sng" algn="ctr">
                <a:solidFill>
                  <a:schemeClr val="accent1"/>
                </a:solidFill>
                <a:prstDash val="solid"/>
              </a:ln>
              <a:effectLst>
                <a:glow rad="63500">
                  <a:schemeClr val="accent1">
                    <a:satMod val="175000"/>
                    <a:alpha val="40000"/>
                  </a:schemeClr>
                </a:glow>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dk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%40</c:v>
              </c:pt>
              <c:pt idx="1">
                <c:v>%54,29</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8B60-4E95-8026-9A408FA35CB7}"/>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8B60-4E95-8026-9A408FA35CB7}"/>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8B60-4E95-8026-9A408FA35CB7}"/>
              </c:ext>
            </c:extLst>
          </c:dPt>
          <c:cat>
            <c:strLit>
              <c:ptCount val="2"/>
              <c:pt idx="0">
                <c:v>%40</c:v>
              </c:pt>
              <c:pt idx="1">
                <c:v>%54,29</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8B60-4E95-8026-9A408FA35CB7}"/>
            </c:ext>
          </c:extLst>
        </c:ser>
        <c:dLbls>
          <c:showLegendKey val="0"/>
          <c:showVal val="0"/>
          <c:showCatName val="0"/>
          <c:showSerName val="0"/>
          <c:showPercent val="0"/>
          <c:showBubbleSize val="0"/>
        </c:dLbls>
        <c:gapWidth val="100"/>
        <c:axId val="164396912"/>
        <c:axId val="164407472"/>
      </c:barChart>
      <c:catAx>
        <c:axId val="164396912"/>
        <c:scaling>
          <c:orientation val="minMax"/>
        </c:scaling>
        <c:delete val="1"/>
        <c:axPos val="b"/>
        <c:numFmt formatCode="General" sourceLinked="1"/>
        <c:majorTickMark val="out"/>
        <c:minorTickMark val="none"/>
        <c:tickLblPos val="nextTo"/>
        <c:crossAx val="164407472"/>
        <c:crosses val="autoZero"/>
        <c:auto val="1"/>
        <c:lblAlgn val="ctr"/>
        <c:lblOffset val="100"/>
        <c:noMultiLvlLbl val="0"/>
      </c:catAx>
      <c:valAx>
        <c:axId val="164407472"/>
        <c:scaling>
          <c:orientation val="minMax"/>
        </c:scaling>
        <c:delete val="1"/>
        <c:axPos val="l"/>
        <c:numFmt formatCode="General" sourceLinked="1"/>
        <c:majorTickMark val="out"/>
        <c:minorTickMark val="none"/>
        <c:tickLblPos val="nextTo"/>
        <c:crossAx val="164396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42526790750167E-3"/>
          <c:y val="0.10178115416943696"/>
          <c:w val="0.95036661026508762"/>
          <c:h val="0.58874899901841293"/>
        </c:manualLayout>
      </c:layout>
      <c:lineChart>
        <c:grouping val="standard"/>
        <c:varyColors val="0"/>
        <c:ser>
          <c:idx val="0"/>
          <c:order val="0"/>
          <c:tx>
            <c:strRef>
              <c:f>'H.2.3.'!$B$23:$B$24</c:f>
              <c:strCache>
                <c:ptCount val="2"/>
                <c:pt idx="0">
                  <c:v>2023</c:v>
                </c:pt>
                <c:pt idx="1">
                  <c:v>Performans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'H.2.3.'!$A$25:$A$29</c:f>
              <c:strCache>
                <c:ptCount val="5"/>
                <c:pt idx="0">
                  <c:v>PG2.3.1 Yan dal program sayısı (kümülatif)</c:v>
                </c:pt>
                <c:pt idx="1">
                  <c:v>PG2.3.2  Çift ana dal program sayısı (kümülatif)</c:v>
                </c:pt>
                <c:pt idx="2">
                  <c:v>PG2.3.3 Yan dal programlarına kayıtlı öğrenci sayısı (kümülatif)</c:v>
                </c:pt>
                <c:pt idx="3">
                  <c:v>PG2.3.4 Çift ana dal programlarına kayıtlı öğrenci sayısı (kümülatif)</c:v>
                </c:pt>
                <c:pt idx="4">
                  <c:v>PG2.3.5 Tıpta uzmanlık eğitimi (ana dal ve yan dal) yetkisine sahip anabilim dalı sayısı (kümülatif)</c:v>
                </c:pt>
              </c:strCache>
            </c:strRef>
          </c:cat>
          <c:val>
            <c:numRef>
              <c:f>'H.2.3.'!$B$25:$B$29</c:f>
              <c:numCache>
                <c:formatCode>0%</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0-408B-41AE-A958-AD688D02A23E}"/>
            </c:ext>
          </c:extLst>
        </c:ser>
        <c:ser>
          <c:idx val="1"/>
          <c:order val="1"/>
          <c:tx>
            <c:strRef>
              <c:f>'H.2.3.'!$C$23:$C$24</c:f>
              <c:strCache>
                <c:ptCount val="2"/>
                <c:pt idx="0">
                  <c:v>2024</c:v>
                </c:pt>
                <c:pt idx="1">
                  <c:v>Performans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'H.2.3.'!$A$25:$A$29</c:f>
              <c:strCache>
                <c:ptCount val="5"/>
                <c:pt idx="0">
                  <c:v>PG2.3.1 Yan dal program sayısı (kümülatif)</c:v>
                </c:pt>
                <c:pt idx="1">
                  <c:v>PG2.3.2  Çift ana dal program sayısı (kümülatif)</c:v>
                </c:pt>
                <c:pt idx="2">
                  <c:v>PG2.3.3 Yan dal programlarına kayıtlı öğrenci sayısı (kümülatif)</c:v>
                </c:pt>
                <c:pt idx="3">
                  <c:v>PG2.3.4 Çift ana dal programlarına kayıtlı öğrenci sayısı (kümülatif)</c:v>
                </c:pt>
                <c:pt idx="4">
                  <c:v>PG2.3.5 Tıpta uzmanlık eğitimi (ana dal ve yan dal) yetkisine sahip anabilim dalı sayısı (kümülatif)</c:v>
                </c:pt>
              </c:strCache>
            </c:strRef>
          </c:cat>
          <c:val>
            <c:numRef>
              <c:f>'H.2.3.'!$C$25:$C$29</c:f>
              <c:numCache>
                <c:formatCode>0%</c:formatCode>
                <c:ptCount val="5"/>
                <c:pt idx="0">
                  <c:v>0.25</c:v>
                </c:pt>
                <c:pt idx="1">
                  <c:v>0</c:v>
                </c:pt>
                <c:pt idx="2">
                  <c:v>0</c:v>
                </c:pt>
                <c:pt idx="3">
                  <c:v>0</c:v>
                </c:pt>
                <c:pt idx="4" formatCode="0.00%">
                  <c:v>0.125</c:v>
                </c:pt>
              </c:numCache>
            </c:numRef>
          </c:val>
          <c:smooth val="0"/>
          <c:extLst>
            <c:ext xmlns:c16="http://schemas.microsoft.com/office/drawing/2014/chart" uri="{C3380CC4-5D6E-409C-BE32-E72D297353CC}">
              <c16:uniqueId val="{00000001-408B-41AE-A958-AD688D02A23E}"/>
            </c:ext>
          </c:extLst>
        </c:ser>
        <c:dLbls>
          <c:showLegendKey val="0"/>
          <c:showVal val="0"/>
          <c:showCatName val="0"/>
          <c:showSerName val="0"/>
          <c:showPercent val="0"/>
          <c:showBubbleSize val="0"/>
        </c:dLbls>
        <c:marker val="1"/>
        <c:smooth val="0"/>
        <c:axId val="81271808"/>
        <c:axId val="81298176"/>
      </c:lineChart>
      <c:catAx>
        <c:axId val="8127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1298176"/>
        <c:crosses val="autoZero"/>
        <c:auto val="1"/>
        <c:lblAlgn val="ctr"/>
        <c:lblOffset val="100"/>
        <c:noMultiLvlLbl val="0"/>
      </c:catAx>
      <c:valAx>
        <c:axId val="81298176"/>
        <c:scaling>
          <c:orientation val="minMax"/>
        </c:scaling>
        <c:delete val="1"/>
        <c:axPos val="l"/>
        <c:numFmt formatCode="0%" sourceLinked="1"/>
        <c:majorTickMark val="none"/>
        <c:minorTickMark val="none"/>
        <c:tickLblPos val="nextTo"/>
        <c:crossAx val="81271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r>
              <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H.2.3.PERFORMANSI</a:t>
            </a:r>
            <a:endPar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c:rich>
      </c:tx>
      <c:layout>
        <c:manualLayout>
          <c:xMode val="edge"/>
          <c:yMode val="edge"/>
          <c:x val="0.30246522309711288"/>
          <c:y val="4.1666666666666664E-2"/>
        </c:manualLayout>
      </c:layout>
      <c:overlay val="0"/>
      <c:spPr>
        <a:solidFill>
          <a:schemeClr val="lt1"/>
        </a:solidFill>
        <a:ln w="25400" cap="flat" cmpd="sng" algn="ctr">
          <a:solidFill>
            <a:schemeClr val="accent1"/>
          </a:solidFill>
          <a:prstDash val="solid"/>
        </a:ln>
        <a:effectLst/>
      </c:spPr>
      <c:txPr>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88A-4744-B080-1B547CB1F462}"/>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88A-4744-B080-1B547CB1F462}"/>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%0</c:v>
              </c:pt>
              <c:pt idx="1">
                <c:v>%7,5</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588A-4744-B080-1B547CB1F462}"/>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588A-4744-B080-1B547CB1F462}"/>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588A-4744-B080-1B547CB1F462}"/>
              </c:ext>
            </c:extLst>
          </c:dPt>
          <c:cat>
            <c:strLit>
              <c:ptCount val="2"/>
              <c:pt idx="0">
                <c:v>%0</c:v>
              </c:pt>
              <c:pt idx="1">
                <c:v>%7,5</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588A-4744-B080-1B547CB1F462}"/>
            </c:ext>
          </c:extLst>
        </c:ser>
        <c:dLbls>
          <c:showLegendKey val="0"/>
          <c:showVal val="0"/>
          <c:showCatName val="0"/>
          <c:showSerName val="0"/>
          <c:showPercent val="0"/>
          <c:showBubbleSize val="0"/>
        </c:dLbls>
        <c:gapWidth val="100"/>
        <c:axId val="164406992"/>
        <c:axId val="164390672"/>
      </c:barChart>
      <c:catAx>
        <c:axId val="164406992"/>
        <c:scaling>
          <c:orientation val="minMax"/>
        </c:scaling>
        <c:delete val="1"/>
        <c:axPos val="b"/>
        <c:numFmt formatCode="General" sourceLinked="1"/>
        <c:majorTickMark val="out"/>
        <c:minorTickMark val="none"/>
        <c:tickLblPos val="nextTo"/>
        <c:crossAx val="164390672"/>
        <c:crosses val="autoZero"/>
        <c:auto val="1"/>
        <c:lblAlgn val="ctr"/>
        <c:lblOffset val="100"/>
        <c:noMultiLvlLbl val="0"/>
      </c:catAx>
      <c:valAx>
        <c:axId val="164390672"/>
        <c:scaling>
          <c:orientation val="minMax"/>
        </c:scaling>
        <c:delete val="1"/>
        <c:axPos val="l"/>
        <c:numFmt formatCode="General" sourceLinked="1"/>
        <c:majorTickMark val="out"/>
        <c:minorTickMark val="none"/>
        <c:tickLblPos val="nextTo"/>
        <c:crossAx val="1644069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'H.2.4.'!$B$22:$B$23</c:f>
              <c:strCache>
                <c:ptCount val="2"/>
                <c:pt idx="0">
                  <c:v>2023</c:v>
                </c:pt>
                <c:pt idx="1">
                  <c:v>Performans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'H.2.4.'!$A$24:$A$28</c:f>
              <c:strCache>
                <c:ptCount val="5"/>
                <c:pt idx="0">
                  <c:v> Uluslararası değişim programlarından gelen öğrenci sayısı </c:v>
                </c:pt>
                <c:pt idx="1">
                  <c:v> Uluslararası değişim programlarına giden öğrenci sayısı</c:v>
                </c:pt>
                <c:pt idx="2">
                  <c:v>Uluslararası değişim programlarından gelen öğretim elemanı sayısı</c:v>
                </c:pt>
                <c:pt idx="3">
                  <c:v> Uluslararası değişim programlarına giden öğretim elemanı sayısı  </c:v>
                </c:pt>
                <c:pt idx="4">
                  <c:v> Uluslararası öğrenci sayısı (kümülatif)</c:v>
                </c:pt>
              </c:strCache>
            </c:strRef>
          </c:cat>
          <c:val>
            <c:numRef>
              <c:f>'H.2.4.'!$B$24:$B$28</c:f>
              <c:numCache>
                <c:formatCode>0%</c:formatCode>
                <c:ptCount val="5"/>
                <c:pt idx="0">
                  <c:v>0</c:v>
                </c:pt>
                <c:pt idx="1">
                  <c:v>0</c:v>
                </c:pt>
                <c:pt idx="2">
                  <c:v>0</c:v>
                </c:pt>
                <c:pt idx="3">
                  <c:v>1</c:v>
                </c:pt>
                <c:pt idx="4">
                  <c:v>1</c:v>
                </c:pt>
              </c:numCache>
            </c:numRef>
          </c:val>
          <c:smooth val="0"/>
          <c:extLst>
            <c:ext xmlns:c16="http://schemas.microsoft.com/office/drawing/2014/chart" uri="{C3380CC4-5D6E-409C-BE32-E72D297353CC}">
              <c16:uniqueId val="{00000000-929D-4C68-8984-2ACFEA1FE50C}"/>
            </c:ext>
          </c:extLst>
        </c:ser>
        <c:ser>
          <c:idx val="1"/>
          <c:order val="1"/>
          <c:tx>
            <c:strRef>
              <c:f>'H.2.4.'!$C$22:$C$23</c:f>
              <c:strCache>
                <c:ptCount val="2"/>
                <c:pt idx="0">
                  <c:v>2024</c:v>
                </c:pt>
                <c:pt idx="1">
                  <c:v>Performans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'H.2.4.'!$A$24:$A$28</c:f>
              <c:strCache>
                <c:ptCount val="5"/>
                <c:pt idx="0">
                  <c:v> Uluslararası değişim programlarından gelen öğrenci sayısı </c:v>
                </c:pt>
                <c:pt idx="1">
                  <c:v> Uluslararası değişim programlarına giden öğrenci sayısı</c:v>
                </c:pt>
                <c:pt idx="2">
                  <c:v>Uluslararası değişim programlarından gelen öğretim elemanı sayısı</c:v>
                </c:pt>
                <c:pt idx="3">
                  <c:v> Uluslararası değişim programlarına giden öğretim elemanı sayısı  </c:v>
                </c:pt>
                <c:pt idx="4">
                  <c:v> Uluslararası öğrenci sayısı (kümülatif)</c:v>
                </c:pt>
              </c:strCache>
            </c:strRef>
          </c:cat>
          <c:val>
            <c:numRef>
              <c:f>'H.2.4.'!$C$24:$C$28</c:f>
              <c:numCache>
                <c:formatCode>0.0%</c:formatCode>
                <c:ptCount val="5"/>
                <c:pt idx="0" formatCode="0%">
                  <c:v>0</c:v>
                </c:pt>
                <c:pt idx="1">
                  <c:v>0.125</c:v>
                </c:pt>
                <c:pt idx="2" formatCode="0%">
                  <c:v>0</c:v>
                </c:pt>
                <c:pt idx="3" formatCode="0%">
                  <c:v>1</c:v>
                </c:pt>
                <c:pt idx="4" formatCode="0%">
                  <c:v>1</c:v>
                </c:pt>
              </c:numCache>
            </c:numRef>
          </c:val>
          <c:smooth val="0"/>
          <c:extLst>
            <c:ext xmlns:c16="http://schemas.microsoft.com/office/drawing/2014/chart" uri="{C3380CC4-5D6E-409C-BE32-E72D297353CC}">
              <c16:uniqueId val="{00000001-929D-4C68-8984-2ACFEA1FE50C}"/>
            </c:ext>
          </c:extLst>
        </c:ser>
        <c:dLbls>
          <c:showLegendKey val="0"/>
          <c:showVal val="0"/>
          <c:showCatName val="0"/>
          <c:showSerName val="0"/>
          <c:showPercent val="0"/>
          <c:showBubbleSize val="0"/>
        </c:dLbls>
        <c:marker val="1"/>
        <c:smooth val="0"/>
        <c:axId val="81204736"/>
        <c:axId val="81205888"/>
      </c:lineChart>
      <c:catAx>
        <c:axId val="8120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1205888"/>
        <c:crosses val="autoZero"/>
        <c:auto val="1"/>
        <c:lblAlgn val="ctr"/>
        <c:lblOffset val="100"/>
        <c:noMultiLvlLbl val="0"/>
      </c:catAx>
      <c:valAx>
        <c:axId val="81205888"/>
        <c:scaling>
          <c:orientation val="minMax"/>
        </c:scaling>
        <c:delete val="1"/>
        <c:axPos val="l"/>
        <c:numFmt formatCode="0%" sourceLinked="1"/>
        <c:majorTickMark val="none"/>
        <c:minorTickMark val="none"/>
        <c:tickLblPos val="nextTo"/>
        <c:crossAx val="81204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r>
              <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H.2.4.PERFORMANSI</a:t>
            </a:r>
            <a:endPar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c:rich>
      </c:tx>
      <c:layout>
        <c:manualLayout>
          <c:xMode val="edge"/>
          <c:yMode val="edge"/>
          <c:x val="0.28857633420822398"/>
          <c:y val="7.8703703703703706E-2"/>
        </c:manualLayout>
      </c:layout>
      <c:overlay val="0"/>
      <c:spPr>
        <a:solidFill>
          <a:schemeClr val="lt1"/>
        </a:solidFill>
        <a:ln w="25400" cap="flat" cmpd="sng" algn="ctr">
          <a:solidFill>
            <a:schemeClr val="accent1"/>
          </a:solidFill>
          <a:prstDash val="solid"/>
        </a:ln>
        <a:effectLst/>
      </c:spPr>
      <c:txPr>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58E-4B05-853C-5042455D20FF}"/>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58E-4B05-853C-5042455D20FF}"/>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%40</c:v>
              </c:pt>
              <c:pt idx="1">
                <c:v>%42,5</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E58E-4B05-853C-5042455D20FF}"/>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E58E-4B05-853C-5042455D20FF}"/>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E58E-4B05-853C-5042455D20FF}"/>
              </c:ext>
            </c:extLst>
          </c:dPt>
          <c:cat>
            <c:strLit>
              <c:ptCount val="2"/>
              <c:pt idx="0">
                <c:v>%40</c:v>
              </c:pt>
              <c:pt idx="1">
                <c:v>%42,5</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E58E-4B05-853C-5042455D20FF}"/>
            </c:ext>
          </c:extLst>
        </c:ser>
        <c:dLbls>
          <c:showLegendKey val="0"/>
          <c:showVal val="0"/>
          <c:showCatName val="0"/>
          <c:showSerName val="0"/>
          <c:showPercent val="0"/>
          <c:showBubbleSize val="0"/>
        </c:dLbls>
        <c:gapWidth val="100"/>
        <c:axId val="164408432"/>
        <c:axId val="164410352"/>
      </c:barChart>
      <c:catAx>
        <c:axId val="164408432"/>
        <c:scaling>
          <c:orientation val="minMax"/>
        </c:scaling>
        <c:delete val="1"/>
        <c:axPos val="b"/>
        <c:numFmt formatCode="General" sourceLinked="1"/>
        <c:majorTickMark val="out"/>
        <c:minorTickMark val="none"/>
        <c:tickLblPos val="nextTo"/>
        <c:crossAx val="164410352"/>
        <c:crosses val="autoZero"/>
        <c:auto val="1"/>
        <c:lblAlgn val="ctr"/>
        <c:lblOffset val="100"/>
        <c:noMultiLvlLbl val="0"/>
      </c:catAx>
      <c:valAx>
        <c:axId val="164410352"/>
        <c:scaling>
          <c:orientation val="minMax"/>
        </c:scaling>
        <c:delete val="1"/>
        <c:axPos val="l"/>
        <c:numFmt formatCode="General" sourceLinked="1"/>
        <c:majorTickMark val="out"/>
        <c:minorTickMark val="none"/>
        <c:tickLblPos val="nextTo"/>
        <c:crossAx val="1644084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'H.2.5.'!$A$18</c:f>
              <c:strCache>
                <c:ptCount val="1"/>
                <c:pt idx="0">
                  <c:v>PG2.5.1 Uzaktan eğitim yoluyla açılması planlanan program sayısı (kümülatif)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'H.2.5.'!$B$16:$C$17</c:f>
              <c:multiLvlStrCache>
                <c:ptCount val="2"/>
                <c:lvl>
                  <c:pt idx="0">
                    <c:v>Performans</c:v>
                  </c:pt>
                  <c:pt idx="1">
                    <c:v>Performans</c:v>
                  </c:pt>
                </c:lvl>
                <c:lvl>
                  <c:pt idx="0">
                    <c:v>2023</c:v>
                  </c:pt>
                  <c:pt idx="1">
                    <c:v>2024</c:v>
                  </c:pt>
                </c:lvl>
              </c:multiLvlStrCache>
            </c:multiLvlStrRef>
          </c:cat>
          <c:val>
            <c:numRef>
              <c:f>'H.2.5.'!$B$18:$C$18</c:f>
              <c:numCache>
                <c:formatCode>0%</c:formatCode>
                <c:ptCount val="2"/>
                <c:pt idx="0">
                  <c:v>0</c:v>
                </c:pt>
                <c:pt idx="1">
                  <c:v>0</c:v>
                </c:pt>
              </c:numCache>
            </c:numRef>
          </c:val>
          <c:smooth val="0"/>
          <c:extLst>
            <c:ext xmlns:c16="http://schemas.microsoft.com/office/drawing/2014/chart" uri="{C3380CC4-5D6E-409C-BE32-E72D297353CC}">
              <c16:uniqueId val="{00000000-9F1A-4598-BFDC-59EB2C5EB137}"/>
            </c:ext>
          </c:extLst>
        </c:ser>
        <c:ser>
          <c:idx val="1"/>
          <c:order val="1"/>
          <c:tx>
            <c:strRef>
              <c:f>'H.2.5.'!$A$19</c:f>
              <c:strCache>
                <c:ptCount val="1"/>
                <c:pt idx="0">
                  <c:v>PG2.5.2 Uzaktan eğitim yoluyla açılması planlanan sertifika  programı sayısı (kümülatif)</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'H.2.5.'!$B$16:$C$17</c:f>
              <c:multiLvlStrCache>
                <c:ptCount val="2"/>
                <c:lvl>
                  <c:pt idx="0">
                    <c:v>Performans</c:v>
                  </c:pt>
                  <c:pt idx="1">
                    <c:v>Performans</c:v>
                  </c:pt>
                </c:lvl>
                <c:lvl>
                  <c:pt idx="0">
                    <c:v>2023</c:v>
                  </c:pt>
                  <c:pt idx="1">
                    <c:v>2024</c:v>
                  </c:pt>
                </c:lvl>
              </c:multiLvlStrCache>
            </c:multiLvlStrRef>
          </c:cat>
          <c:val>
            <c:numRef>
              <c:f>'H.2.5.'!$B$19:$C$19</c:f>
              <c:numCache>
                <c:formatCode>0%</c:formatCode>
                <c:ptCount val="2"/>
                <c:pt idx="0">
                  <c:v>1</c:v>
                </c:pt>
                <c:pt idx="1">
                  <c:v>1</c:v>
                </c:pt>
              </c:numCache>
            </c:numRef>
          </c:val>
          <c:smooth val="0"/>
          <c:extLst>
            <c:ext xmlns:c16="http://schemas.microsoft.com/office/drawing/2014/chart" uri="{C3380CC4-5D6E-409C-BE32-E72D297353CC}">
              <c16:uniqueId val="{00000001-9F1A-4598-BFDC-59EB2C5EB137}"/>
            </c:ext>
          </c:extLst>
        </c:ser>
        <c:dLbls>
          <c:showLegendKey val="0"/>
          <c:showVal val="0"/>
          <c:showCatName val="0"/>
          <c:showSerName val="0"/>
          <c:showPercent val="0"/>
          <c:showBubbleSize val="0"/>
        </c:dLbls>
        <c:marker val="1"/>
        <c:smooth val="0"/>
        <c:axId val="81566336"/>
        <c:axId val="81572224"/>
      </c:lineChart>
      <c:catAx>
        <c:axId val="8156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1572224"/>
        <c:crosses val="autoZero"/>
        <c:auto val="1"/>
        <c:lblAlgn val="ctr"/>
        <c:lblOffset val="100"/>
        <c:noMultiLvlLbl val="0"/>
      </c:catAx>
      <c:valAx>
        <c:axId val="81572224"/>
        <c:scaling>
          <c:orientation val="minMax"/>
        </c:scaling>
        <c:delete val="1"/>
        <c:axPos val="l"/>
        <c:numFmt formatCode="0%" sourceLinked="1"/>
        <c:majorTickMark val="none"/>
        <c:minorTickMark val="none"/>
        <c:tickLblPos val="nextTo"/>
        <c:crossAx val="81566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r>
              <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H.2.5.PERFORMANSI</a:t>
            </a:r>
            <a:endPar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c:rich>
      </c:tx>
      <c:layout>
        <c:manualLayout>
          <c:xMode val="edge"/>
          <c:yMode val="edge"/>
          <c:x val="0.30802077865266841"/>
          <c:y val="5.0925925925925923E-2"/>
        </c:manualLayout>
      </c:layout>
      <c:overlay val="0"/>
      <c:spPr>
        <a:solidFill>
          <a:schemeClr val="lt1"/>
        </a:solidFill>
        <a:ln w="25400" cap="flat" cmpd="sng" algn="ctr">
          <a:solidFill>
            <a:schemeClr val="accent1"/>
          </a:solidFill>
          <a:prstDash val="solid"/>
        </a:ln>
        <a:effectLst/>
      </c:spPr>
      <c:txPr>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093-4687-961B-E84B49047377}"/>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093-4687-961B-E84B49047377}"/>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%50</c:v>
              </c:pt>
              <c:pt idx="1">
                <c:v>%50</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6093-4687-961B-E84B49047377}"/>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6093-4687-961B-E84B49047377}"/>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6093-4687-961B-E84B49047377}"/>
              </c:ext>
            </c:extLst>
          </c:dPt>
          <c:cat>
            <c:strLit>
              <c:ptCount val="2"/>
              <c:pt idx="0">
                <c:v>%50</c:v>
              </c:pt>
              <c:pt idx="1">
                <c:v>%50</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6093-4687-961B-E84B49047377}"/>
            </c:ext>
          </c:extLst>
        </c:ser>
        <c:dLbls>
          <c:showLegendKey val="0"/>
          <c:showVal val="0"/>
          <c:showCatName val="0"/>
          <c:showSerName val="0"/>
          <c:showPercent val="0"/>
          <c:showBubbleSize val="0"/>
        </c:dLbls>
        <c:gapWidth val="100"/>
        <c:axId val="1947253888"/>
        <c:axId val="1947256288"/>
      </c:barChart>
      <c:catAx>
        <c:axId val="1947253888"/>
        <c:scaling>
          <c:orientation val="minMax"/>
        </c:scaling>
        <c:delete val="1"/>
        <c:axPos val="b"/>
        <c:numFmt formatCode="General" sourceLinked="1"/>
        <c:majorTickMark val="out"/>
        <c:minorTickMark val="none"/>
        <c:tickLblPos val="nextTo"/>
        <c:crossAx val="1947256288"/>
        <c:crosses val="autoZero"/>
        <c:auto val="1"/>
        <c:lblAlgn val="ctr"/>
        <c:lblOffset val="100"/>
        <c:noMultiLvlLbl val="0"/>
      </c:catAx>
      <c:valAx>
        <c:axId val="1947256288"/>
        <c:scaling>
          <c:orientation val="minMax"/>
        </c:scaling>
        <c:delete val="1"/>
        <c:axPos val="l"/>
        <c:numFmt formatCode="General" sourceLinked="1"/>
        <c:majorTickMark val="out"/>
        <c:minorTickMark val="none"/>
        <c:tickLblPos val="nextTo"/>
        <c:crossAx val="19472538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64523184601946E-2"/>
          <c:y val="6.4814814814814839E-2"/>
          <c:w val="0.93888888888888911"/>
          <c:h val="0.6340580344123653"/>
        </c:manualLayout>
      </c:layout>
      <c:lineChart>
        <c:grouping val="standard"/>
        <c:varyColors val="0"/>
        <c:ser>
          <c:idx val="0"/>
          <c:order val="0"/>
          <c:tx>
            <c:strRef>
              <c:f>'H.2.6.'!$B$17:$B$18</c:f>
              <c:strCache>
                <c:ptCount val="2"/>
                <c:pt idx="0">
                  <c:v>2023</c:v>
                </c:pt>
                <c:pt idx="1">
                  <c:v>Performans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1.0100893414627455E-16"/>
                  <c:y val="7.029103671668907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15:layout>
                    <c:manualLayout>
                      <c:w val="9.0688705234159783E-2"/>
                      <c:h val="0.18444824649461505"/>
                    </c:manualLayout>
                  </c15:layout>
                </c:ext>
                <c:ext xmlns:c16="http://schemas.microsoft.com/office/drawing/2014/chart" uri="{C3380CC4-5D6E-409C-BE32-E72D297353CC}">
                  <c16:uniqueId val="{00000000-BD82-411E-B331-9632C72097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'H.2.6.'!$A$19:$A$21</c:f>
              <c:strCache>
                <c:ptCount val="3"/>
                <c:pt idx="0">
                  <c:v>PG2.6.1 Üniversite kütüphanesinde öğrenci başına düşen basılı kitap sayısı </c:v>
                </c:pt>
                <c:pt idx="1">
                  <c:v>PG2.6.2 Üniversite kütüphanesinde öğrenci başına düşen e-yayın sayısı </c:v>
                </c:pt>
                <c:pt idx="2">
                  <c:v>PG2.6.3 Akademik birimlere ait bilimsel dergi sayısı (kümülatif)</c:v>
                </c:pt>
              </c:strCache>
            </c:strRef>
          </c:cat>
          <c:val>
            <c:numRef>
              <c:f>'H.2.6.'!$B$19:$B$21</c:f>
              <c:numCache>
                <c:formatCode>0.00%</c:formatCode>
                <c:ptCount val="3"/>
                <c:pt idx="0">
                  <c:v>0.70760000000000023</c:v>
                </c:pt>
                <c:pt idx="1">
                  <c:v>0.9760000000000002</c:v>
                </c:pt>
                <c:pt idx="2" formatCode="0%">
                  <c:v>1</c:v>
                </c:pt>
              </c:numCache>
            </c:numRef>
          </c:val>
          <c:smooth val="0"/>
          <c:extLst>
            <c:ext xmlns:c16="http://schemas.microsoft.com/office/drawing/2014/chart" uri="{C3380CC4-5D6E-409C-BE32-E72D297353CC}">
              <c16:uniqueId val="{00000001-BD82-411E-B331-9632C7209756}"/>
            </c:ext>
          </c:extLst>
        </c:ser>
        <c:ser>
          <c:idx val="1"/>
          <c:order val="1"/>
          <c:tx>
            <c:strRef>
              <c:f>'H.2.6.'!$C$17:$C$18</c:f>
              <c:strCache>
                <c:ptCount val="2"/>
                <c:pt idx="0">
                  <c:v>2024</c:v>
                </c:pt>
                <c:pt idx="1">
                  <c:v>Performans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tx>
                <c:rich>
                  <a:bodyPr/>
                  <a:lstStyle/>
                  <a:p>
                    <a:r>
                      <a:rPr lang="en-US"/>
                      <a:t>56,29%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E2-44AF-B611-44976ECDA5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'H.2.6.'!$A$19:$A$21</c:f>
              <c:strCache>
                <c:ptCount val="3"/>
                <c:pt idx="0">
                  <c:v>PG2.6.1 Üniversite kütüphanesinde öğrenci başına düşen basılı kitap sayısı </c:v>
                </c:pt>
                <c:pt idx="1">
                  <c:v>PG2.6.2 Üniversite kütüphanesinde öğrenci başına düşen e-yayın sayısı </c:v>
                </c:pt>
                <c:pt idx="2">
                  <c:v>PG2.6.3 Akademik birimlere ait bilimsel dergi sayısı (kümülatif)</c:v>
                </c:pt>
              </c:strCache>
            </c:strRef>
          </c:cat>
          <c:val>
            <c:numRef>
              <c:f>'H.2.6.'!$C$19:$C$21</c:f>
              <c:numCache>
                <c:formatCode>0%</c:formatCode>
                <c:ptCount val="3"/>
                <c:pt idx="0">
                  <c:v>0.56000000000000005</c:v>
                </c:pt>
                <c:pt idx="1">
                  <c:v>1</c:v>
                </c:pt>
                <c:pt idx="2">
                  <c:v>1</c:v>
                </c:pt>
              </c:numCache>
            </c:numRef>
          </c:val>
          <c:smooth val="0"/>
          <c:extLst>
            <c:ext xmlns:c16="http://schemas.microsoft.com/office/drawing/2014/chart" uri="{C3380CC4-5D6E-409C-BE32-E72D297353CC}">
              <c16:uniqueId val="{00000002-BD82-411E-B331-9632C7209756}"/>
            </c:ext>
          </c:extLst>
        </c:ser>
        <c:dLbls>
          <c:showLegendKey val="0"/>
          <c:showVal val="0"/>
          <c:showCatName val="0"/>
          <c:showSerName val="0"/>
          <c:showPercent val="0"/>
          <c:showBubbleSize val="0"/>
        </c:dLbls>
        <c:marker val="1"/>
        <c:smooth val="0"/>
        <c:axId val="81875712"/>
        <c:axId val="81877248"/>
      </c:lineChart>
      <c:catAx>
        <c:axId val="8187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1877248"/>
        <c:crosses val="autoZero"/>
        <c:auto val="1"/>
        <c:lblAlgn val="ctr"/>
        <c:lblOffset val="100"/>
        <c:noMultiLvlLbl val="0"/>
      </c:catAx>
      <c:valAx>
        <c:axId val="81877248"/>
        <c:scaling>
          <c:orientation val="minMax"/>
        </c:scaling>
        <c:delete val="1"/>
        <c:axPos val="l"/>
        <c:numFmt formatCode="0.00%" sourceLinked="1"/>
        <c:majorTickMark val="none"/>
        <c:minorTickMark val="none"/>
        <c:tickLblPos val="nextTo"/>
        <c:crossAx val="81875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r>
              <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H.2.6.PERFORMANSI</a:t>
            </a:r>
            <a:endPar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c:rich>
      </c:tx>
      <c:layout>
        <c:manualLayout>
          <c:xMode val="edge"/>
          <c:yMode val="edge"/>
          <c:x val="0.30524300087489065"/>
          <c:y val="5.9770114942528735E-2"/>
        </c:manualLayout>
      </c:layout>
      <c:overlay val="0"/>
      <c:spPr>
        <a:solidFill>
          <a:schemeClr val="lt1"/>
        </a:solidFill>
        <a:ln w="25400" cap="flat" cmpd="sng" algn="ctr">
          <a:solidFill>
            <a:schemeClr val="accent1"/>
          </a:solidFill>
          <a:prstDash val="solid"/>
        </a:ln>
        <a:effectLst/>
      </c:spPr>
      <c:txPr>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2DB-4197-A1D2-C35413F920DC}"/>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2DB-4197-A1D2-C35413F920DC}"/>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%50</c:v>
              </c:pt>
              <c:pt idx="1">
                <c:v>%84,70</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82DB-4197-A1D2-C35413F920DC}"/>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82DB-4197-A1D2-C35413F920DC}"/>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82DB-4197-A1D2-C35413F920DC}"/>
              </c:ext>
            </c:extLst>
          </c:dPt>
          <c:cat>
            <c:strLit>
              <c:ptCount val="2"/>
              <c:pt idx="0">
                <c:v>%50</c:v>
              </c:pt>
              <c:pt idx="1">
                <c:v>%84,70</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82DB-4197-A1D2-C35413F920DC}"/>
            </c:ext>
          </c:extLst>
        </c:ser>
        <c:dLbls>
          <c:showLegendKey val="0"/>
          <c:showVal val="0"/>
          <c:showCatName val="0"/>
          <c:showSerName val="0"/>
          <c:showPercent val="0"/>
          <c:showBubbleSize val="0"/>
        </c:dLbls>
        <c:gapWidth val="100"/>
        <c:axId val="164418512"/>
        <c:axId val="164419472"/>
      </c:barChart>
      <c:catAx>
        <c:axId val="164418512"/>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64419472"/>
        <c:crosses val="autoZero"/>
        <c:auto val="1"/>
        <c:lblAlgn val="ctr"/>
        <c:lblOffset val="100"/>
        <c:noMultiLvlLbl val="0"/>
      </c:catAx>
      <c:valAx>
        <c:axId val="164419472"/>
        <c:scaling>
          <c:orientation val="minMax"/>
        </c:scaling>
        <c:delete val="1"/>
        <c:axPos val="l"/>
        <c:numFmt formatCode="General" sourceLinked="1"/>
        <c:majorTickMark val="out"/>
        <c:minorTickMark val="none"/>
        <c:tickLblPos val="nextTo"/>
        <c:crossAx val="1644185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42780748663103E-2"/>
          <c:y val="4.7388252598043142E-2"/>
          <c:w val="0.96078431372549022"/>
          <c:h val="0.56483133581276446"/>
        </c:manualLayout>
      </c:layout>
      <c:lineChart>
        <c:grouping val="standard"/>
        <c:varyColors val="0"/>
        <c:ser>
          <c:idx val="0"/>
          <c:order val="0"/>
          <c:tx>
            <c:strRef>
              <c:f>'H.3.1.'!$B$24:$B$25</c:f>
              <c:strCache>
                <c:ptCount val="2"/>
                <c:pt idx="0">
                  <c:v>2023</c:v>
                </c:pt>
                <c:pt idx="1">
                  <c:v>Performans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5650623885918166E-3"/>
                  <c:y val="-0.129240688903754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6D-468C-8233-BEFA1383D38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'H.3.1.'!$A$26:$A$30</c:f>
              <c:strCache>
                <c:ptCount val="5"/>
                <c:pt idx="0">
                  <c:v> Öğretim elemanı başına düşen SCI, SCI-Expanded, SSCI, A&amp;HCI ve ESCI  endeksli dergilerdeki yayın sayısı (WoS kaynaklı)</c:v>
                </c:pt>
                <c:pt idx="1">
                  <c:v>Q1 ve Q2 dilimindeki dergilerde yer alan yayın sayısı  (WoS kaynaklı) </c:v>
                </c:pt>
                <c:pt idx="2">
                  <c:v>Öğretim elemanı başına düşen TR Dizin'de taranan dergilerdeki yayın sayısı</c:v>
                </c:pt>
                <c:pt idx="3">
                  <c:v>Öğretim elemanı başına düşen diğer ulusal dergilerdeki yayın sayısı</c:v>
                </c:pt>
                <c:pt idx="4">
                  <c:v>En yüksek %10'luk dilimde atıf alan yayın sayısı (kümülatif)</c:v>
                </c:pt>
              </c:strCache>
            </c:strRef>
          </c:cat>
          <c:val>
            <c:numRef>
              <c:f>'H.3.1.'!$B$26:$B$30</c:f>
              <c:numCache>
                <c:formatCode>0%</c:formatCode>
                <c:ptCount val="5"/>
                <c:pt idx="0" formatCode="0.00%">
                  <c:v>0.86439999999999995</c:v>
                </c:pt>
                <c:pt idx="1">
                  <c:v>1</c:v>
                </c:pt>
                <c:pt idx="2">
                  <c:v>1</c:v>
                </c:pt>
                <c:pt idx="3">
                  <c:v>1</c:v>
                </c:pt>
                <c:pt idx="4">
                  <c:v>1</c:v>
                </c:pt>
              </c:numCache>
            </c:numRef>
          </c:val>
          <c:smooth val="0"/>
          <c:extLst>
            <c:ext xmlns:c16="http://schemas.microsoft.com/office/drawing/2014/chart" uri="{C3380CC4-5D6E-409C-BE32-E72D297353CC}">
              <c16:uniqueId val="{00000001-A06D-468C-8233-BEFA1383D389}"/>
            </c:ext>
          </c:extLst>
        </c:ser>
        <c:ser>
          <c:idx val="1"/>
          <c:order val="1"/>
          <c:tx>
            <c:strRef>
              <c:f>'H.3.1.'!$C$24:$C$25</c:f>
              <c:strCache>
                <c:ptCount val="2"/>
                <c:pt idx="0">
                  <c:v>2024</c:v>
                </c:pt>
                <c:pt idx="1">
                  <c:v>Performans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3475935828876846E-3"/>
                  <c:y val="0.103392551123003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6D-468C-8233-BEFA1383D389}"/>
                </c:ext>
              </c:extLst>
            </c:dLbl>
            <c:dLbl>
              <c:idx val="2"/>
              <c:layout>
                <c:manualLayout>
                  <c:x val="-1.7825311942959001E-3"/>
                  <c:y val="9.04684822326278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6D-468C-8233-BEFA1383D389}"/>
                </c:ext>
              </c:extLst>
            </c:dLbl>
            <c:dLbl>
              <c:idx val="3"/>
              <c:layout>
                <c:manualLayout>
                  <c:x val="0"/>
                  <c:y val="7.75444133422523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6D-468C-8233-BEFA1383D38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'H.3.1.'!$A$26:$A$30</c:f>
              <c:strCache>
                <c:ptCount val="5"/>
                <c:pt idx="0">
                  <c:v> Öğretim elemanı başına düşen SCI, SCI-Expanded, SSCI, A&amp;HCI ve ESCI  endeksli dergilerdeki yayın sayısı (WoS kaynaklı)</c:v>
                </c:pt>
                <c:pt idx="1">
                  <c:v>Q1 ve Q2 dilimindeki dergilerde yer alan yayın sayısı  (WoS kaynaklı) </c:v>
                </c:pt>
                <c:pt idx="2">
                  <c:v>Öğretim elemanı başına düşen TR Dizin'de taranan dergilerdeki yayın sayısı</c:v>
                </c:pt>
                <c:pt idx="3">
                  <c:v>Öğretim elemanı başına düşen diğer ulusal dergilerdeki yayın sayısı</c:v>
                </c:pt>
                <c:pt idx="4">
                  <c:v>En yüksek %10'luk dilimde atıf alan yayın sayısı (kümülatif)</c:v>
                </c:pt>
              </c:strCache>
            </c:strRef>
          </c:cat>
          <c:val>
            <c:numRef>
              <c:f>'H.3.1.'!$C$26:$C$30</c:f>
              <c:numCache>
                <c:formatCode>0%</c:formatCode>
                <c:ptCount val="5"/>
                <c:pt idx="0" formatCode="0.00%">
                  <c:v>0.85940000000000005</c:v>
                </c:pt>
                <c:pt idx="1">
                  <c:v>1</c:v>
                </c:pt>
                <c:pt idx="2" formatCode="0.00%">
                  <c:v>0.84850000000000003</c:v>
                </c:pt>
                <c:pt idx="3" formatCode="0.00%">
                  <c:v>0.8276</c:v>
                </c:pt>
                <c:pt idx="4">
                  <c:v>1</c:v>
                </c:pt>
              </c:numCache>
            </c:numRef>
          </c:val>
          <c:smooth val="0"/>
          <c:extLst>
            <c:ext xmlns:c16="http://schemas.microsoft.com/office/drawing/2014/chart" uri="{C3380CC4-5D6E-409C-BE32-E72D297353CC}">
              <c16:uniqueId val="{00000005-A06D-468C-8233-BEFA1383D389}"/>
            </c:ext>
          </c:extLst>
        </c:ser>
        <c:dLbls>
          <c:showLegendKey val="0"/>
          <c:showVal val="0"/>
          <c:showCatName val="0"/>
          <c:showSerName val="0"/>
          <c:showPercent val="0"/>
          <c:showBubbleSize val="0"/>
        </c:dLbls>
        <c:marker val="1"/>
        <c:smooth val="0"/>
        <c:axId val="416253887"/>
        <c:axId val="416254367"/>
      </c:lineChart>
      <c:catAx>
        <c:axId val="416253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16254367"/>
        <c:crosses val="autoZero"/>
        <c:auto val="1"/>
        <c:lblAlgn val="ctr"/>
        <c:lblOffset val="100"/>
        <c:noMultiLvlLbl val="0"/>
      </c:catAx>
      <c:valAx>
        <c:axId val="416254367"/>
        <c:scaling>
          <c:orientation val="minMax"/>
        </c:scaling>
        <c:delete val="1"/>
        <c:axPos val="l"/>
        <c:numFmt formatCode="0.00%" sourceLinked="1"/>
        <c:majorTickMark val="none"/>
        <c:minorTickMark val="none"/>
        <c:tickLblPos val="nextTo"/>
        <c:crossAx val="416253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dk1"/>
                </a:solidFill>
                <a:latin typeface="+mn-lt"/>
                <a:ea typeface="+mn-ea"/>
                <a:cs typeface="+mn-cs"/>
              </a:defRPr>
            </a:pPr>
            <a:r>
              <a:rPr lang="tr-TR" b="0" cap="none" spc="0">
                <a:ln w="0"/>
                <a:solidFill>
                  <a:schemeClr val="dk1"/>
                </a:solidFill>
                <a:effectLst>
                  <a:reflection blurRad="6350" stA="53000" endA="300" endPos="35500" dir="5400000" sy="-90000" algn="bl" rotWithShape="0"/>
                </a:effectLst>
                <a:latin typeface="+mn-lt"/>
                <a:ea typeface="+mn-ea"/>
                <a:cs typeface="+mn-cs"/>
              </a:rPr>
              <a:t>H.1.1.PERFORMANSI</a:t>
            </a:r>
            <a:endPar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c:rich>
      </c:tx>
      <c:layout>
        <c:manualLayout>
          <c:xMode val="edge"/>
          <c:yMode val="edge"/>
          <c:x val="0.31905211276071405"/>
          <c:y val="5.0400916380297825E-2"/>
        </c:manualLayout>
      </c:layout>
      <c:overlay val="0"/>
      <c:spPr>
        <a:solidFill>
          <a:schemeClr val="lt1"/>
        </a:solidFill>
        <a:ln w="25400" cap="flat" cmpd="sng" algn="ctr">
          <a:solidFill>
            <a:schemeClr val="bg1"/>
          </a:solidFill>
          <a:prstDash val="solid"/>
        </a:ln>
        <a:effectLst/>
      </c:spPr>
      <c:txPr>
        <a:bodyPr rot="0" spcFirstLastPara="1" vertOverflow="ellipsis" vert="horz" wrap="square" anchor="ctr" anchorCtr="1"/>
        <a:lstStyle/>
        <a:p>
          <a:pPr>
            <a:defRPr sz="1600" b="1" i="0" u="none" strike="noStrike" kern="1200" cap="all" baseline="0">
              <a:solidFill>
                <a:schemeClr val="dk1"/>
              </a:solidFill>
              <a:latin typeface="+mn-lt"/>
              <a:ea typeface="+mn-ea"/>
              <a:cs typeface="+mn-cs"/>
            </a:defRPr>
          </a:pPr>
          <a:endParaRPr lang="tr-TR"/>
        </a:p>
      </c:txPr>
    </c:title>
    <c:autoTitleDeleted val="0"/>
    <c:plotArea>
      <c:layout>
        <c:manualLayout>
          <c:layoutTarget val="inner"/>
          <c:xMode val="edge"/>
          <c:yMode val="edge"/>
          <c:x val="2.7989821882951654E-2"/>
          <c:y val="0.19028636884306988"/>
          <c:w val="0.94402035623409675"/>
          <c:h val="0.76847651775486825"/>
        </c:manualLayout>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0B4-43BD-8FF6-75132DC7BC57}"/>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0B4-43BD-8FF6-75132DC7BC57}"/>
              </c:ext>
            </c:extLst>
          </c:dPt>
          <c:dLbls>
            <c:spPr>
              <a:solidFill>
                <a:schemeClr val="lt1"/>
              </a:solidFill>
              <a:ln w="25400" cap="flat" cmpd="sng" algn="ctr">
                <a:solidFill>
                  <a:schemeClr val="accent1"/>
                </a:solidFill>
                <a:prstDash val="solid"/>
              </a:ln>
              <a:effectLst>
                <a:glow rad="63500">
                  <a:schemeClr val="accent1">
                    <a:satMod val="175000"/>
                    <a:alpha val="40000"/>
                  </a:schemeClr>
                </a:glow>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dk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2"/>
              <c:pt idx="0">
                <c:v>%40</c:v>
              </c:pt>
              <c:pt idx="1">
                <c:v>%100</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60B4-43BD-8FF6-75132DC7BC57}"/>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60B4-43BD-8FF6-75132DC7BC57}"/>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60B4-43BD-8FF6-75132DC7BC57}"/>
              </c:ext>
            </c:extLst>
          </c:dPt>
          <c:cat>
            <c:strLit>
              <c:ptCount val="2"/>
              <c:pt idx="0">
                <c:v>%40</c:v>
              </c:pt>
              <c:pt idx="1">
                <c:v>%100</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60B4-43BD-8FF6-75132DC7BC57}"/>
            </c:ext>
          </c:extLst>
        </c:ser>
        <c:dLbls>
          <c:showLegendKey val="0"/>
          <c:showVal val="0"/>
          <c:showCatName val="0"/>
          <c:showSerName val="0"/>
          <c:showPercent val="0"/>
          <c:showBubbleSize val="0"/>
        </c:dLbls>
        <c:gapWidth val="100"/>
        <c:axId val="1947252448"/>
        <c:axId val="1947254368"/>
      </c:barChart>
      <c:catAx>
        <c:axId val="1947252448"/>
        <c:scaling>
          <c:orientation val="minMax"/>
        </c:scaling>
        <c:delete val="1"/>
        <c:axPos val="b"/>
        <c:numFmt formatCode="General" sourceLinked="1"/>
        <c:majorTickMark val="out"/>
        <c:minorTickMark val="none"/>
        <c:tickLblPos val="nextTo"/>
        <c:crossAx val="1947254368"/>
        <c:crosses val="autoZero"/>
        <c:auto val="1"/>
        <c:lblAlgn val="ctr"/>
        <c:lblOffset val="100"/>
        <c:noMultiLvlLbl val="0"/>
      </c:catAx>
      <c:valAx>
        <c:axId val="1947254368"/>
        <c:scaling>
          <c:orientation val="minMax"/>
        </c:scaling>
        <c:delete val="1"/>
        <c:axPos val="l"/>
        <c:numFmt formatCode="General" sourceLinked="1"/>
        <c:majorTickMark val="out"/>
        <c:minorTickMark val="none"/>
        <c:tickLblPos val="nextTo"/>
        <c:crossAx val="1947252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r>
              <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H.3.1.PERFORMANSI</a:t>
            </a:r>
            <a:endPar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c:rich>
      </c:tx>
      <c:overlay val="0"/>
      <c:spPr>
        <a:solidFill>
          <a:schemeClr val="lt1"/>
        </a:solidFill>
        <a:ln w="25400" cap="flat" cmpd="sng" algn="ctr">
          <a:solidFill>
            <a:schemeClr val="accent1"/>
          </a:solidFill>
          <a:prstDash val="solid"/>
        </a:ln>
        <a:effectLst/>
      </c:spPr>
      <c:txPr>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endParaRPr lang="tr-TR"/>
        </a:p>
      </c:txPr>
    </c:title>
    <c:autoTitleDeleted val="0"/>
    <c:plotArea>
      <c:layout>
        <c:manualLayout>
          <c:layoutTarget val="inner"/>
          <c:xMode val="edge"/>
          <c:yMode val="edge"/>
          <c:x val="9.8611111111111108E-2"/>
          <c:y val="0.23725393700787406"/>
          <c:w val="0.81388888888888888"/>
          <c:h val="0.65757545931758532"/>
        </c:manualLayout>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CE0-4B93-858B-21A93AFFBB5F}"/>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CE0-4B93-858B-21A93AFFBB5F}"/>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%96,61</c:v>
              </c:pt>
              <c:pt idx="1">
                <c:v>%92,49</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7CE0-4B93-858B-21A93AFFBB5F}"/>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7CE0-4B93-858B-21A93AFFBB5F}"/>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7CE0-4B93-858B-21A93AFFBB5F}"/>
              </c:ext>
            </c:extLst>
          </c:dPt>
          <c:cat>
            <c:strLit>
              <c:ptCount val="2"/>
              <c:pt idx="0">
                <c:v>%96,61</c:v>
              </c:pt>
              <c:pt idx="1">
                <c:v>%92,49</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7CE0-4B93-858B-21A93AFFBB5F}"/>
            </c:ext>
          </c:extLst>
        </c:ser>
        <c:dLbls>
          <c:showLegendKey val="0"/>
          <c:showVal val="0"/>
          <c:showCatName val="0"/>
          <c:showSerName val="0"/>
          <c:showPercent val="0"/>
          <c:showBubbleSize val="0"/>
        </c:dLbls>
        <c:gapWidth val="100"/>
        <c:axId val="1947255328"/>
        <c:axId val="1947249088"/>
      </c:barChart>
      <c:catAx>
        <c:axId val="1947255328"/>
        <c:scaling>
          <c:orientation val="minMax"/>
        </c:scaling>
        <c:delete val="1"/>
        <c:axPos val="b"/>
        <c:numFmt formatCode="General" sourceLinked="1"/>
        <c:majorTickMark val="out"/>
        <c:minorTickMark val="none"/>
        <c:tickLblPos val="nextTo"/>
        <c:crossAx val="1947249088"/>
        <c:crosses val="autoZero"/>
        <c:auto val="1"/>
        <c:lblAlgn val="ctr"/>
        <c:lblOffset val="100"/>
        <c:noMultiLvlLbl val="0"/>
      </c:catAx>
      <c:valAx>
        <c:axId val="1947249088"/>
        <c:scaling>
          <c:orientation val="minMax"/>
        </c:scaling>
        <c:delete val="1"/>
        <c:axPos val="l"/>
        <c:numFmt formatCode="General" sourceLinked="1"/>
        <c:majorTickMark val="out"/>
        <c:minorTickMark val="none"/>
        <c:tickLblPos val="nextTo"/>
        <c:crossAx val="19472553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'H.3.2.'!$B$20:$B$21</c:f>
              <c:strCache>
                <c:ptCount val="2"/>
                <c:pt idx="0">
                  <c:v>2023</c:v>
                </c:pt>
                <c:pt idx="1">
                  <c:v>Performans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'H.3.2.'!$A$22:$A$24</c:f>
              <c:strCache>
                <c:ptCount val="3"/>
                <c:pt idx="0">
                  <c:v>PG3.2.1 BAP birimi tarafından desteklenmesine karar verilen yeni proje sayısı</c:v>
                </c:pt>
                <c:pt idx="1">
                  <c:v>PG3.2.2 Kurum dışı ulusal kurum ve kuruluşlar (TÜBİTAK, TENMAK, TÜSEB,  vb.) tarafından desteklenmesine karar verilen yeni proje sayısı</c:v>
                </c:pt>
                <c:pt idx="2">
                  <c:v>PG3.2.3 Uluslararası kurum ve kuruluşlar (AB, Dünya Bankası, FAO vb.) tarafından desteklenmesine karar verilen proje sayısı (kümülatif)</c:v>
                </c:pt>
              </c:strCache>
            </c:strRef>
          </c:cat>
          <c:val>
            <c:numRef>
              <c:f>'H.3.2.'!$B$22:$B$24</c:f>
              <c:numCache>
                <c:formatCode>0%</c:formatCode>
                <c:ptCount val="3"/>
                <c:pt idx="0" formatCode="0.00%">
                  <c:v>0.71419999999999995</c:v>
                </c:pt>
                <c:pt idx="1">
                  <c:v>1</c:v>
                </c:pt>
                <c:pt idx="2">
                  <c:v>1</c:v>
                </c:pt>
              </c:numCache>
            </c:numRef>
          </c:val>
          <c:smooth val="0"/>
          <c:extLst>
            <c:ext xmlns:c16="http://schemas.microsoft.com/office/drawing/2014/chart" uri="{C3380CC4-5D6E-409C-BE32-E72D297353CC}">
              <c16:uniqueId val="{00000000-4FBA-4E8C-9F56-64B7DF6DF530}"/>
            </c:ext>
          </c:extLst>
        </c:ser>
        <c:ser>
          <c:idx val="1"/>
          <c:order val="1"/>
          <c:tx>
            <c:strRef>
              <c:f>'H.3.2.'!$C$20:$C$21</c:f>
              <c:strCache>
                <c:ptCount val="2"/>
                <c:pt idx="0">
                  <c:v>2024</c:v>
                </c:pt>
                <c:pt idx="1">
                  <c:v>Performans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'H.3.2.'!$A$22:$A$24</c:f>
              <c:strCache>
                <c:ptCount val="3"/>
                <c:pt idx="0">
                  <c:v>PG3.2.1 BAP birimi tarafından desteklenmesine karar verilen yeni proje sayısı</c:v>
                </c:pt>
                <c:pt idx="1">
                  <c:v>PG3.2.2 Kurum dışı ulusal kurum ve kuruluşlar (TÜBİTAK, TENMAK, TÜSEB,  vb.) tarafından desteklenmesine karar verilen yeni proje sayısı</c:v>
                </c:pt>
                <c:pt idx="2">
                  <c:v>PG3.2.3 Uluslararası kurum ve kuruluşlar (AB, Dünya Bankası, FAO vb.) tarafından desteklenmesine karar verilen proje sayısı (kümülatif)</c:v>
                </c:pt>
              </c:strCache>
            </c:strRef>
          </c:cat>
          <c:val>
            <c:numRef>
              <c:f>'H.3.2.'!$C$22:$C$24</c:f>
              <c:numCache>
                <c:formatCode>0%</c:formatCode>
                <c:ptCount val="3"/>
                <c:pt idx="0">
                  <c:v>1</c:v>
                </c:pt>
                <c:pt idx="1">
                  <c:v>1</c:v>
                </c:pt>
                <c:pt idx="2">
                  <c:v>1</c:v>
                </c:pt>
              </c:numCache>
            </c:numRef>
          </c:val>
          <c:smooth val="0"/>
          <c:extLst>
            <c:ext xmlns:c16="http://schemas.microsoft.com/office/drawing/2014/chart" uri="{C3380CC4-5D6E-409C-BE32-E72D297353CC}">
              <c16:uniqueId val="{00000001-4FBA-4E8C-9F56-64B7DF6DF530}"/>
            </c:ext>
          </c:extLst>
        </c:ser>
        <c:dLbls>
          <c:showLegendKey val="0"/>
          <c:showVal val="0"/>
          <c:showCatName val="0"/>
          <c:showSerName val="0"/>
          <c:showPercent val="0"/>
          <c:showBubbleSize val="0"/>
        </c:dLbls>
        <c:marker val="1"/>
        <c:smooth val="0"/>
        <c:axId val="82215296"/>
        <c:axId val="82216832"/>
      </c:lineChart>
      <c:catAx>
        <c:axId val="8221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2216832"/>
        <c:crosses val="autoZero"/>
        <c:auto val="1"/>
        <c:lblAlgn val="ctr"/>
        <c:lblOffset val="100"/>
        <c:noMultiLvlLbl val="0"/>
      </c:catAx>
      <c:valAx>
        <c:axId val="82216832"/>
        <c:scaling>
          <c:orientation val="minMax"/>
        </c:scaling>
        <c:delete val="1"/>
        <c:axPos val="l"/>
        <c:numFmt formatCode="0.00%" sourceLinked="1"/>
        <c:majorTickMark val="none"/>
        <c:minorTickMark val="none"/>
        <c:tickLblPos val="nextTo"/>
        <c:crossAx val="8221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r>
              <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H.3.2.PERFORMANSI</a:t>
            </a:r>
            <a:endPar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c:rich>
      </c:tx>
      <c:layout>
        <c:manualLayout>
          <c:xMode val="edge"/>
          <c:yMode val="edge"/>
          <c:x val="0.30524300087489065"/>
          <c:y val="5.5555555555555552E-2"/>
        </c:manualLayout>
      </c:layout>
      <c:overlay val="0"/>
      <c:spPr>
        <a:solidFill>
          <a:schemeClr val="lt1"/>
        </a:solidFill>
        <a:ln w="25400" cap="flat" cmpd="sng" algn="ctr">
          <a:solidFill>
            <a:schemeClr val="accent1"/>
          </a:solidFill>
          <a:prstDash val="solid"/>
        </a:ln>
        <a:effectLst/>
      </c:spPr>
      <c:txPr>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2E3-43D7-94BC-EB1A2D25FB3D}"/>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2E3-43D7-94BC-EB1A2D25FB3D}"/>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%91,43</c:v>
              </c:pt>
              <c:pt idx="1">
                <c:v>%100</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52E3-43D7-94BC-EB1A2D25FB3D}"/>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52E3-43D7-94BC-EB1A2D25FB3D}"/>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52E3-43D7-94BC-EB1A2D25FB3D}"/>
              </c:ext>
            </c:extLst>
          </c:dPt>
          <c:cat>
            <c:strLit>
              <c:ptCount val="2"/>
              <c:pt idx="0">
                <c:v>%91,43</c:v>
              </c:pt>
              <c:pt idx="1">
                <c:v>%100</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52E3-43D7-94BC-EB1A2D25FB3D}"/>
            </c:ext>
          </c:extLst>
        </c:ser>
        <c:dLbls>
          <c:showLegendKey val="0"/>
          <c:showVal val="0"/>
          <c:showCatName val="0"/>
          <c:showSerName val="0"/>
          <c:showPercent val="0"/>
          <c:showBubbleSize val="0"/>
        </c:dLbls>
        <c:gapWidth val="100"/>
        <c:axId val="2030980448"/>
        <c:axId val="2030970848"/>
      </c:barChart>
      <c:catAx>
        <c:axId val="2030980448"/>
        <c:scaling>
          <c:orientation val="minMax"/>
        </c:scaling>
        <c:delete val="1"/>
        <c:axPos val="b"/>
        <c:numFmt formatCode="General" sourceLinked="1"/>
        <c:majorTickMark val="out"/>
        <c:minorTickMark val="none"/>
        <c:tickLblPos val="nextTo"/>
        <c:crossAx val="2030970848"/>
        <c:crosses val="autoZero"/>
        <c:auto val="1"/>
        <c:lblAlgn val="ctr"/>
        <c:lblOffset val="100"/>
        <c:noMultiLvlLbl val="0"/>
      </c:catAx>
      <c:valAx>
        <c:axId val="2030970848"/>
        <c:scaling>
          <c:orientation val="minMax"/>
        </c:scaling>
        <c:delete val="1"/>
        <c:axPos val="l"/>
        <c:numFmt formatCode="General" sourceLinked="1"/>
        <c:majorTickMark val="out"/>
        <c:minorTickMark val="none"/>
        <c:tickLblPos val="nextTo"/>
        <c:crossAx val="2030980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H.3.3.!$B$20:$B$21</c:f>
              <c:strCache>
                <c:ptCount val="1"/>
                <c:pt idx="0">
                  <c:v>2023 Performans</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H.3.3.!$A$22:$A$26</c:f>
              <c:strCache>
                <c:ptCount val="5"/>
                <c:pt idx="0">
                  <c:v>Öğretim elemanlarınca Teknoparklarda kurulu şirket sayısı (kümülatif)</c:v>
                </c:pt>
                <c:pt idx="1">
                  <c:v> Ar-Ge sonucu ortaya çıkan ürünlere ilişkin başvurulan patent, faydalı model veya tasarım sayısı (kümülatif)</c:v>
                </c:pt>
                <c:pt idx="2">
                  <c:v> Ar-Ge sonucu ortaya çıkan ürünlere ilişkin tescillenen patent, faydalı model veya tasarım sayısı (kümülatif)</c:v>
                </c:pt>
                <c:pt idx="3">
                  <c:v> Ar-Ge sonucu ortaya çıkan ürünlere ilişkin ticarileşen patent, faydalı model veya tasarım sayısı (kümülatif)</c:v>
                </c:pt>
                <c:pt idx="4">
                  <c:v> Uluslararası düzenlenen bilimsel etkinliklerin sayısı (kümülatif)</c:v>
                </c:pt>
              </c:strCache>
            </c:strRef>
          </c:cat>
          <c:val>
            <c:numRef>
              <c:f>H.3.3.!$B$22:$B$26</c:f>
              <c:numCache>
                <c:formatCode>0%</c:formatCode>
                <c:ptCount val="5"/>
                <c:pt idx="0">
                  <c:v>1</c:v>
                </c:pt>
                <c:pt idx="1">
                  <c:v>0</c:v>
                </c:pt>
                <c:pt idx="2">
                  <c:v>1</c:v>
                </c:pt>
                <c:pt idx="3">
                  <c:v>0</c:v>
                </c:pt>
                <c:pt idx="4">
                  <c:v>1</c:v>
                </c:pt>
              </c:numCache>
            </c:numRef>
          </c:val>
          <c:smooth val="0"/>
          <c:extLst>
            <c:ext xmlns:c16="http://schemas.microsoft.com/office/drawing/2014/chart" uri="{C3380CC4-5D6E-409C-BE32-E72D297353CC}">
              <c16:uniqueId val="{00000000-1558-4C29-A983-F20156E359FA}"/>
            </c:ext>
          </c:extLst>
        </c:ser>
        <c:ser>
          <c:idx val="1"/>
          <c:order val="1"/>
          <c:tx>
            <c:strRef>
              <c:f>H.3.3.!$C$20:$C$21</c:f>
              <c:strCache>
                <c:ptCount val="1"/>
                <c:pt idx="0">
                  <c:v>2024 Performans</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H.3.3.!$A$22:$A$26</c:f>
              <c:strCache>
                <c:ptCount val="5"/>
                <c:pt idx="0">
                  <c:v>Öğretim elemanlarınca Teknoparklarda kurulu şirket sayısı (kümülatif)</c:v>
                </c:pt>
                <c:pt idx="1">
                  <c:v> Ar-Ge sonucu ortaya çıkan ürünlere ilişkin başvurulan patent, faydalı model veya tasarım sayısı (kümülatif)</c:v>
                </c:pt>
                <c:pt idx="2">
                  <c:v> Ar-Ge sonucu ortaya çıkan ürünlere ilişkin tescillenen patent, faydalı model veya tasarım sayısı (kümülatif)</c:v>
                </c:pt>
                <c:pt idx="3">
                  <c:v> Ar-Ge sonucu ortaya çıkan ürünlere ilişkin ticarileşen patent, faydalı model veya tasarım sayısı (kümülatif)</c:v>
                </c:pt>
                <c:pt idx="4">
                  <c:v> Uluslararası düzenlenen bilimsel etkinliklerin sayısı (kümülatif)</c:v>
                </c:pt>
              </c:strCache>
            </c:strRef>
          </c:cat>
          <c:val>
            <c:numRef>
              <c:f>H.3.3.!$C$22:$C$26</c:f>
              <c:numCache>
                <c:formatCode>0%</c:formatCode>
                <c:ptCount val="5"/>
                <c:pt idx="0">
                  <c:v>1</c:v>
                </c:pt>
                <c:pt idx="1">
                  <c:v>1</c:v>
                </c:pt>
                <c:pt idx="2">
                  <c:v>1</c:v>
                </c:pt>
                <c:pt idx="3">
                  <c:v>0</c:v>
                </c:pt>
                <c:pt idx="4">
                  <c:v>1</c:v>
                </c:pt>
              </c:numCache>
            </c:numRef>
          </c:val>
          <c:smooth val="0"/>
          <c:extLst>
            <c:ext xmlns:c16="http://schemas.microsoft.com/office/drawing/2014/chart" uri="{C3380CC4-5D6E-409C-BE32-E72D297353CC}">
              <c16:uniqueId val="{00000001-1558-4C29-A983-F20156E359FA}"/>
            </c:ext>
          </c:extLst>
        </c:ser>
        <c:dLbls>
          <c:showLegendKey val="0"/>
          <c:showVal val="0"/>
          <c:showCatName val="0"/>
          <c:showSerName val="0"/>
          <c:showPercent val="0"/>
          <c:showBubbleSize val="0"/>
        </c:dLbls>
        <c:smooth val="0"/>
        <c:axId val="82440960"/>
        <c:axId val="82442496"/>
      </c:lineChart>
      <c:catAx>
        <c:axId val="82440960"/>
        <c:scaling>
          <c:orientation val="minMax"/>
        </c:scaling>
        <c:delete val="0"/>
        <c:axPos val="b"/>
        <c:numFmt formatCode="General" sourceLinked="0"/>
        <c:majorTickMark val="out"/>
        <c:minorTickMark val="none"/>
        <c:tickLblPos val="nextTo"/>
        <c:crossAx val="82442496"/>
        <c:crosses val="autoZero"/>
        <c:auto val="1"/>
        <c:lblAlgn val="ctr"/>
        <c:lblOffset val="100"/>
        <c:noMultiLvlLbl val="0"/>
      </c:catAx>
      <c:valAx>
        <c:axId val="82442496"/>
        <c:scaling>
          <c:orientation val="minMax"/>
        </c:scaling>
        <c:delete val="1"/>
        <c:axPos val="l"/>
        <c:numFmt formatCode="0%" sourceLinked="1"/>
        <c:majorTickMark val="out"/>
        <c:minorTickMark val="none"/>
        <c:tickLblPos val="nextTo"/>
        <c:crossAx val="82440960"/>
        <c:crosses val="autoZero"/>
        <c:crossBetween val="between"/>
      </c:valAx>
    </c:plotArea>
    <c:legend>
      <c:legendPos val="r"/>
      <c:layout>
        <c:manualLayout>
          <c:xMode val="edge"/>
          <c:yMode val="edge"/>
          <c:x val="0.79701136429886488"/>
          <c:y val="4.5943761510437144E-2"/>
          <c:w val="0.19409479409479419"/>
          <c:h val="0.2184566854566502"/>
        </c:manualLayout>
      </c:layout>
      <c:overlay val="0"/>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r>
              <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H.3.3.PERFORMANSI</a:t>
            </a:r>
            <a:endPar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c:rich>
      </c:tx>
      <c:layout>
        <c:manualLayout>
          <c:xMode val="edge"/>
          <c:yMode val="edge"/>
          <c:x val="0.30524300087489065"/>
          <c:y val="6.4590542099192613E-2"/>
        </c:manualLayout>
      </c:layout>
      <c:overlay val="0"/>
      <c:spPr>
        <a:solidFill>
          <a:schemeClr val="lt1"/>
        </a:solidFill>
        <a:ln w="25400" cap="flat" cmpd="sng" algn="ctr">
          <a:solidFill>
            <a:schemeClr val="accent1"/>
          </a:solidFill>
          <a:prstDash val="solid"/>
        </a:ln>
        <a:effectLst/>
      </c:spPr>
      <c:txPr>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59F-4822-8A0F-9C22D3FC5161}"/>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59F-4822-8A0F-9C22D3FC5161}"/>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%80</c:v>
              </c:pt>
              <c:pt idx="1">
                <c:v>%100</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659F-4822-8A0F-9C22D3FC5161}"/>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659F-4822-8A0F-9C22D3FC5161}"/>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659F-4822-8A0F-9C22D3FC5161}"/>
              </c:ext>
            </c:extLst>
          </c:dPt>
          <c:cat>
            <c:strLit>
              <c:ptCount val="2"/>
              <c:pt idx="0">
                <c:v>%80</c:v>
              </c:pt>
              <c:pt idx="1">
                <c:v>%100</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659F-4822-8A0F-9C22D3FC5161}"/>
            </c:ext>
          </c:extLst>
        </c:ser>
        <c:dLbls>
          <c:showLegendKey val="0"/>
          <c:showVal val="0"/>
          <c:showCatName val="0"/>
          <c:showSerName val="0"/>
          <c:showPercent val="0"/>
          <c:showBubbleSize val="0"/>
        </c:dLbls>
        <c:gapWidth val="100"/>
        <c:axId val="164398352"/>
        <c:axId val="164418032"/>
      </c:barChart>
      <c:catAx>
        <c:axId val="164398352"/>
        <c:scaling>
          <c:orientation val="minMax"/>
        </c:scaling>
        <c:delete val="1"/>
        <c:axPos val="b"/>
        <c:numFmt formatCode="General" sourceLinked="1"/>
        <c:majorTickMark val="out"/>
        <c:minorTickMark val="none"/>
        <c:tickLblPos val="nextTo"/>
        <c:crossAx val="164418032"/>
        <c:crosses val="autoZero"/>
        <c:auto val="1"/>
        <c:lblAlgn val="ctr"/>
        <c:lblOffset val="100"/>
        <c:noMultiLvlLbl val="0"/>
      </c:catAx>
      <c:valAx>
        <c:axId val="164418032"/>
        <c:scaling>
          <c:orientation val="minMax"/>
        </c:scaling>
        <c:delete val="1"/>
        <c:axPos val="l"/>
        <c:numFmt formatCode="General" sourceLinked="1"/>
        <c:majorTickMark val="out"/>
        <c:minorTickMark val="none"/>
        <c:tickLblPos val="nextTo"/>
        <c:crossAx val="1643983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'H.3.4.'!$B$18:$B$19</c:f>
              <c:strCache>
                <c:ptCount val="2"/>
                <c:pt idx="0">
                  <c:v>2023</c:v>
                </c:pt>
                <c:pt idx="1">
                  <c:v>Performans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'H.3.4.'!$A$20:$A$23</c:f>
              <c:strCache>
                <c:ptCount val="4"/>
                <c:pt idx="0">
                  <c:v> Kayısı ve Endüstriyel Tarım alanlarında faaliyet gösteren Ar-Ge birimi, lisans ve lisansüstü program sayısı (kümülatif)</c:v>
                </c:pt>
                <c:pt idx="1">
                  <c:v> İlgili akademik birimlerce yürütülen Kayısı ve Endüstriyel Tarım alanlarında kabul edilen Ar-Ge proje sayısı (kümülatif)</c:v>
                </c:pt>
                <c:pt idx="2">
                  <c:v>Kayısı ve Endüstriyel Tarım ihtisaslaşma alanında tamamlanan lisansüstü tez sayısı (kümülatif)</c:v>
                </c:pt>
                <c:pt idx="3">
                  <c:v>Kayısı ve Endüstriyel Tarım alanında Üniversitemiz öğretim elemanlarının danışmanlık yaptığı sektörel proje sayısı (kümülatif)</c:v>
                </c:pt>
              </c:strCache>
            </c:strRef>
          </c:cat>
          <c:val>
            <c:numRef>
              <c:f>'H.3.4.'!$B$20:$B$23</c:f>
              <c:numCache>
                <c:formatCode>0%</c:formatCode>
                <c:ptCount val="4"/>
                <c:pt idx="0">
                  <c:v>1</c:v>
                </c:pt>
                <c:pt idx="1">
                  <c:v>1</c:v>
                </c:pt>
                <c:pt idx="2">
                  <c:v>1</c:v>
                </c:pt>
                <c:pt idx="3">
                  <c:v>0</c:v>
                </c:pt>
              </c:numCache>
            </c:numRef>
          </c:val>
          <c:smooth val="0"/>
          <c:extLst>
            <c:ext xmlns:c16="http://schemas.microsoft.com/office/drawing/2014/chart" uri="{C3380CC4-5D6E-409C-BE32-E72D297353CC}">
              <c16:uniqueId val="{00000000-8419-41E4-9B6A-0982DF5C5497}"/>
            </c:ext>
          </c:extLst>
        </c:ser>
        <c:ser>
          <c:idx val="1"/>
          <c:order val="1"/>
          <c:tx>
            <c:strRef>
              <c:f>'H.3.4.'!$C$18:$C$19</c:f>
              <c:strCache>
                <c:ptCount val="2"/>
                <c:pt idx="0">
                  <c:v>2024</c:v>
                </c:pt>
                <c:pt idx="1">
                  <c:v>Performans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'H.3.4.'!$A$20:$A$23</c:f>
              <c:strCache>
                <c:ptCount val="4"/>
                <c:pt idx="0">
                  <c:v> Kayısı ve Endüstriyel Tarım alanlarında faaliyet gösteren Ar-Ge birimi, lisans ve lisansüstü program sayısı (kümülatif)</c:v>
                </c:pt>
                <c:pt idx="1">
                  <c:v> İlgili akademik birimlerce yürütülen Kayısı ve Endüstriyel Tarım alanlarında kabul edilen Ar-Ge proje sayısı (kümülatif)</c:v>
                </c:pt>
                <c:pt idx="2">
                  <c:v>Kayısı ve Endüstriyel Tarım ihtisaslaşma alanında tamamlanan lisansüstü tez sayısı (kümülatif)</c:v>
                </c:pt>
                <c:pt idx="3">
                  <c:v>Kayısı ve Endüstriyel Tarım alanında Üniversitemiz öğretim elemanlarının danışmanlık yaptığı sektörel proje sayısı (kümülatif)</c:v>
                </c:pt>
              </c:strCache>
            </c:strRef>
          </c:cat>
          <c:val>
            <c:numRef>
              <c:f>'H.3.4.'!$C$20:$C$23</c:f>
              <c:numCache>
                <c:formatCode>0%</c:formatCode>
                <c:ptCount val="4"/>
                <c:pt idx="0">
                  <c:v>1</c:v>
                </c:pt>
                <c:pt idx="1">
                  <c:v>1</c:v>
                </c:pt>
                <c:pt idx="2">
                  <c:v>1</c:v>
                </c:pt>
                <c:pt idx="3">
                  <c:v>1</c:v>
                </c:pt>
              </c:numCache>
            </c:numRef>
          </c:val>
          <c:smooth val="0"/>
          <c:extLst>
            <c:ext xmlns:c16="http://schemas.microsoft.com/office/drawing/2014/chart" uri="{C3380CC4-5D6E-409C-BE32-E72D297353CC}">
              <c16:uniqueId val="{00000001-8419-41E4-9B6A-0982DF5C5497}"/>
            </c:ext>
          </c:extLst>
        </c:ser>
        <c:dLbls>
          <c:showLegendKey val="0"/>
          <c:showVal val="0"/>
          <c:showCatName val="0"/>
          <c:showSerName val="0"/>
          <c:showPercent val="0"/>
          <c:showBubbleSize val="0"/>
        </c:dLbls>
        <c:marker val="1"/>
        <c:smooth val="0"/>
        <c:axId val="82482688"/>
        <c:axId val="82484224"/>
      </c:lineChart>
      <c:catAx>
        <c:axId val="8248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2484224"/>
        <c:crosses val="autoZero"/>
        <c:auto val="1"/>
        <c:lblAlgn val="ctr"/>
        <c:lblOffset val="100"/>
        <c:noMultiLvlLbl val="0"/>
      </c:catAx>
      <c:valAx>
        <c:axId val="82484224"/>
        <c:scaling>
          <c:orientation val="minMax"/>
        </c:scaling>
        <c:delete val="1"/>
        <c:axPos val="l"/>
        <c:numFmt formatCode="0%" sourceLinked="1"/>
        <c:majorTickMark val="none"/>
        <c:minorTickMark val="none"/>
        <c:tickLblPos val="nextTo"/>
        <c:crossAx val="8248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r>
              <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H.3.4.PERFORMANSI</a:t>
            </a:r>
            <a:endPar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c:rich>
      </c:tx>
      <c:overlay val="0"/>
      <c:spPr>
        <a:solidFill>
          <a:schemeClr val="lt1"/>
        </a:solidFill>
        <a:ln w="25400" cap="flat" cmpd="sng" algn="ctr">
          <a:solidFill>
            <a:schemeClr val="accent5"/>
          </a:solidFill>
          <a:prstDash val="solid"/>
        </a:ln>
        <a:effectLst/>
      </c:spPr>
      <c:txPr>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278-49FB-A2F7-F97643A5C08E}"/>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278-49FB-A2F7-F97643A5C08E}"/>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%75</c:v>
              </c:pt>
              <c:pt idx="1">
                <c:v>%100</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B278-49FB-A2F7-F97643A5C08E}"/>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278-49FB-A2F7-F97643A5C08E}"/>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B278-49FB-A2F7-F97643A5C08E}"/>
              </c:ext>
            </c:extLst>
          </c:dPt>
          <c:cat>
            <c:strLit>
              <c:ptCount val="2"/>
              <c:pt idx="0">
                <c:v>%75</c:v>
              </c:pt>
              <c:pt idx="1">
                <c:v>%100</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B278-49FB-A2F7-F97643A5C08E}"/>
            </c:ext>
          </c:extLst>
        </c:ser>
        <c:dLbls>
          <c:showLegendKey val="0"/>
          <c:showVal val="0"/>
          <c:showCatName val="0"/>
          <c:showSerName val="0"/>
          <c:showPercent val="0"/>
          <c:showBubbleSize val="0"/>
        </c:dLbls>
        <c:gapWidth val="100"/>
        <c:axId val="2020351152"/>
        <c:axId val="164406512"/>
      </c:barChart>
      <c:catAx>
        <c:axId val="2020351152"/>
        <c:scaling>
          <c:orientation val="minMax"/>
        </c:scaling>
        <c:delete val="1"/>
        <c:axPos val="b"/>
        <c:numFmt formatCode="General" sourceLinked="1"/>
        <c:majorTickMark val="out"/>
        <c:minorTickMark val="none"/>
        <c:tickLblPos val="nextTo"/>
        <c:crossAx val="164406512"/>
        <c:crosses val="autoZero"/>
        <c:auto val="1"/>
        <c:lblAlgn val="ctr"/>
        <c:lblOffset val="100"/>
        <c:noMultiLvlLbl val="0"/>
      </c:catAx>
      <c:valAx>
        <c:axId val="164406512"/>
        <c:scaling>
          <c:orientation val="minMax"/>
        </c:scaling>
        <c:delete val="1"/>
        <c:axPos val="l"/>
        <c:numFmt formatCode="General" sourceLinked="1"/>
        <c:majorTickMark val="out"/>
        <c:minorTickMark val="none"/>
        <c:tickLblPos val="nextTo"/>
        <c:crossAx val="20203511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25670498084297E-2"/>
          <c:y val="4.7619047619047623E-2"/>
          <c:w val="0.9578544061302684"/>
          <c:h val="0.61408323959505062"/>
        </c:manualLayout>
      </c:layout>
      <c:lineChart>
        <c:grouping val="standard"/>
        <c:varyColors val="0"/>
        <c:ser>
          <c:idx val="0"/>
          <c:order val="0"/>
          <c:tx>
            <c:strRef>
              <c:f>'H.3.5.'!$A$17</c:f>
              <c:strCache>
                <c:ptCount val="1"/>
                <c:pt idx="0">
                  <c:v>PG3.5.1 Ar-Ge' ye harcanan bütçenin toplam bütçeye oranı</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'H.3.5.'!$B$15:$C$16</c:f>
              <c:multiLvlStrCache>
                <c:ptCount val="2"/>
                <c:lvl>
                  <c:pt idx="0">
                    <c:v>Performans</c:v>
                  </c:pt>
                  <c:pt idx="1">
                    <c:v>Performans</c:v>
                  </c:pt>
                </c:lvl>
                <c:lvl>
                  <c:pt idx="0">
                    <c:v>2023</c:v>
                  </c:pt>
                  <c:pt idx="1">
                    <c:v>2024</c:v>
                  </c:pt>
                </c:lvl>
              </c:multiLvlStrCache>
            </c:multiLvlStrRef>
          </c:cat>
          <c:val>
            <c:numRef>
              <c:f>'H.3.5.'!$B$17:$C$17</c:f>
              <c:numCache>
                <c:formatCode>0%</c:formatCode>
                <c:ptCount val="2"/>
                <c:pt idx="0" formatCode="0.00%">
                  <c:v>0.81810000000000005</c:v>
                </c:pt>
                <c:pt idx="1">
                  <c:v>1</c:v>
                </c:pt>
              </c:numCache>
            </c:numRef>
          </c:val>
          <c:smooth val="0"/>
          <c:extLst>
            <c:ext xmlns:c16="http://schemas.microsoft.com/office/drawing/2014/chart" uri="{C3380CC4-5D6E-409C-BE32-E72D297353CC}">
              <c16:uniqueId val="{00000000-15E1-48D1-952B-5AA7F3CD2AF4}"/>
            </c:ext>
          </c:extLst>
        </c:ser>
        <c:ser>
          <c:idx val="1"/>
          <c:order val="1"/>
          <c:tx>
            <c:strRef>
              <c:f>'H.3.5.'!$A$18</c:f>
              <c:strCache>
                <c:ptCount val="1"/>
                <c:pt idx="0">
                  <c:v>PG3.5.2 Ar-Ge'ye harcanan yatırım (bilimsel altyapı) bütçesinin toplam yatırım bütçesine oranı</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'H.3.5.'!$B$15:$C$16</c:f>
              <c:multiLvlStrCache>
                <c:ptCount val="2"/>
                <c:lvl>
                  <c:pt idx="0">
                    <c:v>Performans</c:v>
                  </c:pt>
                  <c:pt idx="1">
                    <c:v>Performans</c:v>
                  </c:pt>
                </c:lvl>
                <c:lvl>
                  <c:pt idx="0">
                    <c:v>2023</c:v>
                  </c:pt>
                  <c:pt idx="1">
                    <c:v>2024</c:v>
                  </c:pt>
                </c:lvl>
              </c:multiLvlStrCache>
            </c:multiLvlStrRef>
          </c:cat>
          <c:val>
            <c:numRef>
              <c:f>'H.3.5.'!$B$18:$C$18</c:f>
              <c:numCache>
                <c:formatCode>0%</c:formatCode>
                <c:ptCount val="2"/>
                <c:pt idx="0">
                  <c:v>1</c:v>
                </c:pt>
                <c:pt idx="1">
                  <c:v>1</c:v>
                </c:pt>
              </c:numCache>
            </c:numRef>
          </c:val>
          <c:smooth val="0"/>
          <c:extLst>
            <c:ext xmlns:c16="http://schemas.microsoft.com/office/drawing/2014/chart" uri="{C3380CC4-5D6E-409C-BE32-E72D297353CC}">
              <c16:uniqueId val="{00000001-15E1-48D1-952B-5AA7F3CD2AF4}"/>
            </c:ext>
          </c:extLst>
        </c:ser>
        <c:dLbls>
          <c:showLegendKey val="0"/>
          <c:showVal val="0"/>
          <c:showCatName val="0"/>
          <c:showSerName val="0"/>
          <c:showPercent val="0"/>
          <c:showBubbleSize val="0"/>
        </c:dLbls>
        <c:marker val="1"/>
        <c:smooth val="0"/>
        <c:axId val="82720256"/>
        <c:axId val="82721792"/>
      </c:lineChart>
      <c:catAx>
        <c:axId val="8272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2721792"/>
        <c:crosses val="autoZero"/>
        <c:auto val="1"/>
        <c:lblAlgn val="ctr"/>
        <c:lblOffset val="100"/>
        <c:noMultiLvlLbl val="0"/>
      </c:catAx>
      <c:valAx>
        <c:axId val="82721792"/>
        <c:scaling>
          <c:orientation val="minMax"/>
        </c:scaling>
        <c:delete val="1"/>
        <c:axPos val="l"/>
        <c:numFmt formatCode="0.00%" sourceLinked="1"/>
        <c:majorTickMark val="none"/>
        <c:minorTickMark val="none"/>
        <c:tickLblPos val="nextTo"/>
        <c:crossAx val="82720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r>
              <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H.3.5.PERFORMANSI</a:t>
            </a:r>
            <a:endPar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c:rich>
      </c:tx>
      <c:overlay val="0"/>
      <c:spPr>
        <a:solidFill>
          <a:schemeClr val="lt1"/>
        </a:solidFill>
        <a:ln w="25400" cap="flat" cmpd="sng" algn="ctr">
          <a:solidFill>
            <a:schemeClr val="accent1"/>
          </a:solidFill>
          <a:prstDash val="solid"/>
        </a:ln>
        <a:effectLst/>
      </c:spPr>
      <c:txPr>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endParaRPr lang="tr-TR"/>
        </a:p>
      </c:txPr>
    </c:title>
    <c:autoTitleDeleted val="0"/>
    <c:plotArea>
      <c:layout/>
      <c:barChart>
        <c:barDir val="col"/>
        <c:grouping val="clustered"/>
        <c:varyColors val="0"/>
        <c:ser>
          <c:idx val="0"/>
          <c:order val="0"/>
          <c:tx>
            <c:v>2023</c:v>
          </c:tx>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1B7-4AB3-823B-28D9302037FA}"/>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1B7-4AB3-823B-28D9302037FA}"/>
              </c:ext>
            </c:extLst>
          </c:dPt>
          <c:dLbls>
            <c:dLbl>
              <c:idx val="1"/>
              <c:tx>
                <c:rich>
                  <a:bodyPr/>
                  <a:lstStyle/>
                  <a:p>
                    <a:r>
                      <a:rPr lang="en-US" baseline="0"/>
                      <a:t>%100; </a:t>
                    </a:r>
                    <a:fld id="{D1EF3D30-1263-47F1-8026-8A780C427B3D}" type="VALUE">
                      <a:rPr lang="en-US" baseline="0"/>
                      <a:pPr/>
                      <a:t>[DEĞER]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1B7-4AB3-823B-28D9302037F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%90,91</c:v>
              </c:pt>
              <c:pt idx="1">
                <c:v>%62,22</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B1B7-4AB3-823B-28D9302037FA}"/>
            </c:ext>
          </c:extLst>
        </c:ser>
        <c:ser>
          <c:idx val="1"/>
          <c:order val="1"/>
          <c:tx>
            <c:v>2024</c:v>
          </c:tx>
          <c:spPr>
            <a:solidFill>
              <a:schemeClr val="accent2"/>
            </a:solidFill>
            <a:ln>
              <a:noFill/>
            </a:ln>
            <a:effectLst>
              <a:outerShdw blurRad="63500" sx="102000" sy="102000" algn="ctr" rotWithShape="0">
                <a:prstClr val="black">
                  <a:alpha val="20000"/>
                </a:prstClr>
              </a:outerShdw>
            </a:effectLst>
          </c:spPr>
          <c:invertIfNegative val="0"/>
          <c:val>
            <c:numLit>
              <c:formatCode>General</c:formatCode>
              <c:ptCount val="1"/>
              <c:pt idx="0">
                <c:v>1</c:v>
              </c:pt>
            </c:numLit>
          </c:val>
          <c:extLst>
            <c:ext xmlns:c16="http://schemas.microsoft.com/office/drawing/2014/chart" uri="{C3380CC4-5D6E-409C-BE32-E72D297353CC}">
              <c16:uniqueId val="{00000005-B1B7-4AB3-823B-28D9302037FA}"/>
            </c:ext>
          </c:extLst>
        </c:ser>
        <c:dLbls>
          <c:showLegendKey val="0"/>
          <c:showVal val="0"/>
          <c:showCatName val="0"/>
          <c:showSerName val="0"/>
          <c:showPercent val="0"/>
          <c:showBubbleSize val="0"/>
        </c:dLbls>
        <c:gapWidth val="100"/>
        <c:axId val="2030969408"/>
        <c:axId val="2030964608"/>
      </c:barChart>
      <c:catAx>
        <c:axId val="2030969408"/>
        <c:scaling>
          <c:orientation val="minMax"/>
        </c:scaling>
        <c:delete val="1"/>
        <c:axPos val="b"/>
        <c:numFmt formatCode="General" sourceLinked="1"/>
        <c:majorTickMark val="out"/>
        <c:minorTickMark val="none"/>
        <c:tickLblPos val="nextTo"/>
        <c:crossAx val="2030964608"/>
        <c:crosses val="autoZero"/>
        <c:auto val="1"/>
        <c:lblAlgn val="ctr"/>
        <c:lblOffset val="100"/>
        <c:noMultiLvlLbl val="0"/>
      </c:catAx>
      <c:valAx>
        <c:axId val="2030964608"/>
        <c:scaling>
          <c:orientation val="minMax"/>
        </c:scaling>
        <c:delete val="1"/>
        <c:axPos val="l"/>
        <c:numFmt formatCode="General" sourceLinked="1"/>
        <c:majorTickMark val="out"/>
        <c:minorTickMark val="none"/>
        <c:tickLblPos val="nextTo"/>
        <c:crossAx val="2030969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29906542056084E-2"/>
          <c:y val="9.2592592592592657E-3"/>
          <c:w val="0.94517133956386312"/>
          <c:h val="0.68491469816272954"/>
        </c:manualLayout>
      </c:layout>
      <c:lineChart>
        <c:grouping val="percentStacked"/>
        <c:varyColors val="0"/>
        <c:ser>
          <c:idx val="0"/>
          <c:order val="0"/>
          <c:tx>
            <c:strRef>
              <c:f>'H.4.1.'!$B$17:$B$18</c:f>
              <c:strCache>
                <c:ptCount val="2"/>
                <c:pt idx="0">
                  <c:v>2023</c:v>
                </c:pt>
                <c:pt idx="1">
                  <c:v>Performans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'H.4.1.'!$A$19:$A$21</c:f>
              <c:strCache>
                <c:ptCount val="3"/>
                <c:pt idx="0">
                  <c:v>Öğrenci memnuniyet oranı (%)</c:v>
                </c:pt>
                <c:pt idx="1">
                  <c:v> Akademik personel memnuniyet oranı (%)</c:v>
                </c:pt>
                <c:pt idx="2">
                  <c:v>İdari personel memnuniyet oranı (%)</c:v>
                </c:pt>
              </c:strCache>
            </c:strRef>
          </c:cat>
          <c:val>
            <c:numRef>
              <c:f>'H.4.1.'!$B$19:$B$21</c:f>
              <c:numCache>
                <c:formatCode>0%</c:formatCode>
                <c:ptCount val="3"/>
                <c:pt idx="0">
                  <c:v>1</c:v>
                </c:pt>
                <c:pt idx="1">
                  <c:v>1</c:v>
                </c:pt>
                <c:pt idx="2">
                  <c:v>1</c:v>
                </c:pt>
              </c:numCache>
            </c:numRef>
          </c:val>
          <c:smooth val="0"/>
          <c:extLst>
            <c:ext xmlns:c16="http://schemas.microsoft.com/office/drawing/2014/chart" uri="{C3380CC4-5D6E-409C-BE32-E72D297353CC}">
              <c16:uniqueId val="{00000000-319B-40A8-AF08-71559C54C316}"/>
            </c:ext>
          </c:extLst>
        </c:ser>
        <c:ser>
          <c:idx val="1"/>
          <c:order val="1"/>
          <c:tx>
            <c:strRef>
              <c:f>'H.4.1.'!$C$17:$C$18</c:f>
              <c:strCache>
                <c:ptCount val="2"/>
                <c:pt idx="0">
                  <c:v>2024</c:v>
                </c:pt>
                <c:pt idx="1">
                  <c:v>Performans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'H.4.1.'!$A$19:$A$21</c:f>
              <c:strCache>
                <c:ptCount val="3"/>
                <c:pt idx="0">
                  <c:v>Öğrenci memnuniyet oranı (%)</c:v>
                </c:pt>
                <c:pt idx="1">
                  <c:v> Akademik personel memnuniyet oranı (%)</c:v>
                </c:pt>
                <c:pt idx="2">
                  <c:v>İdari personel memnuniyet oranı (%)</c:v>
                </c:pt>
              </c:strCache>
            </c:strRef>
          </c:cat>
          <c:val>
            <c:numRef>
              <c:f>'H.4.1.'!$C$19:$C$21</c:f>
              <c:numCache>
                <c:formatCode>0%</c:formatCode>
                <c:ptCount val="3"/>
                <c:pt idx="0">
                  <c:v>1</c:v>
                </c:pt>
                <c:pt idx="1">
                  <c:v>1</c:v>
                </c:pt>
                <c:pt idx="2">
                  <c:v>1</c:v>
                </c:pt>
              </c:numCache>
            </c:numRef>
          </c:val>
          <c:smooth val="0"/>
          <c:extLst>
            <c:ext xmlns:c16="http://schemas.microsoft.com/office/drawing/2014/chart" uri="{C3380CC4-5D6E-409C-BE32-E72D297353CC}">
              <c16:uniqueId val="{00000001-319B-40A8-AF08-71559C54C316}"/>
            </c:ext>
          </c:extLst>
        </c:ser>
        <c:dLbls>
          <c:showLegendKey val="0"/>
          <c:showVal val="0"/>
          <c:showCatName val="0"/>
          <c:showSerName val="0"/>
          <c:showPercent val="0"/>
          <c:showBubbleSize val="0"/>
        </c:dLbls>
        <c:marker val="1"/>
        <c:smooth val="0"/>
        <c:axId val="82887040"/>
        <c:axId val="82888576"/>
      </c:lineChart>
      <c:catAx>
        <c:axId val="8288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2888576"/>
        <c:crosses val="autoZero"/>
        <c:auto val="1"/>
        <c:lblAlgn val="ctr"/>
        <c:lblOffset val="100"/>
        <c:noMultiLvlLbl val="0"/>
      </c:catAx>
      <c:valAx>
        <c:axId val="82888576"/>
        <c:scaling>
          <c:orientation val="minMax"/>
        </c:scaling>
        <c:delete val="1"/>
        <c:axPos val="l"/>
        <c:numFmt formatCode="0%" sourceLinked="1"/>
        <c:majorTickMark val="none"/>
        <c:minorTickMark val="none"/>
        <c:tickLblPos val="nextTo"/>
        <c:crossAx val="82887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'H.1.2.'!$B$21:$B$22</c:f>
              <c:strCache>
                <c:ptCount val="2"/>
                <c:pt idx="0">
                  <c:v>2023</c:v>
                </c:pt>
                <c:pt idx="1">
                  <c:v>Performans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'H.1.2.'!$A$23:$A$26</c:f>
              <c:strCache>
                <c:ptCount val="4"/>
                <c:pt idx="0">
                  <c:v>PG1.2.1  Bilgi yönetim sistemine dahil edilen modül sayısı (kümülatif)</c:v>
                </c:pt>
                <c:pt idx="1">
                  <c:v>PG1.2.2 Siber güvenlik önlemleri kapsamında sızma testi sayısı (kümülatif)</c:v>
                </c:pt>
                <c:pt idx="2">
                  <c:v>PG1.2.3 Yerleşke içinde sunulan  Wi-Fi hizmet (metrekare) (kümülatif)</c:v>
                </c:pt>
                <c:pt idx="3">
                  <c:v>PG1.2.4 Bilgisayar laboratuvarı sayısı (kümülatif)</c:v>
                </c:pt>
              </c:strCache>
            </c:strRef>
          </c:cat>
          <c:val>
            <c:numRef>
              <c:f>'H.1.2.'!$B$23:$B$26</c:f>
              <c:numCache>
                <c:formatCode>0%</c:formatCode>
                <c:ptCount val="4"/>
                <c:pt idx="0">
                  <c:v>0</c:v>
                </c:pt>
                <c:pt idx="1">
                  <c:v>0</c:v>
                </c:pt>
                <c:pt idx="2">
                  <c:v>1</c:v>
                </c:pt>
                <c:pt idx="3">
                  <c:v>1</c:v>
                </c:pt>
              </c:numCache>
            </c:numRef>
          </c:val>
          <c:smooth val="0"/>
          <c:extLst>
            <c:ext xmlns:c16="http://schemas.microsoft.com/office/drawing/2014/chart" uri="{C3380CC4-5D6E-409C-BE32-E72D297353CC}">
              <c16:uniqueId val="{00000000-6AE4-4ED9-BC3B-9A4C889BCD85}"/>
            </c:ext>
          </c:extLst>
        </c:ser>
        <c:ser>
          <c:idx val="1"/>
          <c:order val="1"/>
          <c:tx>
            <c:strRef>
              <c:f>'H.1.2.'!$C$21:$C$22</c:f>
              <c:strCache>
                <c:ptCount val="2"/>
                <c:pt idx="0">
                  <c:v>2024</c:v>
                </c:pt>
                <c:pt idx="1">
                  <c:v>Performans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'H.1.2.'!$A$23:$A$26</c:f>
              <c:strCache>
                <c:ptCount val="4"/>
                <c:pt idx="0">
                  <c:v>PG1.2.1  Bilgi yönetim sistemine dahil edilen modül sayısı (kümülatif)</c:v>
                </c:pt>
                <c:pt idx="1">
                  <c:v>PG1.2.2 Siber güvenlik önlemleri kapsamında sızma testi sayısı (kümülatif)</c:v>
                </c:pt>
                <c:pt idx="2">
                  <c:v>PG1.2.3 Yerleşke içinde sunulan  Wi-Fi hizmet (metrekare) (kümülatif)</c:v>
                </c:pt>
                <c:pt idx="3">
                  <c:v>PG1.2.4 Bilgisayar laboratuvarı sayısı (kümülatif)</c:v>
                </c:pt>
              </c:strCache>
            </c:strRef>
          </c:cat>
          <c:val>
            <c:numRef>
              <c:f>'H.1.2.'!$C$23:$C$26</c:f>
              <c:numCache>
                <c:formatCode>0%</c:formatCode>
                <c:ptCount val="4"/>
                <c:pt idx="0">
                  <c:v>1</c:v>
                </c:pt>
                <c:pt idx="1">
                  <c:v>0.5</c:v>
                </c:pt>
                <c:pt idx="2">
                  <c:v>1</c:v>
                </c:pt>
                <c:pt idx="3">
                  <c:v>1</c:v>
                </c:pt>
              </c:numCache>
            </c:numRef>
          </c:val>
          <c:smooth val="0"/>
          <c:extLst>
            <c:ext xmlns:c16="http://schemas.microsoft.com/office/drawing/2014/chart" uri="{C3380CC4-5D6E-409C-BE32-E72D297353CC}">
              <c16:uniqueId val="{00000001-6AE4-4ED9-BC3B-9A4C889BCD85}"/>
            </c:ext>
          </c:extLst>
        </c:ser>
        <c:dLbls>
          <c:showLegendKey val="0"/>
          <c:showVal val="0"/>
          <c:showCatName val="0"/>
          <c:showSerName val="0"/>
          <c:showPercent val="0"/>
          <c:showBubbleSize val="0"/>
        </c:dLbls>
        <c:smooth val="0"/>
        <c:axId val="163872768"/>
        <c:axId val="163874304"/>
      </c:lineChart>
      <c:catAx>
        <c:axId val="16387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63874304"/>
        <c:crosses val="autoZero"/>
        <c:auto val="1"/>
        <c:lblAlgn val="ctr"/>
        <c:lblOffset val="100"/>
        <c:noMultiLvlLbl val="0"/>
      </c:catAx>
      <c:valAx>
        <c:axId val="163874304"/>
        <c:scaling>
          <c:orientation val="minMax"/>
        </c:scaling>
        <c:delete val="1"/>
        <c:axPos val="l"/>
        <c:numFmt formatCode="0%" sourceLinked="1"/>
        <c:majorTickMark val="none"/>
        <c:minorTickMark val="none"/>
        <c:tickLblPos val="nextTo"/>
        <c:crossAx val="163872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r>
              <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H.4.1.PERFORMANSI</a:t>
            </a:r>
            <a:endPar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c:rich>
      </c:tx>
      <c:overlay val="0"/>
      <c:spPr>
        <a:solidFill>
          <a:schemeClr val="lt1"/>
        </a:solidFill>
        <a:ln w="25400" cap="flat" cmpd="sng" algn="ctr">
          <a:solidFill>
            <a:schemeClr val="accent1"/>
          </a:solidFill>
          <a:prstDash val="solid"/>
        </a:ln>
        <a:effectLst/>
      </c:spPr>
      <c:txPr>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endParaRPr lang="tr-TR"/>
        </a:p>
      </c:txPr>
    </c:title>
    <c:autoTitleDeleted val="0"/>
    <c:plotArea>
      <c:layout>
        <c:manualLayout>
          <c:layoutTarget val="inner"/>
          <c:xMode val="edge"/>
          <c:yMode val="edge"/>
          <c:x val="0.10138888888888889"/>
          <c:y val="0.33910578885972581"/>
          <c:w val="0.81388888888888888"/>
          <c:h val="0.65757545931758532"/>
        </c:manualLayout>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CC7-4275-BB0E-762727149A27}"/>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CC7-4275-BB0E-762727149A27}"/>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%100</c:v>
              </c:pt>
              <c:pt idx="1">
                <c:v>%100</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ACC7-4275-BB0E-762727149A27}"/>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ACC7-4275-BB0E-762727149A27}"/>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ACC7-4275-BB0E-762727149A27}"/>
              </c:ext>
            </c:extLst>
          </c:dPt>
          <c:cat>
            <c:strLit>
              <c:ptCount val="2"/>
              <c:pt idx="0">
                <c:v>%100</c:v>
              </c:pt>
              <c:pt idx="1">
                <c:v>%100</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ACC7-4275-BB0E-762727149A27}"/>
            </c:ext>
          </c:extLst>
        </c:ser>
        <c:dLbls>
          <c:showLegendKey val="0"/>
          <c:showVal val="0"/>
          <c:showCatName val="0"/>
          <c:showSerName val="0"/>
          <c:showPercent val="0"/>
          <c:showBubbleSize val="0"/>
        </c:dLbls>
        <c:gapWidth val="100"/>
        <c:axId val="218223328"/>
        <c:axId val="218224768"/>
      </c:barChart>
      <c:catAx>
        <c:axId val="218223328"/>
        <c:scaling>
          <c:orientation val="minMax"/>
        </c:scaling>
        <c:delete val="1"/>
        <c:axPos val="b"/>
        <c:numFmt formatCode="General" sourceLinked="1"/>
        <c:majorTickMark val="out"/>
        <c:minorTickMark val="none"/>
        <c:tickLblPos val="nextTo"/>
        <c:crossAx val="218224768"/>
        <c:crosses val="autoZero"/>
        <c:auto val="1"/>
        <c:lblAlgn val="ctr"/>
        <c:lblOffset val="100"/>
        <c:noMultiLvlLbl val="0"/>
      </c:catAx>
      <c:valAx>
        <c:axId val="218224768"/>
        <c:scaling>
          <c:orientation val="minMax"/>
        </c:scaling>
        <c:delete val="1"/>
        <c:axPos val="l"/>
        <c:numFmt formatCode="General" sourceLinked="1"/>
        <c:majorTickMark val="out"/>
        <c:minorTickMark val="none"/>
        <c:tickLblPos val="nextTo"/>
        <c:crossAx val="2182233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'H.4.2.'!$A$17</c:f>
              <c:strCache>
                <c:ptCount val="1"/>
                <c:pt idx="0">
                  <c:v> Akreditasyon için başvurulacak lisans program sayısı (kümülatif)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'H.4.2.'!$B$15:$C$16</c:f>
              <c:multiLvlStrCache>
                <c:ptCount val="2"/>
                <c:lvl>
                  <c:pt idx="0">
                    <c:v>Performans</c:v>
                  </c:pt>
                  <c:pt idx="1">
                    <c:v>Performans</c:v>
                  </c:pt>
                </c:lvl>
                <c:lvl>
                  <c:pt idx="0">
                    <c:v>2023</c:v>
                  </c:pt>
                  <c:pt idx="1">
                    <c:v>2024</c:v>
                  </c:pt>
                </c:lvl>
              </c:multiLvlStrCache>
            </c:multiLvlStrRef>
          </c:cat>
          <c:val>
            <c:numRef>
              <c:f>'H.4.2.'!$B$17:$C$17</c:f>
              <c:numCache>
                <c:formatCode>0%</c:formatCode>
                <c:ptCount val="2"/>
                <c:pt idx="0">
                  <c:v>0</c:v>
                </c:pt>
                <c:pt idx="1">
                  <c:v>1</c:v>
                </c:pt>
              </c:numCache>
            </c:numRef>
          </c:val>
          <c:smooth val="0"/>
          <c:extLst>
            <c:ext xmlns:c16="http://schemas.microsoft.com/office/drawing/2014/chart" uri="{C3380CC4-5D6E-409C-BE32-E72D297353CC}">
              <c16:uniqueId val="{00000000-27CC-4B24-8566-BC28D3A912E5}"/>
            </c:ext>
          </c:extLst>
        </c:ser>
        <c:ser>
          <c:idx val="1"/>
          <c:order val="1"/>
          <c:tx>
            <c:strRef>
              <c:f>'H.4.2.'!$A$18</c:f>
              <c:strCache>
                <c:ptCount val="1"/>
                <c:pt idx="0">
                  <c:v>Akreditasyon için başvurulacak lisansüstü program sayısı (kümülatif)</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'H.4.2.'!$B$15:$C$16</c:f>
              <c:multiLvlStrCache>
                <c:ptCount val="2"/>
                <c:lvl>
                  <c:pt idx="0">
                    <c:v>Performans</c:v>
                  </c:pt>
                  <c:pt idx="1">
                    <c:v>Performans</c:v>
                  </c:pt>
                </c:lvl>
                <c:lvl>
                  <c:pt idx="0">
                    <c:v>2023</c:v>
                  </c:pt>
                  <c:pt idx="1">
                    <c:v>2024</c:v>
                  </c:pt>
                </c:lvl>
              </c:multiLvlStrCache>
            </c:multiLvlStrRef>
          </c:cat>
          <c:val>
            <c:numRef>
              <c:f>'H.4.2.'!$B$18:$C$18</c:f>
              <c:numCache>
                <c:formatCode>General</c:formatCode>
                <c:ptCount val="2"/>
                <c:pt idx="0" formatCode="0%">
                  <c:v>0</c:v>
                </c:pt>
                <c:pt idx="1">
                  <c:v>0</c:v>
                </c:pt>
              </c:numCache>
            </c:numRef>
          </c:val>
          <c:smooth val="0"/>
          <c:extLst>
            <c:ext xmlns:c16="http://schemas.microsoft.com/office/drawing/2014/chart" uri="{C3380CC4-5D6E-409C-BE32-E72D297353CC}">
              <c16:uniqueId val="{00000001-27CC-4B24-8566-BC28D3A912E5}"/>
            </c:ext>
          </c:extLst>
        </c:ser>
        <c:dLbls>
          <c:showLegendKey val="0"/>
          <c:showVal val="0"/>
          <c:showCatName val="0"/>
          <c:showSerName val="0"/>
          <c:showPercent val="0"/>
          <c:showBubbleSize val="0"/>
        </c:dLbls>
        <c:marker val="1"/>
        <c:smooth val="0"/>
        <c:axId val="83092608"/>
        <c:axId val="83094144"/>
      </c:lineChart>
      <c:catAx>
        <c:axId val="8309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3094144"/>
        <c:crosses val="autoZero"/>
        <c:auto val="1"/>
        <c:lblAlgn val="ctr"/>
        <c:lblOffset val="100"/>
        <c:noMultiLvlLbl val="0"/>
      </c:catAx>
      <c:valAx>
        <c:axId val="83094144"/>
        <c:scaling>
          <c:orientation val="minMax"/>
        </c:scaling>
        <c:delete val="1"/>
        <c:axPos val="l"/>
        <c:numFmt formatCode="0%" sourceLinked="1"/>
        <c:majorTickMark val="none"/>
        <c:minorTickMark val="none"/>
        <c:tickLblPos val="nextTo"/>
        <c:crossAx val="8309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r>
              <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H.4.2.PERFORMANSI</a:t>
            </a:r>
            <a:endPar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c:rich>
      </c:tx>
      <c:layout>
        <c:manualLayout>
          <c:xMode val="edge"/>
          <c:yMode val="edge"/>
          <c:x val="0.31357633420822395"/>
          <c:y val="8.7962962962962965E-2"/>
        </c:manualLayout>
      </c:layout>
      <c:overlay val="0"/>
      <c:spPr>
        <a:solidFill>
          <a:schemeClr val="lt1"/>
        </a:solidFill>
        <a:ln w="25400" cap="flat" cmpd="sng" algn="ctr">
          <a:solidFill>
            <a:schemeClr val="accent1"/>
          </a:solidFill>
          <a:prstDash val="solid"/>
        </a:ln>
        <a:effectLst/>
      </c:spPr>
      <c:txPr>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endParaRPr lang="tr-TR"/>
        </a:p>
      </c:txPr>
    </c:title>
    <c:autoTitleDeleted val="0"/>
    <c:plotArea>
      <c:layout>
        <c:manualLayout>
          <c:layoutTarget val="inner"/>
          <c:xMode val="edge"/>
          <c:yMode val="edge"/>
          <c:x val="0.10138888888888889"/>
          <c:y val="0.33910578885972581"/>
          <c:w val="0.81388888888888888"/>
          <c:h val="0.65757545931758532"/>
        </c:manualLayout>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625-4784-8C33-A90A71B853D1}"/>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625-4784-8C33-A90A71B853D1}"/>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%100</c:v>
              </c:pt>
              <c:pt idx="1">
                <c:v>%100</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1625-4784-8C33-A90A71B853D1}"/>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1625-4784-8C33-A90A71B853D1}"/>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1625-4784-8C33-A90A71B853D1}"/>
              </c:ext>
            </c:extLst>
          </c:dPt>
          <c:cat>
            <c:strLit>
              <c:ptCount val="2"/>
              <c:pt idx="0">
                <c:v>%100</c:v>
              </c:pt>
              <c:pt idx="1">
                <c:v>%100</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1625-4784-8C33-A90A71B853D1}"/>
            </c:ext>
          </c:extLst>
        </c:ser>
        <c:dLbls>
          <c:showLegendKey val="0"/>
          <c:showVal val="0"/>
          <c:showCatName val="0"/>
          <c:showSerName val="0"/>
          <c:showPercent val="0"/>
          <c:showBubbleSize val="0"/>
        </c:dLbls>
        <c:gapWidth val="100"/>
        <c:axId val="218225248"/>
        <c:axId val="218219968"/>
      </c:barChart>
      <c:catAx>
        <c:axId val="218225248"/>
        <c:scaling>
          <c:orientation val="minMax"/>
        </c:scaling>
        <c:delete val="1"/>
        <c:axPos val="b"/>
        <c:numFmt formatCode="General" sourceLinked="1"/>
        <c:majorTickMark val="out"/>
        <c:minorTickMark val="none"/>
        <c:tickLblPos val="nextTo"/>
        <c:crossAx val="218219968"/>
        <c:crosses val="autoZero"/>
        <c:auto val="1"/>
        <c:lblAlgn val="ctr"/>
        <c:lblOffset val="100"/>
        <c:noMultiLvlLbl val="0"/>
      </c:catAx>
      <c:valAx>
        <c:axId val="218219968"/>
        <c:scaling>
          <c:orientation val="minMax"/>
        </c:scaling>
        <c:delete val="1"/>
        <c:axPos val="l"/>
        <c:numFmt formatCode="General" sourceLinked="1"/>
        <c:majorTickMark val="out"/>
        <c:minorTickMark val="none"/>
        <c:tickLblPos val="nextTo"/>
        <c:crossAx val="2182252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percentStacked"/>
        <c:varyColors val="0"/>
        <c:ser>
          <c:idx val="0"/>
          <c:order val="0"/>
          <c:tx>
            <c:strRef>
              <c:f>'H.4.3.'!$B$17:$B$18</c:f>
              <c:strCache>
                <c:ptCount val="2"/>
                <c:pt idx="0">
                  <c:v>2023</c:v>
                </c:pt>
                <c:pt idx="1">
                  <c:v>Performans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'H.4.3.'!$A$19:$A$21</c:f>
              <c:strCache>
                <c:ptCount val="3"/>
                <c:pt idx="0">
                  <c:v>PG4.3.1 Kalite kültürünü yaygınlaştırma ve sürekli iyileştirme faaliyetlerine yönelik farkındalığın artırılması amacıyla düzenlenen etkinlik sayısı </c:v>
                </c:pt>
                <c:pt idx="1">
                  <c:v>PG4.3.2 İç paydaşların karar alma ve yönetim süreçlerine katkılarını artırmaya yönelik etkinlik sayısı (toplantı, tanıtım, bilgilendirme, anket vb.)</c:v>
                </c:pt>
                <c:pt idx="2">
                  <c:v>PG4.3.3 Dış paydaşların karar alma ve yönetim süreçlerine katkılarını artırmaya  yönelik etkinlik sayısı (toplantı, tanıtım, bilgilendirme, anket vb.)</c:v>
                </c:pt>
              </c:strCache>
            </c:strRef>
          </c:cat>
          <c:val>
            <c:numRef>
              <c:f>'H.4.3.'!$B$19:$B$21</c:f>
              <c:numCache>
                <c:formatCode>0%</c:formatCode>
                <c:ptCount val="3"/>
                <c:pt idx="0">
                  <c:v>1</c:v>
                </c:pt>
                <c:pt idx="1">
                  <c:v>1</c:v>
                </c:pt>
                <c:pt idx="2">
                  <c:v>1</c:v>
                </c:pt>
              </c:numCache>
            </c:numRef>
          </c:val>
          <c:smooth val="0"/>
          <c:extLst>
            <c:ext xmlns:c16="http://schemas.microsoft.com/office/drawing/2014/chart" uri="{C3380CC4-5D6E-409C-BE32-E72D297353CC}">
              <c16:uniqueId val="{00000000-B47C-4173-8A79-004542002843}"/>
            </c:ext>
          </c:extLst>
        </c:ser>
        <c:ser>
          <c:idx val="1"/>
          <c:order val="1"/>
          <c:tx>
            <c:strRef>
              <c:f>'H.4.3.'!$C$17:$C$18</c:f>
              <c:strCache>
                <c:ptCount val="2"/>
                <c:pt idx="0">
                  <c:v>2024</c:v>
                </c:pt>
                <c:pt idx="1">
                  <c:v>Performans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'H.4.3.'!$A$19:$A$21</c:f>
              <c:strCache>
                <c:ptCount val="3"/>
                <c:pt idx="0">
                  <c:v>PG4.3.1 Kalite kültürünü yaygınlaştırma ve sürekli iyileştirme faaliyetlerine yönelik farkındalığın artırılması amacıyla düzenlenen etkinlik sayısı </c:v>
                </c:pt>
                <c:pt idx="1">
                  <c:v>PG4.3.2 İç paydaşların karar alma ve yönetim süreçlerine katkılarını artırmaya yönelik etkinlik sayısı (toplantı, tanıtım, bilgilendirme, anket vb.)</c:v>
                </c:pt>
                <c:pt idx="2">
                  <c:v>PG4.3.3 Dış paydaşların karar alma ve yönetim süreçlerine katkılarını artırmaya  yönelik etkinlik sayısı (toplantı, tanıtım, bilgilendirme, anket vb.)</c:v>
                </c:pt>
              </c:strCache>
            </c:strRef>
          </c:cat>
          <c:val>
            <c:numRef>
              <c:f>'H.4.3.'!$C$19:$C$21</c:f>
              <c:numCache>
                <c:formatCode>0%</c:formatCode>
                <c:ptCount val="3"/>
                <c:pt idx="0">
                  <c:v>1</c:v>
                </c:pt>
                <c:pt idx="1">
                  <c:v>1</c:v>
                </c:pt>
                <c:pt idx="2">
                  <c:v>1</c:v>
                </c:pt>
              </c:numCache>
            </c:numRef>
          </c:val>
          <c:smooth val="0"/>
          <c:extLst>
            <c:ext xmlns:c16="http://schemas.microsoft.com/office/drawing/2014/chart" uri="{C3380CC4-5D6E-409C-BE32-E72D297353CC}">
              <c16:uniqueId val="{00000001-B47C-4173-8A79-004542002843}"/>
            </c:ext>
          </c:extLst>
        </c:ser>
        <c:dLbls>
          <c:showLegendKey val="0"/>
          <c:showVal val="0"/>
          <c:showCatName val="0"/>
          <c:showSerName val="0"/>
          <c:showPercent val="0"/>
          <c:showBubbleSize val="0"/>
        </c:dLbls>
        <c:marker val="1"/>
        <c:smooth val="0"/>
        <c:axId val="83313408"/>
        <c:axId val="83314944"/>
      </c:lineChart>
      <c:catAx>
        <c:axId val="8331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3314944"/>
        <c:crosses val="autoZero"/>
        <c:auto val="1"/>
        <c:lblAlgn val="ctr"/>
        <c:lblOffset val="100"/>
        <c:noMultiLvlLbl val="0"/>
      </c:catAx>
      <c:valAx>
        <c:axId val="83314944"/>
        <c:scaling>
          <c:orientation val="minMax"/>
        </c:scaling>
        <c:delete val="1"/>
        <c:axPos val="l"/>
        <c:numFmt formatCode="0%" sourceLinked="1"/>
        <c:majorTickMark val="none"/>
        <c:minorTickMark val="none"/>
        <c:tickLblPos val="nextTo"/>
        <c:crossAx val="8331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r>
              <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H.4.3.PERFORMANSI</a:t>
            </a:r>
            <a:endPar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c:rich>
      </c:tx>
      <c:layout>
        <c:manualLayout>
          <c:xMode val="edge"/>
          <c:yMode val="edge"/>
          <c:x val="0.30524300087489065"/>
          <c:y val="6.9444444444444448E-2"/>
        </c:manualLayout>
      </c:layout>
      <c:overlay val="0"/>
      <c:spPr>
        <a:solidFill>
          <a:schemeClr val="lt1"/>
        </a:solidFill>
        <a:ln w="25400" cap="flat" cmpd="sng" algn="ctr">
          <a:solidFill>
            <a:schemeClr val="accent1"/>
          </a:solidFill>
          <a:prstDash val="solid"/>
        </a:ln>
        <a:effectLst/>
      </c:spPr>
      <c:txPr>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endParaRPr lang="tr-TR"/>
        </a:p>
      </c:txPr>
    </c:title>
    <c:autoTitleDeleted val="0"/>
    <c:plotArea>
      <c:layout>
        <c:manualLayout>
          <c:layoutTarget val="inner"/>
          <c:xMode val="edge"/>
          <c:yMode val="edge"/>
          <c:x val="0.10138888888888889"/>
          <c:y val="0.33910578885972581"/>
          <c:w val="0.81388888888888888"/>
          <c:h val="0.65757545931758532"/>
        </c:manualLayout>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910-4B81-A881-6241717F71C9}"/>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910-4B81-A881-6241717F71C9}"/>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%100</c:v>
              </c:pt>
              <c:pt idx="1">
                <c:v>%100</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7910-4B81-A881-6241717F71C9}"/>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7910-4B81-A881-6241717F71C9}"/>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7910-4B81-A881-6241717F71C9}"/>
              </c:ext>
            </c:extLst>
          </c:dPt>
          <c:cat>
            <c:strLit>
              <c:ptCount val="2"/>
              <c:pt idx="0">
                <c:v>%100</c:v>
              </c:pt>
              <c:pt idx="1">
                <c:v>%100</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7910-4B81-A881-6241717F71C9}"/>
            </c:ext>
          </c:extLst>
        </c:ser>
        <c:dLbls>
          <c:showLegendKey val="0"/>
          <c:showVal val="0"/>
          <c:showCatName val="0"/>
          <c:showSerName val="0"/>
          <c:showPercent val="0"/>
          <c:showBubbleSize val="0"/>
        </c:dLbls>
        <c:gapWidth val="100"/>
        <c:axId val="218234848"/>
        <c:axId val="218218528"/>
      </c:barChart>
      <c:catAx>
        <c:axId val="218234848"/>
        <c:scaling>
          <c:orientation val="minMax"/>
        </c:scaling>
        <c:delete val="1"/>
        <c:axPos val="b"/>
        <c:numFmt formatCode="General" sourceLinked="1"/>
        <c:majorTickMark val="out"/>
        <c:minorTickMark val="none"/>
        <c:tickLblPos val="nextTo"/>
        <c:crossAx val="218218528"/>
        <c:crosses val="autoZero"/>
        <c:auto val="1"/>
        <c:lblAlgn val="ctr"/>
        <c:lblOffset val="100"/>
        <c:noMultiLvlLbl val="0"/>
      </c:catAx>
      <c:valAx>
        <c:axId val="218218528"/>
        <c:scaling>
          <c:orientation val="minMax"/>
        </c:scaling>
        <c:delete val="1"/>
        <c:axPos val="l"/>
        <c:numFmt formatCode="General" sourceLinked="1"/>
        <c:majorTickMark val="out"/>
        <c:minorTickMark val="none"/>
        <c:tickLblPos val="nextTo"/>
        <c:crossAx val="218234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percentStacked"/>
        <c:varyColors val="0"/>
        <c:ser>
          <c:idx val="0"/>
          <c:order val="0"/>
          <c:tx>
            <c:strRef>
              <c:f>'H.4.4.'!$A$19</c:f>
              <c:strCache>
                <c:ptCount val="1"/>
                <c:pt idx="0">
                  <c:v>Düzenlenen hizmet içi eğitim (örgün ve çevrim içi) programlarından yararlanan personel sayısı (kümülatif)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'H.4.4.'!$B$17:$C$18</c:f>
              <c:multiLvlStrCache>
                <c:ptCount val="2"/>
                <c:lvl>
                  <c:pt idx="0">
                    <c:v>Performans</c:v>
                  </c:pt>
                  <c:pt idx="1">
                    <c:v>Performans</c:v>
                  </c:pt>
                </c:lvl>
                <c:lvl>
                  <c:pt idx="0">
                    <c:v>2023</c:v>
                  </c:pt>
                  <c:pt idx="1">
                    <c:v>2024</c:v>
                  </c:pt>
                </c:lvl>
              </c:multiLvlStrCache>
            </c:multiLvlStrRef>
          </c:cat>
          <c:val>
            <c:numRef>
              <c:f>'H.4.4.'!$B$19:$C$19</c:f>
              <c:numCache>
                <c:formatCode>0%</c:formatCode>
                <c:ptCount val="2"/>
                <c:pt idx="0">
                  <c:v>1</c:v>
                </c:pt>
                <c:pt idx="1">
                  <c:v>1</c:v>
                </c:pt>
              </c:numCache>
            </c:numRef>
          </c:val>
          <c:smooth val="0"/>
          <c:extLst>
            <c:ext xmlns:c16="http://schemas.microsoft.com/office/drawing/2014/chart" uri="{C3380CC4-5D6E-409C-BE32-E72D297353CC}">
              <c16:uniqueId val="{00000000-F59F-4A4D-B001-FA0107E7DBAC}"/>
            </c:ext>
          </c:extLst>
        </c:ser>
        <c:ser>
          <c:idx val="1"/>
          <c:order val="1"/>
          <c:tx>
            <c:strRef>
              <c:f>'H.4.4.'!$A$20</c:f>
              <c:strCache>
                <c:ptCount val="1"/>
                <c:pt idx="0">
                  <c:v>Düzenlenen hizmet içi eğitim (örgün ve çevrim içi)  etkinliği sayısı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'H.4.4.'!$B$17:$C$18</c:f>
              <c:multiLvlStrCache>
                <c:ptCount val="2"/>
                <c:lvl>
                  <c:pt idx="0">
                    <c:v>Performans</c:v>
                  </c:pt>
                  <c:pt idx="1">
                    <c:v>Performans</c:v>
                  </c:pt>
                </c:lvl>
                <c:lvl>
                  <c:pt idx="0">
                    <c:v>2023</c:v>
                  </c:pt>
                  <c:pt idx="1">
                    <c:v>2024</c:v>
                  </c:pt>
                </c:lvl>
              </c:multiLvlStrCache>
            </c:multiLvlStrRef>
          </c:cat>
          <c:val>
            <c:numRef>
              <c:f>'H.4.4.'!$B$20:$C$20</c:f>
              <c:numCache>
                <c:formatCode>0%</c:formatCode>
                <c:ptCount val="2"/>
                <c:pt idx="0">
                  <c:v>1</c:v>
                </c:pt>
                <c:pt idx="1">
                  <c:v>1</c:v>
                </c:pt>
              </c:numCache>
            </c:numRef>
          </c:val>
          <c:smooth val="0"/>
          <c:extLst>
            <c:ext xmlns:c16="http://schemas.microsoft.com/office/drawing/2014/chart" uri="{C3380CC4-5D6E-409C-BE32-E72D297353CC}">
              <c16:uniqueId val="{00000001-F59F-4A4D-B001-FA0107E7DBAC}"/>
            </c:ext>
          </c:extLst>
        </c:ser>
        <c:dLbls>
          <c:showLegendKey val="0"/>
          <c:showVal val="0"/>
          <c:showCatName val="0"/>
          <c:showSerName val="0"/>
          <c:showPercent val="0"/>
          <c:showBubbleSize val="0"/>
        </c:dLbls>
        <c:marker val="1"/>
        <c:smooth val="0"/>
        <c:axId val="83491456"/>
        <c:axId val="83497344"/>
      </c:lineChart>
      <c:catAx>
        <c:axId val="8349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3497344"/>
        <c:crosses val="autoZero"/>
        <c:auto val="1"/>
        <c:lblAlgn val="ctr"/>
        <c:lblOffset val="100"/>
        <c:noMultiLvlLbl val="0"/>
      </c:catAx>
      <c:valAx>
        <c:axId val="83497344"/>
        <c:scaling>
          <c:orientation val="minMax"/>
        </c:scaling>
        <c:delete val="1"/>
        <c:axPos val="l"/>
        <c:numFmt formatCode="0%" sourceLinked="1"/>
        <c:majorTickMark val="none"/>
        <c:minorTickMark val="none"/>
        <c:tickLblPos val="nextTo"/>
        <c:crossAx val="8349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r>
              <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H.4.4.PERFORMANSI</a:t>
            </a:r>
            <a:endPar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c:rich>
      </c:tx>
      <c:layout>
        <c:manualLayout>
          <c:xMode val="edge"/>
          <c:yMode val="edge"/>
          <c:x val="0.30524300087489065"/>
          <c:y val="7.8703703703703706E-2"/>
        </c:manualLayout>
      </c:layout>
      <c:overlay val="0"/>
      <c:spPr>
        <a:solidFill>
          <a:schemeClr val="lt1"/>
        </a:solidFill>
        <a:ln w="25400" cap="flat" cmpd="sng" algn="ctr">
          <a:solidFill>
            <a:schemeClr val="accent1"/>
          </a:solidFill>
          <a:prstDash val="solid"/>
        </a:ln>
        <a:effectLst/>
      </c:spPr>
      <c:txPr>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endParaRPr lang="tr-TR"/>
        </a:p>
      </c:txPr>
    </c:title>
    <c:autoTitleDeleted val="0"/>
    <c:plotArea>
      <c:layout>
        <c:manualLayout>
          <c:layoutTarget val="inner"/>
          <c:xMode val="edge"/>
          <c:yMode val="edge"/>
          <c:x val="0.10138888888888889"/>
          <c:y val="0.32984652960046662"/>
          <c:w val="0.81388888888888888"/>
          <c:h val="0.65757545931758532"/>
        </c:manualLayout>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19D-4777-BFAA-B2088070786D}"/>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19D-4777-BFAA-B2088070786D}"/>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%100</c:v>
              </c:pt>
              <c:pt idx="1">
                <c:v>%100</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319D-4777-BFAA-B2088070786D}"/>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319D-4777-BFAA-B2088070786D}"/>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319D-4777-BFAA-B2088070786D}"/>
              </c:ext>
            </c:extLst>
          </c:dPt>
          <c:cat>
            <c:strLit>
              <c:ptCount val="2"/>
              <c:pt idx="0">
                <c:v>%100</c:v>
              </c:pt>
              <c:pt idx="1">
                <c:v>%100</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319D-4777-BFAA-B2088070786D}"/>
            </c:ext>
          </c:extLst>
        </c:ser>
        <c:dLbls>
          <c:showLegendKey val="0"/>
          <c:showVal val="0"/>
          <c:showCatName val="0"/>
          <c:showSerName val="0"/>
          <c:showPercent val="0"/>
          <c:showBubbleSize val="0"/>
        </c:dLbls>
        <c:gapWidth val="100"/>
        <c:axId val="218234368"/>
        <c:axId val="218218048"/>
      </c:barChart>
      <c:catAx>
        <c:axId val="218234368"/>
        <c:scaling>
          <c:orientation val="minMax"/>
        </c:scaling>
        <c:delete val="1"/>
        <c:axPos val="b"/>
        <c:numFmt formatCode="General" sourceLinked="1"/>
        <c:majorTickMark val="out"/>
        <c:minorTickMark val="none"/>
        <c:tickLblPos val="nextTo"/>
        <c:crossAx val="218218048"/>
        <c:crosses val="autoZero"/>
        <c:auto val="1"/>
        <c:lblAlgn val="ctr"/>
        <c:lblOffset val="100"/>
        <c:noMultiLvlLbl val="0"/>
      </c:catAx>
      <c:valAx>
        <c:axId val="218218048"/>
        <c:scaling>
          <c:orientation val="minMax"/>
        </c:scaling>
        <c:delete val="1"/>
        <c:axPos val="l"/>
        <c:numFmt formatCode="General" sourceLinked="1"/>
        <c:majorTickMark val="out"/>
        <c:minorTickMark val="none"/>
        <c:tickLblPos val="nextTo"/>
        <c:crossAx val="218234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'H.5.1.'!$B$22:$B$23</c:f>
              <c:strCache>
                <c:ptCount val="2"/>
                <c:pt idx="0">
                  <c:v>2023</c:v>
                </c:pt>
                <c:pt idx="1">
                  <c:v>Performans</c:v>
                </c:pt>
              </c:strCache>
            </c:strRef>
          </c:tx>
          <c:spPr>
            <a:ln w="28575" cap="rnd">
              <a:solidFill>
                <a:schemeClr val="accent1"/>
              </a:solidFill>
              <a:round/>
            </a:ln>
            <a:effectLst/>
          </c:spPr>
          <c:marker>
            <c:symbol val="none"/>
          </c:marker>
          <c:dLbls>
            <c:dLbl>
              <c:idx val="1"/>
              <c:layout>
                <c:manualLayout>
                  <c:x val="9.6758587324625063E-3"/>
                  <c:y val="0.102564102564102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5F-4D7D-9A48-1D67AA6930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'H.5.1.'!$A$24:$A$28</c:f>
              <c:strCache>
                <c:ptCount val="5"/>
                <c:pt idx="0">
                  <c:v>PG5.1.1 Yetenek Kapısına üye öğrenci ve mezunların toplam öğrencilere oranı</c:v>
                </c:pt>
                <c:pt idx="1">
                  <c:v>PG5.1.2 Kariyer Kapısı ile staja başvuran öğrenci sayısının toplam öğrenci sayısına oranı</c:v>
                </c:pt>
                <c:pt idx="2">
                  <c:v>PG5.1.3 Kariyer Merkezi çalışmaları kapsamında öğrenci ve mezunlara yönelik gerçekleştirilen faaliyet sayısı</c:v>
                </c:pt>
                <c:pt idx="3">
                  <c:v>PG5.1.4 Girişimcilik ve inovasyona ilişkin eğitim, etkinlik ve danışmanlık sayısı </c:v>
                </c:pt>
                <c:pt idx="4">
                  <c:v>PG.5.1.5 Yetenek Kapısına kayıtlı olup ulaşılan öğrenci sayısı (kümülatif)</c:v>
                </c:pt>
              </c:strCache>
            </c:strRef>
          </c:cat>
          <c:val>
            <c:numRef>
              <c:f>'H.5.1.'!$B$24:$B$28</c:f>
              <c:numCache>
                <c:formatCode>0.00%</c:formatCode>
                <c:ptCount val="5"/>
                <c:pt idx="0" formatCode="0%">
                  <c:v>1</c:v>
                </c:pt>
                <c:pt idx="1">
                  <c:v>0.93330000000000002</c:v>
                </c:pt>
                <c:pt idx="2" formatCode="0%">
                  <c:v>1</c:v>
                </c:pt>
                <c:pt idx="3" formatCode="0%">
                  <c:v>1</c:v>
                </c:pt>
                <c:pt idx="4" formatCode="0%">
                  <c:v>1</c:v>
                </c:pt>
              </c:numCache>
            </c:numRef>
          </c:val>
          <c:smooth val="0"/>
          <c:extLst>
            <c:ext xmlns:c16="http://schemas.microsoft.com/office/drawing/2014/chart" uri="{C3380CC4-5D6E-409C-BE32-E72D297353CC}">
              <c16:uniqueId val="{00000000-C383-4550-B99C-E48924FCD8F1}"/>
            </c:ext>
          </c:extLst>
        </c:ser>
        <c:ser>
          <c:idx val="1"/>
          <c:order val="1"/>
          <c:tx>
            <c:strRef>
              <c:f>'H.5.1.'!$C$22:$C$23</c:f>
              <c:strCache>
                <c:ptCount val="2"/>
                <c:pt idx="0">
                  <c:v>2024</c:v>
                </c:pt>
                <c:pt idx="1">
                  <c:v>Performans</c:v>
                </c:pt>
              </c:strCache>
            </c:strRef>
          </c:tx>
          <c:spPr>
            <a:ln w="28575" cap="rnd">
              <a:solidFill>
                <a:schemeClr val="accent2"/>
              </a:solidFill>
              <a:round/>
            </a:ln>
            <a:effectLst/>
          </c:spPr>
          <c:marker>
            <c:symbol val="none"/>
          </c:marker>
          <c:dLbls>
            <c:dLbl>
              <c:idx val="0"/>
              <c:layout>
                <c:manualLayout>
                  <c:x val="1.3546202225447473E-2"/>
                  <c:y val="-9.0256410256410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5F-4D7D-9A48-1D67AA6930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'H.5.1.'!$A$24:$A$28</c:f>
              <c:strCache>
                <c:ptCount val="5"/>
                <c:pt idx="0">
                  <c:v>PG5.1.1 Yetenek Kapısına üye öğrenci ve mezunların toplam öğrencilere oranı</c:v>
                </c:pt>
                <c:pt idx="1">
                  <c:v>PG5.1.2 Kariyer Kapısı ile staja başvuran öğrenci sayısının toplam öğrenci sayısına oranı</c:v>
                </c:pt>
                <c:pt idx="2">
                  <c:v>PG5.1.3 Kariyer Merkezi çalışmaları kapsamında öğrenci ve mezunlara yönelik gerçekleştirilen faaliyet sayısı</c:v>
                </c:pt>
                <c:pt idx="3">
                  <c:v>PG5.1.4 Girişimcilik ve inovasyona ilişkin eğitim, etkinlik ve danışmanlık sayısı </c:v>
                </c:pt>
                <c:pt idx="4">
                  <c:v>PG.5.1.5 Yetenek Kapısına kayıtlı olup ulaşılan öğrenci sayısı (kümülatif)</c:v>
                </c:pt>
              </c:strCache>
            </c:strRef>
          </c:cat>
          <c:val>
            <c:numRef>
              <c:f>'H.5.1.'!$C$24:$C$28</c:f>
              <c:numCache>
                <c:formatCode>0.00%</c:formatCode>
                <c:ptCount val="5"/>
                <c:pt idx="0">
                  <c:v>0.97499999999999998</c:v>
                </c:pt>
                <c:pt idx="1">
                  <c:v>1</c:v>
                </c:pt>
                <c:pt idx="2" formatCode="0%">
                  <c:v>1</c:v>
                </c:pt>
                <c:pt idx="3" formatCode="0%">
                  <c:v>1</c:v>
                </c:pt>
                <c:pt idx="4" formatCode="0%">
                  <c:v>1</c:v>
                </c:pt>
              </c:numCache>
            </c:numRef>
          </c:val>
          <c:smooth val="0"/>
          <c:extLst>
            <c:ext xmlns:c16="http://schemas.microsoft.com/office/drawing/2014/chart" uri="{C3380CC4-5D6E-409C-BE32-E72D297353CC}">
              <c16:uniqueId val="{00000001-C383-4550-B99C-E48924FCD8F1}"/>
            </c:ext>
          </c:extLst>
        </c:ser>
        <c:dLbls>
          <c:showLegendKey val="0"/>
          <c:showVal val="0"/>
          <c:showCatName val="0"/>
          <c:showSerName val="0"/>
          <c:showPercent val="0"/>
          <c:showBubbleSize val="0"/>
        </c:dLbls>
        <c:smooth val="0"/>
        <c:axId val="514951807"/>
        <c:axId val="514952287"/>
      </c:lineChart>
      <c:catAx>
        <c:axId val="514951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14952287"/>
        <c:crosses val="autoZero"/>
        <c:auto val="1"/>
        <c:lblAlgn val="ctr"/>
        <c:lblOffset val="100"/>
        <c:noMultiLvlLbl val="0"/>
      </c:catAx>
      <c:valAx>
        <c:axId val="514952287"/>
        <c:scaling>
          <c:orientation val="minMax"/>
        </c:scaling>
        <c:delete val="1"/>
        <c:axPos val="l"/>
        <c:numFmt formatCode="0%" sourceLinked="1"/>
        <c:majorTickMark val="none"/>
        <c:minorTickMark val="none"/>
        <c:tickLblPos val="nextTo"/>
        <c:crossAx val="514951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r>
              <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H.5.1.PERFORMANSI</a:t>
            </a:r>
            <a:endPar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c:rich>
      </c:tx>
      <c:overlay val="0"/>
      <c:spPr>
        <a:solidFill>
          <a:schemeClr val="lt1"/>
        </a:solidFill>
        <a:ln w="25400" cap="flat" cmpd="sng" algn="ctr">
          <a:solidFill>
            <a:schemeClr val="accent1"/>
          </a:solidFill>
          <a:prstDash val="solid"/>
        </a:ln>
        <a:effectLst/>
      </c:spPr>
      <c:txPr>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endParaRPr lang="tr-TR"/>
        </a:p>
      </c:txPr>
    </c:title>
    <c:autoTitleDeleted val="0"/>
    <c:plotArea>
      <c:layout>
        <c:manualLayout>
          <c:layoutTarget val="inner"/>
          <c:xMode val="edge"/>
          <c:yMode val="edge"/>
          <c:x val="0.10138888888888889"/>
          <c:y val="0.33910578885972581"/>
          <c:w val="0.81388888888888888"/>
          <c:h val="0.65757545931758532"/>
        </c:manualLayout>
      </c:layout>
      <c:barChart>
        <c:barDir val="col"/>
        <c:grouping val="clustered"/>
        <c:varyColors val="0"/>
        <c:ser>
          <c:idx val="0"/>
          <c:order val="0"/>
          <c:tx>
            <c:v>2023</c:v>
          </c:tx>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71B-4C36-A8D3-CDC93687EAA8}"/>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71B-4C36-A8D3-CDC93687EAA8}"/>
              </c:ext>
            </c:extLst>
          </c:dPt>
          <c:dLbls>
            <c:dLbl>
              <c:idx val="1"/>
              <c:tx>
                <c:rich>
                  <a:bodyPr/>
                  <a:lstStyle/>
                  <a:p>
                    <a:r>
                      <a:rPr lang="en-US" baseline="0"/>
                      <a:t>%99,50; </a:t>
                    </a:r>
                    <a:fld id="{140E66CF-56B4-4598-98E1-5CE414BA399D}" type="VALUE">
                      <a:rPr lang="en-US" baseline="0"/>
                      <a:pPr/>
                      <a:t>[DEĞER]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71B-4C36-A8D3-CDC93687EAA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%98,67</c:v>
              </c:pt>
              <c:pt idx="1">
                <c:v>%99,50</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F71B-4C36-A8D3-CDC93687EAA8}"/>
            </c:ext>
          </c:extLst>
        </c:ser>
        <c:ser>
          <c:idx val="1"/>
          <c:order val="1"/>
          <c:tx>
            <c:v>2024</c:v>
          </c:tx>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F71B-4C36-A8D3-CDC93687EAA8}"/>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F71B-4C36-A8D3-CDC93687EAA8}"/>
              </c:ext>
            </c:extLst>
          </c:dPt>
          <c:cat>
            <c:strLit>
              <c:ptCount val="2"/>
              <c:pt idx="0">
                <c:v>%98,67</c:v>
              </c:pt>
              <c:pt idx="1">
                <c:v>%99,50</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F71B-4C36-A8D3-CDC93687EAA8}"/>
            </c:ext>
          </c:extLst>
        </c:ser>
        <c:dLbls>
          <c:showLegendKey val="0"/>
          <c:showVal val="0"/>
          <c:showCatName val="0"/>
          <c:showSerName val="0"/>
          <c:showPercent val="0"/>
          <c:showBubbleSize val="0"/>
        </c:dLbls>
        <c:gapWidth val="100"/>
        <c:axId val="218239168"/>
        <c:axId val="218239648"/>
      </c:barChart>
      <c:catAx>
        <c:axId val="218239168"/>
        <c:scaling>
          <c:orientation val="minMax"/>
        </c:scaling>
        <c:delete val="1"/>
        <c:axPos val="b"/>
        <c:numFmt formatCode="General" sourceLinked="1"/>
        <c:majorTickMark val="out"/>
        <c:minorTickMark val="none"/>
        <c:tickLblPos val="nextTo"/>
        <c:crossAx val="218239648"/>
        <c:crosses val="autoZero"/>
        <c:auto val="1"/>
        <c:lblAlgn val="ctr"/>
        <c:lblOffset val="100"/>
        <c:noMultiLvlLbl val="0"/>
      </c:catAx>
      <c:valAx>
        <c:axId val="218239648"/>
        <c:scaling>
          <c:orientation val="minMax"/>
        </c:scaling>
        <c:delete val="1"/>
        <c:axPos val="l"/>
        <c:numFmt formatCode="General" sourceLinked="1"/>
        <c:majorTickMark val="out"/>
        <c:minorTickMark val="none"/>
        <c:tickLblPos val="nextTo"/>
        <c:crossAx val="2182391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r>
              <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H.5.2.PERFORMANSI</a:t>
            </a:r>
            <a:endPar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c:rich>
      </c:tx>
      <c:layout>
        <c:manualLayout>
          <c:xMode val="edge"/>
          <c:yMode val="edge"/>
          <c:x val="0.32280555555555551"/>
          <c:y val="5.5555555555555552E-2"/>
        </c:manualLayout>
      </c:layout>
      <c:overlay val="0"/>
      <c:spPr>
        <a:solidFill>
          <a:schemeClr val="lt1"/>
        </a:solidFill>
        <a:ln w="25400" cap="flat" cmpd="sng" algn="ctr">
          <a:solidFill>
            <a:schemeClr val="accent1"/>
          </a:solidFill>
          <a:prstDash val="solid"/>
        </a:ln>
        <a:effectLst/>
      </c:spPr>
      <c:txPr>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endParaRPr lang="tr-TR"/>
        </a:p>
      </c:txPr>
    </c:title>
    <c:autoTitleDeleted val="0"/>
    <c:plotArea>
      <c:layout>
        <c:manualLayout>
          <c:layoutTarget val="inner"/>
          <c:xMode val="edge"/>
          <c:yMode val="edge"/>
          <c:x val="0.10138888888888889"/>
          <c:y val="0.33910578885972581"/>
          <c:w val="0.81388888888888888"/>
          <c:h val="0.65757545931758532"/>
        </c:manualLayout>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BDA-44EB-A9F6-F64D995D4658}"/>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BDA-44EB-A9F6-F64D995D4658}"/>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%62,90</c:v>
              </c:pt>
              <c:pt idx="1">
                <c:v>%95,38</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EBDA-44EB-A9F6-F64D995D4658}"/>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EBDA-44EB-A9F6-F64D995D4658}"/>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EBDA-44EB-A9F6-F64D995D4658}"/>
              </c:ext>
            </c:extLst>
          </c:dPt>
          <c:dLbls>
            <c:dLbl>
              <c:idx val="0"/>
              <c:delete val="1"/>
              <c:extLst>
                <c:ext xmlns:c15="http://schemas.microsoft.com/office/drawing/2012/chart" uri="{CE6537A1-D6FC-4f65-9D91-7224C49458BB}"/>
                <c:ext xmlns:c16="http://schemas.microsoft.com/office/drawing/2014/chart" uri="{C3380CC4-5D6E-409C-BE32-E72D297353CC}">
                  <c16:uniqueId val="{00000006-EBDA-44EB-A9F6-F64D995D465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%62,90</c:v>
              </c:pt>
              <c:pt idx="1">
                <c:v>%95,38</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EBDA-44EB-A9F6-F64D995D4658}"/>
            </c:ext>
          </c:extLst>
        </c:ser>
        <c:dLbls>
          <c:showLegendKey val="0"/>
          <c:showVal val="0"/>
          <c:showCatName val="0"/>
          <c:showSerName val="0"/>
          <c:showPercent val="0"/>
          <c:showBubbleSize val="0"/>
        </c:dLbls>
        <c:gapWidth val="100"/>
        <c:axId val="218227168"/>
        <c:axId val="218225728"/>
      </c:barChart>
      <c:catAx>
        <c:axId val="218227168"/>
        <c:scaling>
          <c:orientation val="minMax"/>
        </c:scaling>
        <c:delete val="1"/>
        <c:axPos val="b"/>
        <c:numFmt formatCode="General" sourceLinked="1"/>
        <c:majorTickMark val="out"/>
        <c:minorTickMark val="none"/>
        <c:tickLblPos val="nextTo"/>
        <c:crossAx val="218225728"/>
        <c:crosses val="autoZero"/>
        <c:auto val="1"/>
        <c:lblAlgn val="ctr"/>
        <c:lblOffset val="100"/>
        <c:noMultiLvlLbl val="0"/>
      </c:catAx>
      <c:valAx>
        <c:axId val="218225728"/>
        <c:scaling>
          <c:orientation val="minMax"/>
        </c:scaling>
        <c:delete val="1"/>
        <c:axPos val="l"/>
        <c:numFmt formatCode="General" sourceLinked="1"/>
        <c:majorTickMark val="out"/>
        <c:minorTickMark val="none"/>
        <c:tickLblPos val="nextTo"/>
        <c:crossAx val="2182271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solidFill>
                  <a:schemeClr val="accent1"/>
                </a:solidFill>
                <a:effectLst>
                  <a:outerShdw blurRad="38100" dist="25400" dir="5400000" algn="ctr" rotWithShape="0">
                    <a:srgbClr val="6E747A">
                      <a:alpha val="43000"/>
                    </a:srgbClr>
                  </a:outerShdw>
                </a:effectLst>
                <a:latin typeface="+mn-lt"/>
                <a:ea typeface="+mn-ea"/>
                <a:cs typeface="+mn-cs"/>
              </a:defRPr>
            </a:pPr>
            <a:r>
              <a:rPr lang="tr-TR" b="0" cap="none" spc="0">
                <a:ln w="0"/>
                <a:solidFill>
                  <a:schemeClr val="accent1"/>
                </a:solidFill>
                <a:effectLst>
                  <a:outerShdw blurRad="38100" dist="25400" dir="5400000" algn="ctr" rotWithShape="0">
                    <a:srgbClr val="6E747A">
                      <a:alpha val="43000"/>
                    </a:srgbClr>
                  </a:outerShdw>
                </a:effectLst>
              </a:rPr>
              <a:t>H.1.2.PERFORMANSI</a:t>
            </a:r>
          </a:p>
        </c:rich>
      </c:tx>
      <c:layout>
        <c:manualLayout>
          <c:xMode val="edge"/>
          <c:yMode val="edge"/>
          <c:x val="0.31883069848827034"/>
          <c:y val="6.1684460260972719E-2"/>
        </c:manualLayout>
      </c:layout>
      <c:overlay val="0"/>
      <c:spPr>
        <a:solidFill>
          <a:schemeClr val="lt1"/>
        </a:solidFill>
        <a:ln w="25400" cap="flat" cmpd="sng" algn="ctr">
          <a:solidFill>
            <a:schemeClr val="bg1"/>
          </a:solidFill>
          <a:prstDash val="solid"/>
        </a:ln>
        <a:effectLst/>
      </c:spPr>
      <c:txPr>
        <a:bodyPr rot="0" spcFirstLastPara="1" vertOverflow="ellipsis" vert="horz" wrap="square" anchor="ctr" anchorCtr="1"/>
        <a:lstStyle/>
        <a:p>
          <a:pPr>
            <a:defRPr sz="1600" b="0" i="0" u="none" strike="noStrike" kern="1200" cap="none" spc="0" baseline="0">
              <a:ln w="0"/>
              <a:solidFill>
                <a:schemeClr val="accent1"/>
              </a:solidFill>
              <a:effectLst>
                <a:outerShdw blurRad="38100" dist="25400" dir="5400000" algn="ctr" rotWithShape="0">
                  <a:srgbClr val="6E747A">
                    <a:alpha val="43000"/>
                  </a:srgbClr>
                </a:outerShdw>
              </a:effectLst>
              <a:latin typeface="+mn-lt"/>
              <a:ea typeface="+mn-ea"/>
              <a:cs typeface="+mn-cs"/>
            </a:defRPr>
          </a:pPr>
          <a:endParaRPr lang="tr-TR"/>
        </a:p>
      </c:txPr>
    </c:title>
    <c:autoTitleDeleted val="0"/>
    <c:plotArea>
      <c:layout>
        <c:manualLayout>
          <c:layoutTarget val="inner"/>
          <c:xMode val="edge"/>
          <c:yMode val="edge"/>
          <c:x val="3.9532794249775384E-2"/>
          <c:y val="0.16853517877739332"/>
          <c:w val="0.92093441150044919"/>
          <c:h val="0.7668742791234141"/>
        </c:manualLayout>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1E8-4462-B8AF-E04B29045324}"/>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1E8-4462-B8AF-E04B29045324}"/>
              </c:ext>
            </c:extLst>
          </c:dPt>
          <c:dLbls>
            <c:spPr>
              <a:solidFill>
                <a:schemeClr val="lt1"/>
              </a:solidFill>
              <a:ln w="25400" cap="flat" cmpd="sng" algn="ctr">
                <a:solidFill>
                  <a:schemeClr val="accent1"/>
                </a:solidFill>
                <a:prstDash val="solid"/>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0" i="0" u="none" strike="noStrike" kern="1200" cap="none" spc="0" baseline="0">
                    <a:ln w="0"/>
                    <a:solidFill>
                      <a:schemeClr val="dk1"/>
                    </a:solidFill>
                    <a:effectLst>
                      <a:reflection blurRad="6350" stA="53000" endA="300" endPos="35500" dir="5400000" sy="-90000" algn="bl" rotWithShape="0"/>
                    </a:effectLst>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2"/>
              <c:pt idx="0">
                <c:v>%100</c:v>
              </c:pt>
              <c:pt idx="1">
                <c:v>%90</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21E8-4462-B8AF-E04B29045324}"/>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21E8-4462-B8AF-E04B29045324}"/>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21E8-4462-B8AF-E04B29045324}"/>
              </c:ext>
            </c:extLst>
          </c:dPt>
          <c:cat>
            <c:strLit>
              <c:ptCount val="2"/>
              <c:pt idx="0">
                <c:v>%100</c:v>
              </c:pt>
              <c:pt idx="1">
                <c:v>%90</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21E8-4462-B8AF-E04B29045324}"/>
            </c:ext>
          </c:extLst>
        </c:ser>
        <c:dLbls>
          <c:showLegendKey val="0"/>
          <c:showVal val="0"/>
          <c:showCatName val="0"/>
          <c:showSerName val="0"/>
          <c:showPercent val="0"/>
          <c:showBubbleSize val="0"/>
        </c:dLbls>
        <c:gapWidth val="100"/>
        <c:axId val="2030975168"/>
        <c:axId val="2030975648"/>
      </c:barChart>
      <c:catAx>
        <c:axId val="2030975168"/>
        <c:scaling>
          <c:orientation val="minMax"/>
        </c:scaling>
        <c:delete val="1"/>
        <c:axPos val="b"/>
        <c:numFmt formatCode="General" sourceLinked="1"/>
        <c:majorTickMark val="out"/>
        <c:minorTickMark val="none"/>
        <c:tickLblPos val="nextTo"/>
        <c:crossAx val="2030975648"/>
        <c:crosses val="autoZero"/>
        <c:auto val="1"/>
        <c:lblAlgn val="ctr"/>
        <c:lblOffset val="100"/>
        <c:noMultiLvlLbl val="0"/>
      </c:catAx>
      <c:valAx>
        <c:axId val="2030975648"/>
        <c:scaling>
          <c:orientation val="minMax"/>
        </c:scaling>
        <c:delete val="1"/>
        <c:axPos val="l"/>
        <c:numFmt formatCode="General" sourceLinked="1"/>
        <c:majorTickMark val="out"/>
        <c:minorTickMark val="none"/>
        <c:tickLblPos val="nextTo"/>
        <c:crossAx val="20309751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defRPr>
      </a:pPr>
      <a:endParaRPr lang="tr-T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2023</c:v>
          </c:tx>
          <c:spPr>
            <a:ln w="28575" cap="rnd">
              <a:solidFill>
                <a:schemeClr val="accent1"/>
              </a:solidFill>
              <a:round/>
            </a:ln>
            <a:effectLst/>
          </c:spPr>
          <c:marker>
            <c:symbol val="none"/>
          </c:marker>
          <c:dLbls>
            <c:dLbl>
              <c:idx val="1"/>
              <c:layout>
                <c:manualLayout>
                  <c:x val="-1.1111111111111112E-2"/>
                  <c:y val="7.40740740740739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C2-44D9-95F8-AA3BC20F8B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'H.5.2.'!$A$20:$A$22</c:f>
              <c:strCache>
                <c:ptCount val="3"/>
                <c:pt idx="0">
                  <c:v>PG5.2.1  Düzenlenen  eğitim, kültür, sanat ve spor etkinlik sayısı</c:v>
                </c:pt>
                <c:pt idx="1">
                  <c:v>PG5.2.2 Öğrenci topluluklarına üye olan öğrenci sayısının toplam öğrenci sayısına oranı</c:v>
                </c:pt>
                <c:pt idx="2">
                  <c:v>PG5.2.3 Üniversitenin takım olarak veya bireysel katılım sağladığı ulusal ve uluslararası sportif faaliyet sayısı (kümülatif)</c:v>
                </c:pt>
              </c:strCache>
            </c:strRef>
          </c:cat>
          <c:val>
            <c:numRef>
              <c:f>'H.5.2.'!$B$20:$B$22</c:f>
              <c:numCache>
                <c:formatCode>0.00%</c:formatCode>
                <c:ptCount val="3"/>
                <c:pt idx="0" formatCode="0%">
                  <c:v>1</c:v>
                </c:pt>
                <c:pt idx="1">
                  <c:v>0.40760000000000002</c:v>
                </c:pt>
                <c:pt idx="2" formatCode="0%">
                  <c:v>0.33</c:v>
                </c:pt>
              </c:numCache>
            </c:numRef>
          </c:val>
          <c:smooth val="0"/>
          <c:extLst>
            <c:ext xmlns:c16="http://schemas.microsoft.com/office/drawing/2014/chart" uri="{C3380CC4-5D6E-409C-BE32-E72D297353CC}">
              <c16:uniqueId val="{00000000-A7C2-44D9-95F8-AA3BC20F8B83}"/>
            </c:ext>
          </c:extLst>
        </c:ser>
        <c:ser>
          <c:idx val="1"/>
          <c:order val="1"/>
          <c:tx>
            <c:v>2024</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'H.5.2.'!$A$20:$A$22</c:f>
              <c:strCache>
                <c:ptCount val="3"/>
                <c:pt idx="0">
                  <c:v>PG5.2.1  Düzenlenen  eğitim, kültür, sanat ve spor etkinlik sayısı</c:v>
                </c:pt>
                <c:pt idx="1">
                  <c:v>PG5.2.2 Öğrenci topluluklarına üye olan öğrenci sayısının toplam öğrenci sayısına oranı</c:v>
                </c:pt>
                <c:pt idx="2">
                  <c:v>PG5.2.3 Üniversitenin takım olarak veya bireysel katılım sağladığı ulusal ve uluslararası sportif faaliyet sayısı (kümülatif)</c:v>
                </c:pt>
              </c:strCache>
            </c:strRef>
          </c:cat>
          <c:val>
            <c:numRef>
              <c:f>'H.5.2.'!$C$20:$C$22</c:f>
              <c:numCache>
                <c:formatCode>0%</c:formatCode>
                <c:ptCount val="3"/>
                <c:pt idx="0">
                  <c:v>1</c:v>
                </c:pt>
                <c:pt idx="1">
                  <c:v>1</c:v>
                </c:pt>
                <c:pt idx="2" formatCode="0.00%">
                  <c:v>0.76919999999999999</c:v>
                </c:pt>
              </c:numCache>
            </c:numRef>
          </c:val>
          <c:smooth val="0"/>
          <c:extLst>
            <c:ext xmlns:c16="http://schemas.microsoft.com/office/drawing/2014/chart" uri="{C3380CC4-5D6E-409C-BE32-E72D297353CC}">
              <c16:uniqueId val="{00000001-A7C2-44D9-95F8-AA3BC20F8B83}"/>
            </c:ext>
          </c:extLst>
        </c:ser>
        <c:dLbls>
          <c:showLegendKey val="0"/>
          <c:showVal val="0"/>
          <c:showCatName val="0"/>
          <c:showSerName val="0"/>
          <c:showPercent val="0"/>
          <c:showBubbleSize val="0"/>
        </c:dLbls>
        <c:smooth val="0"/>
        <c:axId val="1814401424"/>
        <c:axId val="1814409584"/>
      </c:lineChart>
      <c:catAx>
        <c:axId val="181440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814409584"/>
        <c:crosses val="autoZero"/>
        <c:auto val="1"/>
        <c:lblAlgn val="ctr"/>
        <c:lblOffset val="100"/>
        <c:noMultiLvlLbl val="0"/>
      </c:catAx>
      <c:valAx>
        <c:axId val="1814409584"/>
        <c:scaling>
          <c:orientation val="minMax"/>
        </c:scaling>
        <c:delete val="1"/>
        <c:axPos val="l"/>
        <c:numFmt formatCode="0%" sourceLinked="1"/>
        <c:majorTickMark val="none"/>
        <c:minorTickMark val="none"/>
        <c:tickLblPos val="nextTo"/>
        <c:crossAx val="1814401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222222222222233E-2"/>
          <c:y val="4.1666666666666664E-2"/>
          <c:w val="0.93888888888888911"/>
          <c:h val="0.5872834645669287"/>
        </c:manualLayout>
      </c:layout>
      <c:lineChart>
        <c:grouping val="percentStacked"/>
        <c:varyColors val="0"/>
        <c:ser>
          <c:idx val="0"/>
          <c:order val="0"/>
          <c:tx>
            <c:strRef>
              <c:f>'H.5.3.'!$A$18</c:f>
              <c:strCache>
                <c:ptCount val="1"/>
                <c:pt idx="0">
                  <c:v>PG5.3.1 Sosyal sorumluluk proje sayısı (kümülatif)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'H.5.3.'!$B$16:$C$17</c:f>
              <c:multiLvlStrCache>
                <c:ptCount val="2"/>
                <c:lvl>
                  <c:pt idx="0">
                    <c:v>Performans</c:v>
                  </c:pt>
                  <c:pt idx="1">
                    <c:v>Performans</c:v>
                  </c:pt>
                </c:lvl>
                <c:lvl>
                  <c:pt idx="0">
                    <c:v>2023</c:v>
                  </c:pt>
                  <c:pt idx="1">
                    <c:v>2024</c:v>
                  </c:pt>
                </c:lvl>
              </c:multiLvlStrCache>
            </c:multiLvlStrRef>
          </c:cat>
          <c:val>
            <c:numRef>
              <c:f>'H.5.3.'!$B$18:$C$18</c:f>
              <c:numCache>
                <c:formatCode>0%</c:formatCode>
                <c:ptCount val="2"/>
                <c:pt idx="0">
                  <c:v>1</c:v>
                </c:pt>
                <c:pt idx="1">
                  <c:v>1</c:v>
                </c:pt>
              </c:numCache>
            </c:numRef>
          </c:val>
          <c:smooth val="0"/>
          <c:extLst>
            <c:ext xmlns:c16="http://schemas.microsoft.com/office/drawing/2014/chart" uri="{C3380CC4-5D6E-409C-BE32-E72D297353CC}">
              <c16:uniqueId val="{00000000-1CA1-49E2-B73A-86B1DB3CC699}"/>
            </c:ext>
          </c:extLst>
        </c:ser>
        <c:ser>
          <c:idx val="1"/>
          <c:order val="1"/>
          <c:tx>
            <c:strRef>
              <c:f>'H.5.3.'!$A$19</c:f>
              <c:strCache>
                <c:ptCount val="1"/>
                <c:pt idx="0">
                  <c:v>PG5.3.2 Sosyal sorumluluk etkinlik sayısı</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'H.5.3.'!$B$16:$C$17</c:f>
              <c:multiLvlStrCache>
                <c:ptCount val="2"/>
                <c:lvl>
                  <c:pt idx="0">
                    <c:v>Performans</c:v>
                  </c:pt>
                  <c:pt idx="1">
                    <c:v>Performans</c:v>
                  </c:pt>
                </c:lvl>
                <c:lvl>
                  <c:pt idx="0">
                    <c:v>2023</c:v>
                  </c:pt>
                  <c:pt idx="1">
                    <c:v>2024</c:v>
                  </c:pt>
                </c:lvl>
              </c:multiLvlStrCache>
            </c:multiLvlStrRef>
          </c:cat>
          <c:val>
            <c:numRef>
              <c:f>'H.5.3.'!$B$19:$C$19</c:f>
              <c:numCache>
                <c:formatCode>0%</c:formatCode>
                <c:ptCount val="2"/>
                <c:pt idx="0">
                  <c:v>1</c:v>
                </c:pt>
                <c:pt idx="1">
                  <c:v>1</c:v>
                </c:pt>
              </c:numCache>
            </c:numRef>
          </c:val>
          <c:smooth val="0"/>
          <c:extLst>
            <c:ext xmlns:c16="http://schemas.microsoft.com/office/drawing/2014/chart" uri="{C3380CC4-5D6E-409C-BE32-E72D297353CC}">
              <c16:uniqueId val="{00000001-1CA1-49E2-B73A-86B1DB3CC699}"/>
            </c:ext>
          </c:extLst>
        </c:ser>
        <c:dLbls>
          <c:showLegendKey val="0"/>
          <c:showVal val="0"/>
          <c:showCatName val="0"/>
          <c:showSerName val="0"/>
          <c:showPercent val="0"/>
          <c:showBubbleSize val="0"/>
        </c:dLbls>
        <c:marker val="1"/>
        <c:smooth val="0"/>
        <c:axId val="167972224"/>
        <c:axId val="167982208"/>
      </c:lineChart>
      <c:catAx>
        <c:axId val="16797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67982208"/>
        <c:crosses val="autoZero"/>
        <c:auto val="1"/>
        <c:lblAlgn val="ctr"/>
        <c:lblOffset val="100"/>
        <c:noMultiLvlLbl val="0"/>
      </c:catAx>
      <c:valAx>
        <c:axId val="167982208"/>
        <c:scaling>
          <c:orientation val="minMax"/>
        </c:scaling>
        <c:delete val="1"/>
        <c:axPos val="l"/>
        <c:numFmt formatCode="0%" sourceLinked="1"/>
        <c:majorTickMark val="none"/>
        <c:minorTickMark val="none"/>
        <c:tickLblPos val="nextTo"/>
        <c:crossAx val="167972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r>
              <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H.5.3.PERFORMANSI</a:t>
            </a:r>
            <a:endPar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c:rich>
      </c:tx>
      <c:layout>
        <c:manualLayout>
          <c:xMode val="edge"/>
          <c:yMode val="edge"/>
          <c:x val="0.32280555555555551"/>
          <c:y val="6.9444444444444448E-2"/>
        </c:manualLayout>
      </c:layout>
      <c:overlay val="0"/>
      <c:spPr>
        <a:solidFill>
          <a:schemeClr val="lt1"/>
        </a:solidFill>
        <a:ln w="25400" cap="flat" cmpd="sng" algn="ctr">
          <a:solidFill>
            <a:schemeClr val="accent1"/>
          </a:solidFill>
          <a:prstDash val="solid"/>
        </a:ln>
        <a:effectLst/>
      </c:spPr>
      <c:txPr>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endParaRPr lang="tr-TR"/>
        </a:p>
      </c:txPr>
    </c:title>
    <c:autoTitleDeleted val="0"/>
    <c:plotArea>
      <c:layout>
        <c:manualLayout>
          <c:layoutTarget val="inner"/>
          <c:xMode val="edge"/>
          <c:yMode val="edge"/>
          <c:x val="0.10138888888888889"/>
          <c:y val="0.33910578885972581"/>
          <c:w val="0.81388888888888888"/>
          <c:h val="0.65757545931758532"/>
        </c:manualLayout>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5DE-4442-8AF4-FDA6A64FFBA3}"/>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5DE-4442-8AF4-FDA6A64FFBA3}"/>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%100</c:v>
              </c:pt>
              <c:pt idx="1">
                <c:v>%100</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05DE-4442-8AF4-FDA6A64FFBA3}"/>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05DE-4442-8AF4-FDA6A64FFBA3}"/>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05DE-4442-8AF4-FDA6A64FFBA3}"/>
              </c:ext>
            </c:extLst>
          </c:dPt>
          <c:cat>
            <c:strLit>
              <c:ptCount val="2"/>
              <c:pt idx="0">
                <c:v>%100</c:v>
              </c:pt>
              <c:pt idx="1">
                <c:v>%100</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05DE-4442-8AF4-FDA6A64FFBA3}"/>
            </c:ext>
          </c:extLst>
        </c:ser>
        <c:dLbls>
          <c:showLegendKey val="0"/>
          <c:showVal val="0"/>
          <c:showCatName val="0"/>
          <c:showSerName val="0"/>
          <c:showPercent val="0"/>
          <c:showBubbleSize val="0"/>
        </c:dLbls>
        <c:gapWidth val="100"/>
        <c:axId val="164402192"/>
        <c:axId val="164391632"/>
      </c:barChart>
      <c:catAx>
        <c:axId val="164402192"/>
        <c:scaling>
          <c:orientation val="minMax"/>
        </c:scaling>
        <c:delete val="1"/>
        <c:axPos val="b"/>
        <c:numFmt formatCode="General" sourceLinked="1"/>
        <c:majorTickMark val="out"/>
        <c:minorTickMark val="none"/>
        <c:tickLblPos val="nextTo"/>
        <c:crossAx val="164391632"/>
        <c:crosses val="autoZero"/>
        <c:auto val="1"/>
        <c:lblAlgn val="ctr"/>
        <c:lblOffset val="100"/>
        <c:noMultiLvlLbl val="0"/>
      </c:catAx>
      <c:valAx>
        <c:axId val="164391632"/>
        <c:scaling>
          <c:orientation val="minMax"/>
        </c:scaling>
        <c:delete val="1"/>
        <c:axPos val="l"/>
        <c:numFmt formatCode="General" sourceLinked="1"/>
        <c:majorTickMark val="out"/>
        <c:minorTickMark val="none"/>
        <c:tickLblPos val="nextTo"/>
        <c:crossAx val="1644021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2.7777777777777801E-2"/>
          <c:y val="0.2739814814814816"/>
          <c:w val="0.93888888888888911"/>
          <c:h val="0.56446048410615313"/>
        </c:manualLayout>
      </c:layout>
      <c:lineChart>
        <c:grouping val="percentStacked"/>
        <c:varyColors val="0"/>
        <c:ser>
          <c:idx val="0"/>
          <c:order val="0"/>
          <c:tx>
            <c:strRef>
              <c:f>'H.5.4.'!$A$16</c:f>
              <c:strCache>
                <c:ptCount val="1"/>
                <c:pt idx="0">
                  <c:v>PG5.4.1 Merkezi (özel) bütçe dışı gelir, döner sermaye, fon vb. gelirlerin yıllık bütçeye oranı</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'H.5.4.'!$B$14:$C$15</c:f>
              <c:multiLvlStrCache>
                <c:ptCount val="2"/>
                <c:lvl>
                  <c:pt idx="0">
                    <c:v>Performans</c:v>
                  </c:pt>
                  <c:pt idx="1">
                    <c:v>Performans</c:v>
                  </c:pt>
                </c:lvl>
                <c:lvl>
                  <c:pt idx="0">
                    <c:v>2023</c:v>
                  </c:pt>
                  <c:pt idx="1">
                    <c:v>2024</c:v>
                  </c:pt>
                </c:lvl>
              </c:multiLvlStrCache>
            </c:multiLvlStrRef>
          </c:cat>
          <c:val>
            <c:numRef>
              <c:f>'H.5.4.'!$B$16:$C$16</c:f>
              <c:numCache>
                <c:formatCode>0%</c:formatCode>
                <c:ptCount val="2"/>
                <c:pt idx="0">
                  <c:v>1</c:v>
                </c:pt>
                <c:pt idx="1">
                  <c:v>1</c:v>
                </c:pt>
              </c:numCache>
            </c:numRef>
          </c:val>
          <c:smooth val="0"/>
          <c:extLst>
            <c:ext xmlns:c16="http://schemas.microsoft.com/office/drawing/2014/chart" uri="{C3380CC4-5D6E-409C-BE32-E72D297353CC}">
              <c16:uniqueId val="{00000000-1386-4F01-BA03-A1D01E8CE1B9}"/>
            </c:ext>
          </c:extLst>
        </c:ser>
        <c:dLbls>
          <c:showLegendKey val="0"/>
          <c:showVal val="0"/>
          <c:showCatName val="0"/>
          <c:showSerName val="0"/>
          <c:showPercent val="0"/>
          <c:showBubbleSize val="0"/>
        </c:dLbls>
        <c:marker val="1"/>
        <c:smooth val="0"/>
        <c:axId val="168210816"/>
        <c:axId val="168212352"/>
      </c:lineChart>
      <c:catAx>
        <c:axId val="16821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68212352"/>
        <c:crosses val="autoZero"/>
        <c:auto val="1"/>
        <c:lblAlgn val="ctr"/>
        <c:lblOffset val="100"/>
        <c:noMultiLvlLbl val="0"/>
      </c:catAx>
      <c:valAx>
        <c:axId val="168212352"/>
        <c:scaling>
          <c:orientation val="minMax"/>
        </c:scaling>
        <c:delete val="1"/>
        <c:axPos val="l"/>
        <c:numFmt formatCode="0%" sourceLinked="1"/>
        <c:majorTickMark val="none"/>
        <c:minorTickMark val="none"/>
        <c:tickLblPos val="nextTo"/>
        <c:crossAx val="168210816"/>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r>
              <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H.5.3.PERFORMANSI</a:t>
            </a:r>
            <a:endParaRPr lang="tr-TR"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c:rich>
      </c:tx>
      <c:layout>
        <c:manualLayout>
          <c:xMode val="edge"/>
          <c:yMode val="edge"/>
          <c:x val="0.32280555555555551"/>
          <c:y val="6.9444444444444448E-2"/>
        </c:manualLayout>
      </c:layout>
      <c:overlay val="0"/>
      <c:spPr>
        <a:solidFill>
          <a:schemeClr val="lt1"/>
        </a:solidFill>
        <a:ln w="25400" cap="flat" cmpd="sng" algn="ctr">
          <a:solidFill>
            <a:schemeClr val="accent1"/>
          </a:solidFill>
          <a:prstDash val="solid"/>
        </a:ln>
        <a:effectLst/>
      </c:spPr>
      <c:txPr>
        <a:bodyPr rot="0" spcFirstLastPara="1" vertOverflow="ellipsis" vert="horz" wrap="square" anchor="ctr" anchorCtr="1"/>
        <a:lstStyle/>
        <a:p>
          <a:pPr>
            <a:defRPr sz="1600" b="0" i="0" u="none" strike="noStrike" kern="1200" cap="none" spc="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endParaRPr lang="tr-TR"/>
        </a:p>
      </c:txPr>
    </c:title>
    <c:autoTitleDeleted val="0"/>
    <c:plotArea>
      <c:layout>
        <c:manualLayout>
          <c:layoutTarget val="inner"/>
          <c:xMode val="edge"/>
          <c:yMode val="edge"/>
          <c:x val="0.10138888888888889"/>
          <c:y val="0.33910578885972581"/>
          <c:w val="0.81388888888888888"/>
          <c:h val="0.65757545931758532"/>
        </c:manualLayout>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B06-48AA-A0A2-C7641222F1EC}"/>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B06-48AA-A0A2-C7641222F1EC}"/>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%100</c:v>
              </c:pt>
              <c:pt idx="1">
                <c:v>%100</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FB06-48AA-A0A2-C7641222F1EC}"/>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FB06-48AA-A0A2-C7641222F1EC}"/>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FB06-48AA-A0A2-C7641222F1EC}"/>
              </c:ext>
            </c:extLst>
          </c:dPt>
          <c:cat>
            <c:strLit>
              <c:ptCount val="2"/>
              <c:pt idx="0">
                <c:v>%100</c:v>
              </c:pt>
              <c:pt idx="1">
                <c:v>%100</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FB06-48AA-A0A2-C7641222F1EC}"/>
            </c:ext>
          </c:extLst>
        </c:ser>
        <c:dLbls>
          <c:showLegendKey val="0"/>
          <c:showVal val="0"/>
          <c:showCatName val="0"/>
          <c:showSerName val="0"/>
          <c:showPercent val="0"/>
          <c:showBubbleSize val="0"/>
        </c:dLbls>
        <c:gapWidth val="100"/>
        <c:axId val="164402192"/>
        <c:axId val="164391632"/>
      </c:barChart>
      <c:catAx>
        <c:axId val="164402192"/>
        <c:scaling>
          <c:orientation val="minMax"/>
        </c:scaling>
        <c:delete val="1"/>
        <c:axPos val="b"/>
        <c:numFmt formatCode="General" sourceLinked="1"/>
        <c:majorTickMark val="out"/>
        <c:minorTickMark val="none"/>
        <c:tickLblPos val="nextTo"/>
        <c:crossAx val="164391632"/>
        <c:crosses val="autoZero"/>
        <c:auto val="1"/>
        <c:lblAlgn val="ctr"/>
        <c:lblOffset val="100"/>
        <c:noMultiLvlLbl val="0"/>
      </c:catAx>
      <c:valAx>
        <c:axId val="164391632"/>
        <c:scaling>
          <c:orientation val="minMax"/>
        </c:scaling>
        <c:delete val="1"/>
        <c:axPos val="l"/>
        <c:numFmt formatCode="General" sourceLinked="1"/>
        <c:majorTickMark val="out"/>
        <c:minorTickMark val="none"/>
        <c:tickLblPos val="nextTo"/>
        <c:crossAx val="1644021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tr-TR"/>
              <a:t>AMAÇ BAZLI PERFORMANS GRAFİĞİ</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tr-TR"/>
        </a:p>
      </c:txPr>
    </c:title>
    <c:autoTitleDeleted val="0"/>
    <c:plotArea>
      <c:layout/>
      <c:barChart>
        <c:barDir val="col"/>
        <c:grouping val="clustered"/>
        <c:varyColors val="0"/>
        <c:ser>
          <c:idx val="0"/>
          <c:order val="0"/>
          <c:spPr>
            <a:solidFill>
              <a:srgbClr val="12A7CB"/>
            </a:solidFill>
            <a:ln w="9525" cap="flat" cmpd="sng" algn="ctr">
              <a:solidFill>
                <a:srgbClr val="12A7CB"/>
              </a:solidFill>
              <a:round/>
            </a:ln>
            <a:effectLst/>
          </c:spPr>
          <c:invertIfNegative val="0"/>
          <c:dPt>
            <c:idx val="1"/>
            <c:invertIfNegative val="0"/>
            <c:bubble3D val="0"/>
            <c:spPr>
              <a:solidFill>
                <a:srgbClr val="262F59"/>
              </a:solidFill>
              <a:ln w="9525" cap="flat" cmpd="sng" algn="ctr">
                <a:solidFill>
                  <a:srgbClr val="12A7CB"/>
                </a:solidFill>
                <a:round/>
              </a:ln>
              <a:effectLst/>
            </c:spPr>
            <c:extLst>
              <c:ext xmlns:c16="http://schemas.microsoft.com/office/drawing/2014/chart" uri="{C3380CC4-5D6E-409C-BE32-E72D297353CC}">
                <c16:uniqueId val="{00000001-779E-4B71-B289-B9F69281550B}"/>
              </c:ext>
            </c:extLst>
          </c:dPt>
          <c:dPt>
            <c:idx val="3"/>
            <c:invertIfNegative val="0"/>
            <c:bubble3D val="0"/>
            <c:spPr>
              <a:solidFill>
                <a:srgbClr val="262F59"/>
              </a:solidFill>
              <a:ln w="9525" cap="flat" cmpd="sng" algn="ctr">
                <a:solidFill>
                  <a:srgbClr val="12A7CB"/>
                </a:solidFill>
                <a:round/>
              </a:ln>
              <a:effectLst/>
            </c:spPr>
            <c:extLst>
              <c:ext xmlns:c16="http://schemas.microsoft.com/office/drawing/2014/chart" uri="{C3380CC4-5D6E-409C-BE32-E72D297353CC}">
                <c16:uniqueId val="{00000003-779E-4B71-B289-B9F69281550B}"/>
              </c:ext>
            </c:extLst>
          </c:dPt>
          <c:dLbls>
            <c:spPr>
              <a:solidFill>
                <a:sysClr val="window" lastClr="FFFFFF"/>
              </a:solid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'AMAÇ GRAFİK'!$A$1:$A$5</c:f>
              <c:strCache>
                <c:ptCount val="5"/>
                <c:pt idx="0">
                  <c:v>AMAÇ-1</c:v>
                </c:pt>
                <c:pt idx="1">
                  <c:v>AMAÇ-2</c:v>
                </c:pt>
                <c:pt idx="2">
                  <c:v>AMAÇ-3</c:v>
                </c:pt>
                <c:pt idx="3">
                  <c:v>AMAÇ-4</c:v>
                </c:pt>
                <c:pt idx="4">
                  <c:v>AMAÇ-5</c:v>
                </c:pt>
              </c:strCache>
            </c:strRef>
          </c:cat>
          <c:val>
            <c:numRef>
              <c:f>'AMAÇ GRAFİK'!$B$1:$B$5</c:f>
              <c:numCache>
                <c:formatCode>0.00%</c:formatCode>
                <c:ptCount val="5"/>
                <c:pt idx="0">
                  <c:v>0.86670000000000003</c:v>
                </c:pt>
                <c:pt idx="1">
                  <c:v>0.52329999999999999</c:v>
                </c:pt>
                <c:pt idx="2">
                  <c:v>0.98499999999999999</c:v>
                </c:pt>
                <c:pt idx="3" formatCode="0%">
                  <c:v>1</c:v>
                </c:pt>
                <c:pt idx="4">
                  <c:v>0.98719999999999997</c:v>
                </c:pt>
              </c:numCache>
            </c:numRef>
          </c:val>
          <c:extLst>
            <c:ext xmlns:c16="http://schemas.microsoft.com/office/drawing/2014/chart" uri="{C3380CC4-5D6E-409C-BE32-E72D297353CC}">
              <c16:uniqueId val="{00000004-779E-4B71-B289-B9F69281550B}"/>
            </c:ext>
          </c:extLst>
        </c:ser>
        <c:dLbls>
          <c:dLblPos val="inEnd"/>
          <c:showLegendKey val="0"/>
          <c:showVal val="1"/>
          <c:showCatName val="0"/>
          <c:showSerName val="0"/>
          <c:showPercent val="0"/>
          <c:showBubbleSize val="0"/>
        </c:dLbls>
        <c:gapWidth val="65"/>
        <c:axId val="72323839"/>
        <c:axId val="72322879"/>
      </c:barChart>
      <c:catAx>
        <c:axId val="7232383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solidFill>
                <a:latin typeface="+mn-lt"/>
                <a:ea typeface="+mn-ea"/>
                <a:cs typeface="+mn-cs"/>
              </a:defRPr>
            </a:pPr>
            <a:endParaRPr lang="tr-TR"/>
          </a:p>
        </c:txPr>
        <c:crossAx val="72322879"/>
        <c:crosses val="autoZero"/>
        <c:auto val="1"/>
        <c:lblAlgn val="ctr"/>
        <c:lblOffset val="100"/>
        <c:noMultiLvlLbl val="0"/>
      </c:catAx>
      <c:valAx>
        <c:axId val="72322879"/>
        <c:scaling>
          <c:orientation val="minMax"/>
        </c:scaling>
        <c:delete val="1"/>
        <c:axPos val="l"/>
        <c:numFmt formatCode="0.00%" sourceLinked="1"/>
        <c:majorTickMark val="none"/>
        <c:minorTickMark val="none"/>
        <c:tickLblPos val="nextTo"/>
        <c:crossAx val="723238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25400" cap="flat" cmpd="sng" algn="ctr">
      <a:solidFill>
        <a:schemeClr val="accent5"/>
      </a:solidFill>
      <a:prstDash val="solid"/>
      <a:round/>
    </a:ln>
    <a:effectLst/>
  </c:spPr>
  <c:txPr>
    <a:bodyPr/>
    <a:lstStyle/>
    <a:p>
      <a:pPr>
        <a:defRPr>
          <a:solidFill>
            <a:schemeClr val="dk1"/>
          </a:solidFill>
          <a:latin typeface="+mn-lt"/>
          <a:ea typeface="+mn-ea"/>
          <a:cs typeface="+mn-cs"/>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'H.1.3.'!$B$21:$B$22</c:f>
              <c:strCache>
                <c:ptCount val="2"/>
                <c:pt idx="0">
                  <c:v>2023</c:v>
                </c:pt>
                <c:pt idx="1">
                  <c:v>Performans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'H.1.3.'!$A$23:$A$26</c:f>
              <c:strCache>
                <c:ptCount val="4"/>
                <c:pt idx="0">
                  <c:v> Kapalı ve açık alanlarda su tüketim miktarı (metreküp/metrekare)</c:v>
                </c:pt>
                <c:pt idx="1">
                  <c:v>Kapalı ve açık alanlarda metrekare başına düşen elektrik tüketim miktarında azalma oranı (%) </c:v>
                </c:pt>
                <c:pt idx="2">
                  <c:v>Kapalı alanlarda metrekare başına düşen doğalgaz, fuel-oil vb tüketim miktarında azalma oranı (%)</c:v>
                </c:pt>
                <c:pt idx="3">
                  <c:v> Üniversitenin sıfır atık, yeşil yerleşke ve çevrecilik faaliyet (etkinlik, eğitim, duyuru) sayısı (kümülatif)</c:v>
                </c:pt>
              </c:strCache>
            </c:strRef>
          </c:cat>
          <c:val>
            <c:numRef>
              <c:f>'H.1.3.'!$B$23:$B$26</c:f>
              <c:numCache>
                <c:formatCode>0%</c:formatCode>
                <c:ptCount val="4"/>
                <c:pt idx="0">
                  <c:v>1</c:v>
                </c:pt>
                <c:pt idx="1">
                  <c:v>1</c:v>
                </c:pt>
                <c:pt idx="2">
                  <c:v>1</c:v>
                </c:pt>
                <c:pt idx="3">
                  <c:v>1</c:v>
                </c:pt>
              </c:numCache>
            </c:numRef>
          </c:val>
          <c:smooth val="0"/>
          <c:extLst>
            <c:ext xmlns:c16="http://schemas.microsoft.com/office/drawing/2014/chart" uri="{C3380CC4-5D6E-409C-BE32-E72D297353CC}">
              <c16:uniqueId val="{00000000-C318-4D2D-A856-EAC0A49707B2}"/>
            </c:ext>
          </c:extLst>
        </c:ser>
        <c:ser>
          <c:idx val="1"/>
          <c:order val="1"/>
          <c:tx>
            <c:strRef>
              <c:f>'H.1.3.'!$C$21:$C$22</c:f>
              <c:strCache>
                <c:ptCount val="2"/>
                <c:pt idx="0">
                  <c:v>2024</c:v>
                </c:pt>
                <c:pt idx="1">
                  <c:v>Performans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'H.1.3.'!$A$23:$A$26</c:f>
              <c:strCache>
                <c:ptCount val="4"/>
                <c:pt idx="0">
                  <c:v> Kapalı ve açık alanlarda su tüketim miktarı (metreküp/metrekare)</c:v>
                </c:pt>
                <c:pt idx="1">
                  <c:v>Kapalı ve açık alanlarda metrekare başına düşen elektrik tüketim miktarında azalma oranı (%) </c:v>
                </c:pt>
                <c:pt idx="2">
                  <c:v>Kapalı alanlarda metrekare başına düşen doğalgaz, fuel-oil vb tüketim miktarında azalma oranı (%)</c:v>
                </c:pt>
                <c:pt idx="3">
                  <c:v> Üniversitenin sıfır atık, yeşil yerleşke ve çevrecilik faaliyet (etkinlik, eğitim, duyuru) sayısı (kümülatif)</c:v>
                </c:pt>
              </c:strCache>
            </c:strRef>
          </c:cat>
          <c:val>
            <c:numRef>
              <c:f>'H.1.3.'!$C$23:$C$26</c:f>
              <c:numCache>
                <c:formatCode>0%</c:formatCode>
                <c:ptCount val="4"/>
                <c:pt idx="0">
                  <c:v>1</c:v>
                </c:pt>
                <c:pt idx="1">
                  <c:v>1</c:v>
                </c:pt>
                <c:pt idx="2">
                  <c:v>0</c:v>
                </c:pt>
                <c:pt idx="3">
                  <c:v>1</c:v>
                </c:pt>
              </c:numCache>
            </c:numRef>
          </c:val>
          <c:smooth val="0"/>
          <c:extLst>
            <c:ext xmlns:c16="http://schemas.microsoft.com/office/drawing/2014/chart" uri="{C3380CC4-5D6E-409C-BE32-E72D297353CC}">
              <c16:uniqueId val="{00000001-C318-4D2D-A856-EAC0A49707B2}"/>
            </c:ext>
          </c:extLst>
        </c:ser>
        <c:dLbls>
          <c:showLegendKey val="0"/>
          <c:showVal val="0"/>
          <c:showCatName val="0"/>
          <c:showSerName val="0"/>
          <c:showPercent val="0"/>
          <c:showBubbleSize val="0"/>
        </c:dLbls>
        <c:smooth val="0"/>
        <c:axId val="80639488"/>
        <c:axId val="80641024"/>
      </c:lineChart>
      <c:catAx>
        <c:axId val="8063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0641024"/>
        <c:crosses val="autoZero"/>
        <c:auto val="1"/>
        <c:lblAlgn val="ctr"/>
        <c:lblOffset val="100"/>
        <c:noMultiLvlLbl val="0"/>
      </c:catAx>
      <c:valAx>
        <c:axId val="80641024"/>
        <c:scaling>
          <c:orientation val="minMax"/>
        </c:scaling>
        <c:delete val="1"/>
        <c:axPos val="l"/>
        <c:numFmt formatCode="0%" sourceLinked="1"/>
        <c:majorTickMark val="none"/>
        <c:minorTickMark val="none"/>
        <c:tickLblPos val="nextTo"/>
        <c:crossAx val="80639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solidFill>
                  <a:schemeClr val="accent1"/>
                </a:solidFill>
                <a:effectLst>
                  <a:outerShdw blurRad="38100" dist="25400" dir="5400000" algn="ctr" rotWithShape="0">
                    <a:srgbClr val="6E747A">
                      <a:alpha val="43000"/>
                    </a:srgbClr>
                  </a:outerShdw>
                </a:effectLst>
                <a:latin typeface="+mn-lt"/>
                <a:ea typeface="+mn-ea"/>
                <a:cs typeface="+mn-cs"/>
              </a:defRPr>
            </a:pPr>
            <a:r>
              <a:rPr lang="tr-TR" b="0" cap="none" spc="0">
                <a:ln w="0"/>
                <a:solidFill>
                  <a:schemeClr val="accent1"/>
                </a:solidFill>
                <a:effectLst>
                  <a:outerShdw blurRad="38100" dist="25400" dir="5400000" algn="ctr" rotWithShape="0">
                    <a:srgbClr val="6E747A">
                      <a:alpha val="43000"/>
                    </a:srgbClr>
                  </a:outerShdw>
                </a:effectLst>
                <a:latin typeface="+mn-lt"/>
                <a:ea typeface="+mn-ea"/>
                <a:cs typeface="+mn-cs"/>
              </a:rPr>
              <a:t>H.1.3.PERFORMANSI</a:t>
            </a:r>
            <a:endParaRPr lang="tr-TR" b="0" cap="none" spc="0">
              <a:ln w="0"/>
              <a:solidFill>
                <a:schemeClr val="accent1"/>
              </a:solidFill>
              <a:effectLst>
                <a:outerShdw blurRad="38100" dist="25400" dir="5400000" algn="ctr" rotWithShape="0">
                  <a:srgbClr val="6E747A">
                    <a:alpha val="43000"/>
                  </a:srgbClr>
                </a:outerShdw>
              </a:effectLst>
            </a:endParaRPr>
          </a:p>
        </c:rich>
      </c:tx>
      <c:layout>
        <c:manualLayout>
          <c:xMode val="edge"/>
          <c:yMode val="edge"/>
          <c:x val="0.33483505374549033"/>
          <c:y val="5.3511705685618728E-2"/>
        </c:manualLayout>
      </c:layout>
      <c:overlay val="0"/>
      <c:spPr>
        <a:solidFill>
          <a:schemeClr val="lt1"/>
        </a:solidFill>
        <a:ln w="25400" cap="flat" cmpd="sng" algn="ctr">
          <a:solidFill>
            <a:schemeClr val="bg1"/>
          </a:solidFill>
          <a:prstDash val="solid"/>
        </a:ln>
        <a:effectLst/>
      </c:spPr>
      <c:txPr>
        <a:bodyPr rot="0" spcFirstLastPara="1" vertOverflow="ellipsis" vert="horz" wrap="square" anchor="ctr" anchorCtr="1"/>
        <a:lstStyle/>
        <a:p>
          <a:pPr>
            <a:defRPr sz="1600" b="0" i="0" u="none" strike="noStrike" kern="1200" cap="none" spc="0" baseline="0">
              <a:ln w="0"/>
              <a:solidFill>
                <a:schemeClr val="accent1"/>
              </a:solidFill>
              <a:effectLst>
                <a:outerShdw blurRad="38100" dist="25400" dir="5400000" algn="ctr" rotWithShape="0">
                  <a:srgbClr val="6E747A">
                    <a:alpha val="43000"/>
                  </a:srgbClr>
                </a:outerShdw>
              </a:effectLst>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B83-420C-9DAA-BE2D5C748C2D}"/>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B83-420C-9DAA-BE2D5C748C2D}"/>
              </c:ext>
            </c:extLst>
          </c:dPt>
          <c:dLbls>
            <c:spPr>
              <a:solidFill>
                <a:schemeClr val="lt1"/>
              </a:solidFill>
              <a:ln w="25400" cap="flat" cmpd="sng" algn="ctr">
                <a:solidFill>
                  <a:schemeClr val="accent1"/>
                </a:solidFill>
                <a:prstDash val="solid"/>
              </a:ln>
              <a:effectLst>
                <a:glow rad="63500">
                  <a:schemeClr val="accent1">
                    <a:satMod val="175000"/>
                    <a:alpha val="40000"/>
                  </a:schemeClr>
                </a:glow>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dk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%100</c:v>
              </c:pt>
              <c:pt idx="1">
                <c:v>%70</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2B83-420C-9DAA-BE2D5C748C2D}"/>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2B83-420C-9DAA-BE2D5C748C2D}"/>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2B83-420C-9DAA-BE2D5C748C2D}"/>
              </c:ext>
            </c:extLst>
          </c:dPt>
          <c:cat>
            <c:strLit>
              <c:ptCount val="2"/>
              <c:pt idx="0">
                <c:v>%100</c:v>
              </c:pt>
              <c:pt idx="1">
                <c:v>%70</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2B83-420C-9DAA-BE2D5C748C2D}"/>
            </c:ext>
          </c:extLst>
        </c:ser>
        <c:dLbls>
          <c:showLegendKey val="0"/>
          <c:showVal val="0"/>
          <c:showCatName val="0"/>
          <c:showSerName val="0"/>
          <c:showPercent val="0"/>
          <c:showBubbleSize val="0"/>
        </c:dLbls>
        <c:gapWidth val="100"/>
        <c:axId val="164389232"/>
        <c:axId val="164393072"/>
      </c:barChart>
      <c:catAx>
        <c:axId val="164389232"/>
        <c:scaling>
          <c:orientation val="minMax"/>
        </c:scaling>
        <c:delete val="1"/>
        <c:axPos val="b"/>
        <c:numFmt formatCode="General" sourceLinked="1"/>
        <c:majorTickMark val="out"/>
        <c:minorTickMark val="none"/>
        <c:tickLblPos val="nextTo"/>
        <c:crossAx val="164393072"/>
        <c:crosses val="autoZero"/>
        <c:auto val="1"/>
        <c:lblAlgn val="ctr"/>
        <c:lblOffset val="100"/>
        <c:noMultiLvlLbl val="0"/>
      </c:catAx>
      <c:valAx>
        <c:axId val="164393072"/>
        <c:scaling>
          <c:orientation val="minMax"/>
        </c:scaling>
        <c:delete val="1"/>
        <c:axPos val="l"/>
        <c:numFmt formatCode="General" sourceLinked="1"/>
        <c:majorTickMark val="out"/>
        <c:minorTickMark val="none"/>
        <c:tickLblPos val="nextTo"/>
        <c:crossAx val="1643892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'H.2.1.'!$B$17:$B$18</c:f>
              <c:strCache>
                <c:ptCount val="2"/>
                <c:pt idx="0">
                  <c:v>2023</c:v>
                </c:pt>
                <c:pt idx="1">
                  <c:v>Performans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'H.2.1.'!$A$19:$A$22</c:f>
              <c:strCache>
                <c:ptCount val="4"/>
                <c:pt idx="0">
                  <c:v>PG2.1.1. Öğrenci kabul edilen önlisans program sayısı (kümülatif)</c:v>
                </c:pt>
                <c:pt idx="1">
                  <c:v>PG2.1.2. Öğrenci kabul edilen lisans program sayısı (kümülatif)</c:v>
                </c:pt>
                <c:pt idx="2">
                  <c:v>PG2.1.3 Öğrenci kabul edilen yüksek lisans program sayısı (kümülatif)</c:v>
                </c:pt>
                <c:pt idx="3">
                  <c:v>PG2.1.4 Öğrenci kabul edilen doktora program sayısı (kümülatif)</c:v>
                </c:pt>
              </c:strCache>
            </c:strRef>
          </c:cat>
          <c:val>
            <c:numRef>
              <c:f>'H.2.1.'!$B$19:$B$22</c:f>
              <c:numCache>
                <c:formatCode>0%</c:formatCode>
                <c:ptCount val="4"/>
                <c:pt idx="0">
                  <c:v>1</c:v>
                </c:pt>
                <c:pt idx="1">
                  <c:v>1</c:v>
                </c:pt>
                <c:pt idx="2">
                  <c:v>1</c:v>
                </c:pt>
                <c:pt idx="3">
                  <c:v>0.5</c:v>
                </c:pt>
              </c:numCache>
            </c:numRef>
          </c:val>
          <c:smooth val="0"/>
          <c:extLst>
            <c:ext xmlns:c16="http://schemas.microsoft.com/office/drawing/2014/chart" uri="{C3380CC4-5D6E-409C-BE32-E72D297353CC}">
              <c16:uniqueId val="{00000000-E23E-4185-A82A-9D2231610E3E}"/>
            </c:ext>
          </c:extLst>
        </c:ser>
        <c:ser>
          <c:idx val="1"/>
          <c:order val="1"/>
          <c:tx>
            <c:strRef>
              <c:f>'H.2.1.'!$C$17:$C$18</c:f>
              <c:strCache>
                <c:ptCount val="2"/>
                <c:pt idx="0">
                  <c:v>2024</c:v>
                </c:pt>
                <c:pt idx="1">
                  <c:v>Performans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'H.2.1.'!$A$19:$A$22</c:f>
              <c:strCache>
                <c:ptCount val="4"/>
                <c:pt idx="0">
                  <c:v>PG2.1.1. Öğrenci kabul edilen önlisans program sayısı (kümülatif)</c:v>
                </c:pt>
                <c:pt idx="1">
                  <c:v>PG2.1.2. Öğrenci kabul edilen lisans program sayısı (kümülatif)</c:v>
                </c:pt>
                <c:pt idx="2">
                  <c:v>PG2.1.3 Öğrenci kabul edilen yüksek lisans program sayısı (kümülatif)</c:v>
                </c:pt>
                <c:pt idx="3">
                  <c:v>PG2.1.4 Öğrenci kabul edilen doktora program sayısı (kümülatif)</c:v>
                </c:pt>
              </c:strCache>
            </c:strRef>
          </c:cat>
          <c:val>
            <c:numRef>
              <c:f>'H.2.1.'!$C$19:$C$22</c:f>
              <c:numCache>
                <c:formatCode>0%</c:formatCode>
                <c:ptCount val="4"/>
                <c:pt idx="0">
                  <c:v>0.75000000000000022</c:v>
                </c:pt>
                <c:pt idx="1">
                  <c:v>1</c:v>
                </c:pt>
                <c:pt idx="2">
                  <c:v>1</c:v>
                </c:pt>
                <c:pt idx="3">
                  <c:v>0.25</c:v>
                </c:pt>
              </c:numCache>
            </c:numRef>
          </c:val>
          <c:smooth val="0"/>
          <c:extLst>
            <c:ext xmlns:c16="http://schemas.microsoft.com/office/drawing/2014/chart" uri="{C3380CC4-5D6E-409C-BE32-E72D297353CC}">
              <c16:uniqueId val="{00000001-E23E-4185-A82A-9D2231610E3E}"/>
            </c:ext>
          </c:extLst>
        </c:ser>
        <c:dLbls>
          <c:showLegendKey val="0"/>
          <c:showVal val="0"/>
          <c:showCatName val="0"/>
          <c:showSerName val="0"/>
          <c:showPercent val="0"/>
          <c:showBubbleSize val="0"/>
        </c:dLbls>
        <c:marker val="1"/>
        <c:smooth val="0"/>
        <c:axId val="80809344"/>
        <c:axId val="80823424"/>
      </c:lineChart>
      <c:catAx>
        <c:axId val="8080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0823424"/>
        <c:crosses val="autoZero"/>
        <c:auto val="1"/>
        <c:lblAlgn val="ctr"/>
        <c:lblOffset val="100"/>
        <c:noMultiLvlLbl val="0"/>
      </c:catAx>
      <c:valAx>
        <c:axId val="80823424"/>
        <c:scaling>
          <c:orientation val="minMax"/>
        </c:scaling>
        <c:delete val="1"/>
        <c:axPos val="l"/>
        <c:numFmt formatCode="0%" sourceLinked="1"/>
        <c:majorTickMark val="none"/>
        <c:minorTickMark val="none"/>
        <c:tickLblPos val="nextTo"/>
        <c:crossAx val="80809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baseline="0">
                <a:ln w="0"/>
                <a:solidFill>
                  <a:schemeClr val="accent1"/>
                </a:solidFill>
                <a:effectLst>
                  <a:outerShdw blurRad="38100" dist="25400" dir="5400000" algn="ctr" rotWithShape="0">
                    <a:srgbClr val="6E747A">
                      <a:alpha val="43000"/>
                    </a:srgbClr>
                  </a:outerShdw>
                </a:effectLst>
                <a:latin typeface="+mn-lt"/>
                <a:ea typeface="+mn-ea"/>
                <a:cs typeface="+mn-cs"/>
              </a:defRPr>
            </a:pPr>
            <a:r>
              <a:rPr lang="tr-TR" b="0" cap="none" spc="0">
                <a:ln w="0"/>
                <a:solidFill>
                  <a:schemeClr val="accent1"/>
                </a:solidFill>
                <a:effectLst>
                  <a:outerShdw blurRad="38100" dist="25400" dir="5400000" algn="ctr" rotWithShape="0">
                    <a:srgbClr val="6E747A">
                      <a:alpha val="43000"/>
                    </a:srgbClr>
                  </a:outerShdw>
                </a:effectLst>
                <a:latin typeface="+mn-lt"/>
                <a:ea typeface="+mn-ea"/>
                <a:cs typeface="+mn-cs"/>
              </a:rPr>
              <a:t>H.2.1.PERFORMANSI</a:t>
            </a:r>
            <a:endParaRPr lang="tr-TR" b="0" cap="none" spc="0">
              <a:ln w="0"/>
              <a:solidFill>
                <a:schemeClr val="accent1"/>
              </a:solidFill>
              <a:effectLst>
                <a:outerShdw blurRad="38100" dist="25400" dir="5400000" algn="ctr" rotWithShape="0">
                  <a:srgbClr val="6E747A">
                    <a:alpha val="43000"/>
                  </a:srgbClr>
                </a:outerShdw>
              </a:effectLst>
            </a:endParaRPr>
          </a:p>
        </c:rich>
      </c:tx>
      <c:layout>
        <c:manualLayout>
          <c:xMode val="edge"/>
          <c:yMode val="edge"/>
          <c:x val="0.30524300087489065"/>
          <c:y val="6.4814814814814811E-2"/>
        </c:manualLayout>
      </c:layout>
      <c:overlay val="0"/>
      <c:spPr>
        <a:solidFill>
          <a:schemeClr val="lt1"/>
        </a:solidFill>
        <a:ln w="25400" cap="flat" cmpd="sng" algn="ctr">
          <a:solidFill>
            <a:schemeClr val="bg1"/>
          </a:solidFill>
          <a:prstDash val="solid"/>
        </a:ln>
        <a:effectLst/>
      </c:spPr>
      <c:txPr>
        <a:bodyPr rot="0" spcFirstLastPara="1" vertOverflow="ellipsis" vert="horz" wrap="square" anchor="ctr" anchorCtr="1"/>
        <a:lstStyle/>
        <a:p>
          <a:pPr>
            <a:defRPr sz="1600" b="0" i="0" u="none" strike="noStrike" kern="1200" cap="none" spc="0" baseline="0">
              <a:ln w="0"/>
              <a:solidFill>
                <a:schemeClr val="accent1"/>
              </a:solidFill>
              <a:effectLst>
                <a:outerShdw blurRad="38100" dist="25400" dir="5400000" algn="ctr" rotWithShape="0">
                  <a:srgbClr val="6E747A">
                    <a:alpha val="43000"/>
                  </a:srgbClr>
                </a:outerShdw>
              </a:effectLst>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12A7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B17-453A-BDF5-9D9DD9A86516}"/>
              </c:ext>
            </c:extLst>
          </c:dPt>
          <c:dPt>
            <c:idx val="1"/>
            <c:invertIfNegative val="0"/>
            <c:bubble3D val="0"/>
            <c:spPr>
              <a:solidFill>
                <a:srgbClr val="262F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B17-453A-BDF5-9D9DD9A86516}"/>
              </c:ext>
            </c:extLst>
          </c:dPt>
          <c:dLbls>
            <c:spPr>
              <a:solidFill>
                <a:schemeClr val="lt1"/>
              </a:solidFill>
              <a:ln w="25400" cap="flat" cmpd="sng" algn="ctr">
                <a:solidFill>
                  <a:schemeClr val="accent1"/>
                </a:solidFill>
                <a:prstDash val="solid"/>
              </a:ln>
              <a:effectLst>
                <a:glow rad="63500">
                  <a:schemeClr val="accent1">
                    <a:satMod val="175000"/>
                    <a:alpha val="40000"/>
                  </a:schemeClr>
                </a:glow>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dk1"/>
                    </a:solidFill>
                    <a:latin typeface="+mn-lt"/>
                    <a:ea typeface="+mn-ea"/>
                    <a:cs typeface="+mn-cs"/>
                  </a:defRPr>
                </a:pPr>
                <a:endParaRPr lang="tr-TR"/>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%87,5</c:v>
              </c:pt>
              <c:pt idx="1">
                <c:v>%75</c:v>
              </c:pt>
            </c:strLit>
          </c:cat>
          <c:val>
            <c:numRef>
              <c:f>'H.2.1.'!$B$40:$C$40</c:f>
              <c:numCache>
                <c:formatCode>General</c:formatCode>
                <c:ptCount val="2"/>
                <c:pt idx="0">
                  <c:v>2023</c:v>
                </c:pt>
                <c:pt idx="1">
                  <c:v>2024</c:v>
                </c:pt>
              </c:numCache>
            </c:numRef>
          </c:val>
          <c:extLst>
            <c:ext xmlns:c16="http://schemas.microsoft.com/office/drawing/2014/chart" uri="{C3380CC4-5D6E-409C-BE32-E72D297353CC}">
              <c16:uniqueId val="{00000004-9B17-453A-BDF5-9D9DD9A86516}"/>
            </c:ext>
          </c:extLst>
        </c:ser>
        <c:ser>
          <c:idx val="1"/>
          <c:order val="1"/>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9B17-453A-BDF5-9D9DD9A86516}"/>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9B17-453A-BDF5-9D9DD9A86516}"/>
              </c:ext>
            </c:extLst>
          </c:dPt>
          <c:cat>
            <c:strLit>
              <c:ptCount val="2"/>
              <c:pt idx="0">
                <c:v>%87,5</c:v>
              </c:pt>
              <c:pt idx="1">
                <c:v>%75</c:v>
              </c:pt>
            </c:strLit>
          </c:cat>
          <c:val>
            <c:numRef>
              <c:f>'H.2.1.'!$B$41:$C$41</c:f>
              <c:numCache>
                <c:formatCode>0%</c:formatCode>
                <c:ptCount val="2"/>
                <c:pt idx="0" formatCode="0.00%">
                  <c:v>0.875</c:v>
                </c:pt>
                <c:pt idx="1">
                  <c:v>0.75</c:v>
                </c:pt>
              </c:numCache>
            </c:numRef>
          </c:val>
          <c:extLst>
            <c:ext xmlns:c16="http://schemas.microsoft.com/office/drawing/2014/chart" uri="{C3380CC4-5D6E-409C-BE32-E72D297353CC}">
              <c16:uniqueId val="{00000009-9B17-453A-BDF5-9D9DD9A86516}"/>
            </c:ext>
          </c:extLst>
        </c:ser>
        <c:dLbls>
          <c:showLegendKey val="0"/>
          <c:showVal val="0"/>
          <c:showCatName val="0"/>
          <c:showSerName val="0"/>
          <c:showPercent val="0"/>
          <c:showBubbleSize val="0"/>
        </c:dLbls>
        <c:gapWidth val="100"/>
        <c:axId val="164403632"/>
        <c:axId val="164399792"/>
      </c:barChart>
      <c:catAx>
        <c:axId val="164403632"/>
        <c:scaling>
          <c:orientation val="minMax"/>
        </c:scaling>
        <c:delete val="1"/>
        <c:axPos val="b"/>
        <c:numFmt formatCode="General" sourceLinked="1"/>
        <c:majorTickMark val="out"/>
        <c:minorTickMark val="none"/>
        <c:tickLblPos val="nextTo"/>
        <c:crossAx val="164399792"/>
        <c:crosses val="autoZero"/>
        <c:auto val="1"/>
        <c:lblAlgn val="ctr"/>
        <c:lblOffset val="100"/>
        <c:noMultiLvlLbl val="0"/>
      </c:catAx>
      <c:valAx>
        <c:axId val="164399792"/>
        <c:scaling>
          <c:orientation val="minMax"/>
        </c:scaling>
        <c:delete val="1"/>
        <c:axPos val="l"/>
        <c:numFmt formatCode="General" sourceLinked="1"/>
        <c:majorTickMark val="out"/>
        <c:minorTickMark val="none"/>
        <c:tickLblPos val="nextTo"/>
        <c:crossAx val="1644036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tr-T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2023</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'H.2.2.'!$A$25:$A$29</c:f>
              <c:strCache>
                <c:ptCount val="5"/>
                <c:pt idx="0">
                  <c:v>Toplam içerisinde ön lisans öğrenci sayısı oranı</c:v>
                </c:pt>
                <c:pt idx="1">
                  <c:v>Toplam içerisinde lisans öğrenci oranı </c:v>
                </c:pt>
                <c:pt idx="2">
                  <c:v>Toplam içerisinde lisansüstü öğrenci oranı </c:v>
                </c:pt>
                <c:pt idx="3">
                  <c:v> Öğretim üyesi başına düşen öğrenci sayısı</c:v>
                </c:pt>
                <c:pt idx="4">
                  <c:v> Öğretim elemanı başına düşen öğrenci sayısı</c:v>
                </c:pt>
              </c:strCache>
            </c:strRef>
          </c:cat>
          <c:val>
            <c:numRef>
              <c:f>'H.2.2.'!$B$25:$B$29</c:f>
              <c:numCache>
                <c:formatCode>0%</c:formatCode>
                <c:ptCount val="5"/>
                <c:pt idx="0">
                  <c:v>1</c:v>
                </c:pt>
                <c:pt idx="1">
                  <c:v>1</c:v>
                </c:pt>
                <c:pt idx="2">
                  <c:v>0</c:v>
                </c:pt>
                <c:pt idx="3">
                  <c:v>0</c:v>
                </c:pt>
                <c:pt idx="4">
                  <c:v>0</c:v>
                </c:pt>
              </c:numCache>
            </c:numRef>
          </c:val>
          <c:smooth val="0"/>
          <c:extLst>
            <c:ext xmlns:c16="http://schemas.microsoft.com/office/drawing/2014/chart" uri="{C3380CC4-5D6E-409C-BE32-E72D297353CC}">
              <c16:uniqueId val="{00000000-6D6F-40CE-9DF4-134B089FCC90}"/>
            </c:ext>
          </c:extLst>
        </c:ser>
        <c:ser>
          <c:idx val="1"/>
          <c:order val="1"/>
          <c:tx>
            <c:v>2024</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'H.2.2.'!$A$25:$A$29</c:f>
              <c:strCache>
                <c:ptCount val="5"/>
                <c:pt idx="0">
                  <c:v>Toplam içerisinde ön lisans öğrenci sayısı oranı</c:v>
                </c:pt>
                <c:pt idx="1">
                  <c:v>Toplam içerisinde lisans öğrenci oranı </c:v>
                </c:pt>
                <c:pt idx="2">
                  <c:v>Toplam içerisinde lisansüstü öğrenci oranı </c:v>
                </c:pt>
                <c:pt idx="3">
                  <c:v> Öğretim üyesi başına düşen öğrenci sayısı</c:v>
                </c:pt>
                <c:pt idx="4">
                  <c:v> Öğretim elemanı başına düşen öğrenci sayısı</c:v>
                </c:pt>
              </c:strCache>
            </c:strRef>
          </c:cat>
          <c:val>
            <c:numRef>
              <c:f>'H.2.2.'!$C$25:$C$29</c:f>
              <c:numCache>
                <c:formatCode>0%</c:formatCode>
                <c:ptCount val="5"/>
                <c:pt idx="0">
                  <c:v>1</c:v>
                </c:pt>
                <c:pt idx="1">
                  <c:v>1</c:v>
                </c:pt>
                <c:pt idx="2" formatCode="0.00%">
                  <c:v>0.71430000000000005</c:v>
                </c:pt>
                <c:pt idx="3">
                  <c:v>0</c:v>
                </c:pt>
                <c:pt idx="4">
                  <c:v>0</c:v>
                </c:pt>
              </c:numCache>
            </c:numRef>
          </c:val>
          <c:smooth val="0"/>
          <c:extLst>
            <c:ext xmlns:c16="http://schemas.microsoft.com/office/drawing/2014/chart" uri="{C3380CC4-5D6E-409C-BE32-E72D297353CC}">
              <c16:uniqueId val="{00000001-6D6F-40CE-9DF4-134B089FCC90}"/>
            </c:ext>
          </c:extLst>
        </c:ser>
        <c:dLbls>
          <c:showLegendKey val="0"/>
          <c:showVal val="0"/>
          <c:showCatName val="0"/>
          <c:showSerName val="0"/>
          <c:showPercent val="0"/>
          <c:showBubbleSize val="0"/>
        </c:dLbls>
        <c:marker val="1"/>
        <c:smooth val="0"/>
        <c:axId val="81053184"/>
        <c:axId val="81054720"/>
      </c:lineChart>
      <c:catAx>
        <c:axId val="8105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1054720"/>
        <c:crosses val="autoZero"/>
        <c:auto val="1"/>
        <c:lblAlgn val="ctr"/>
        <c:lblOffset val="100"/>
        <c:noMultiLvlLbl val="0"/>
      </c:catAx>
      <c:valAx>
        <c:axId val="81054720"/>
        <c:scaling>
          <c:orientation val="minMax"/>
        </c:scaling>
        <c:delete val="1"/>
        <c:axPos val="l"/>
        <c:numFmt formatCode="0%" sourceLinked="1"/>
        <c:majorTickMark val="none"/>
        <c:minorTickMark val="none"/>
        <c:tickLblPos val="nextTo"/>
        <c:crossAx val="81053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967B3-B3FC-4570-9552-2485AD15C05A}" type="datetimeFigureOut">
              <a:rPr lang="tr-TR" smtClean="0"/>
              <a:pPr/>
              <a:t>13.03.2025</a:t>
            </a:fld>
            <a:endParaRPr lang="tr-TR"/>
          </a:p>
        </p:txBody>
      </p:sp>
      <p:sp>
        <p:nvSpPr>
          <p:cNvPr id="4" name="Slayt Resmi Yer Tutucusu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63EAA-892A-4010-8884-EABC545CBDB6}" type="slidenum">
              <a:rPr lang="tr-TR" smtClean="0"/>
              <a:pPr/>
              <a:t>‹#›</a:t>
            </a:fld>
            <a:endParaRPr lang="tr-TR"/>
          </a:p>
        </p:txBody>
      </p:sp>
    </p:spTree>
    <p:extLst>
      <p:ext uri="{BB962C8B-B14F-4D97-AF65-F5344CB8AC3E}">
        <p14:creationId xmlns:p14="http://schemas.microsoft.com/office/powerpoint/2010/main" val="3861945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2</a:t>
            </a:fld>
            <a:endParaRPr lang="tr-TR"/>
          </a:p>
        </p:txBody>
      </p:sp>
    </p:spTree>
    <p:extLst>
      <p:ext uri="{BB962C8B-B14F-4D97-AF65-F5344CB8AC3E}">
        <p14:creationId xmlns:p14="http://schemas.microsoft.com/office/powerpoint/2010/main" val="2173162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C427F-0E5E-80F6-2310-D16D3964B02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AFE9D4AD-86A9-D49D-232A-648CB33E7D5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1228626-F2D1-02E8-96FD-F42C245DF52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5D4D5D66-BF94-6EE6-5FC4-4655A7E2FDD9}"/>
              </a:ext>
            </a:extLst>
          </p:cNvPr>
          <p:cNvSpPr>
            <a:spLocks noGrp="1"/>
          </p:cNvSpPr>
          <p:nvPr>
            <p:ph type="sldNum" sz="quarter" idx="10"/>
          </p:nvPr>
        </p:nvSpPr>
        <p:spPr/>
        <p:txBody>
          <a:bodyPr/>
          <a:lstStyle/>
          <a:p>
            <a:fld id="{A2563EAA-892A-4010-8884-EABC545CBDB6}" type="slidenum">
              <a:rPr lang="tr-TR" smtClean="0"/>
              <a:pPr/>
              <a:t>11</a:t>
            </a:fld>
            <a:endParaRPr lang="tr-TR"/>
          </a:p>
        </p:txBody>
      </p:sp>
    </p:spTree>
    <p:extLst>
      <p:ext uri="{BB962C8B-B14F-4D97-AF65-F5344CB8AC3E}">
        <p14:creationId xmlns:p14="http://schemas.microsoft.com/office/powerpoint/2010/main" val="51856671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2681E-7762-80EA-C7D4-944727FE5B2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3C6A5BD-05B2-9B01-BB13-14BDDA69A6D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6D192DA-1397-44C8-7F7E-D19F1BD002D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80F5AD5-01A8-4715-6D66-46EA0FD3F93D}"/>
              </a:ext>
            </a:extLst>
          </p:cNvPr>
          <p:cNvSpPr>
            <a:spLocks noGrp="1"/>
          </p:cNvSpPr>
          <p:nvPr>
            <p:ph type="sldNum" sz="quarter" idx="10"/>
          </p:nvPr>
        </p:nvSpPr>
        <p:spPr/>
        <p:txBody>
          <a:bodyPr/>
          <a:lstStyle/>
          <a:p>
            <a:fld id="{A2563EAA-892A-4010-8884-EABC545CBDB6}" type="slidenum">
              <a:rPr lang="tr-TR" smtClean="0"/>
              <a:pPr/>
              <a:t>101</a:t>
            </a:fld>
            <a:endParaRPr lang="tr-TR"/>
          </a:p>
        </p:txBody>
      </p:sp>
    </p:spTree>
    <p:extLst>
      <p:ext uri="{BB962C8B-B14F-4D97-AF65-F5344CB8AC3E}">
        <p14:creationId xmlns:p14="http://schemas.microsoft.com/office/powerpoint/2010/main" val="34720782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1265D-5566-B35D-C1CE-AAAB297A51B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F910006-9E50-3242-3101-F6A76F49440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A87E00C-523E-A50D-BDD8-A42CD22A81E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ED3D56A5-268F-FC4C-DD26-2FDF0CF608E3}"/>
              </a:ext>
            </a:extLst>
          </p:cNvPr>
          <p:cNvSpPr>
            <a:spLocks noGrp="1"/>
          </p:cNvSpPr>
          <p:nvPr>
            <p:ph type="sldNum" sz="quarter" idx="10"/>
          </p:nvPr>
        </p:nvSpPr>
        <p:spPr/>
        <p:txBody>
          <a:bodyPr/>
          <a:lstStyle/>
          <a:p>
            <a:fld id="{A2563EAA-892A-4010-8884-EABC545CBDB6}" type="slidenum">
              <a:rPr lang="tr-TR" smtClean="0"/>
              <a:pPr/>
              <a:t>102</a:t>
            </a:fld>
            <a:endParaRPr lang="tr-TR"/>
          </a:p>
        </p:txBody>
      </p:sp>
    </p:spTree>
    <p:extLst>
      <p:ext uri="{BB962C8B-B14F-4D97-AF65-F5344CB8AC3E}">
        <p14:creationId xmlns:p14="http://schemas.microsoft.com/office/powerpoint/2010/main" val="30339701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34D22-E239-BD6F-F77C-28D0068CA94D}"/>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06B37910-05DE-1043-FAB5-2E6772E3D14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E95E9A1-753E-A49C-ED4D-94542426438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34CBE3E-123A-67B5-859E-6F764615709F}"/>
              </a:ext>
            </a:extLst>
          </p:cNvPr>
          <p:cNvSpPr>
            <a:spLocks noGrp="1"/>
          </p:cNvSpPr>
          <p:nvPr>
            <p:ph type="sldNum" sz="quarter" idx="10"/>
          </p:nvPr>
        </p:nvSpPr>
        <p:spPr/>
        <p:txBody>
          <a:bodyPr/>
          <a:lstStyle/>
          <a:p>
            <a:fld id="{A2563EAA-892A-4010-8884-EABC545CBDB6}" type="slidenum">
              <a:rPr lang="tr-TR" smtClean="0"/>
              <a:pPr/>
              <a:t>103</a:t>
            </a:fld>
            <a:endParaRPr lang="tr-TR"/>
          </a:p>
        </p:txBody>
      </p:sp>
    </p:spTree>
    <p:extLst>
      <p:ext uri="{BB962C8B-B14F-4D97-AF65-F5344CB8AC3E}">
        <p14:creationId xmlns:p14="http://schemas.microsoft.com/office/powerpoint/2010/main" val="304108812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C2776-FBCA-0B31-2B43-4A0C3144FB91}"/>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B8C63D8-B05C-2B0B-76BA-E98C6D6F0BE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36EDAC6-713D-E4F8-C5F6-88965208643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3E993B6-1161-04BE-DE2D-E63334DF584F}"/>
              </a:ext>
            </a:extLst>
          </p:cNvPr>
          <p:cNvSpPr>
            <a:spLocks noGrp="1"/>
          </p:cNvSpPr>
          <p:nvPr>
            <p:ph type="sldNum" sz="quarter" idx="10"/>
          </p:nvPr>
        </p:nvSpPr>
        <p:spPr/>
        <p:txBody>
          <a:bodyPr/>
          <a:lstStyle/>
          <a:p>
            <a:fld id="{A2563EAA-892A-4010-8884-EABC545CBDB6}" type="slidenum">
              <a:rPr lang="tr-TR" smtClean="0"/>
              <a:pPr/>
              <a:t>104</a:t>
            </a:fld>
            <a:endParaRPr lang="tr-TR"/>
          </a:p>
        </p:txBody>
      </p:sp>
    </p:spTree>
    <p:extLst>
      <p:ext uri="{BB962C8B-B14F-4D97-AF65-F5344CB8AC3E}">
        <p14:creationId xmlns:p14="http://schemas.microsoft.com/office/powerpoint/2010/main" val="357663970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47BA-C6BA-4734-207D-76B9E27AFAF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44AEA923-DB1E-694D-A911-4B142A6CADD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94C7683-5D22-F5D5-4A4B-5F4983FC8B37}"/>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58EBE6F-C651-CC13-D579-16E5189593E6}"/>
              </a:ext>
            </a:extLst>
          </p:cNvPr>
          <p:cNvSpPr>
            <a:spLocks noGrp="1"/>
          </p:cNvSpPr>
          <p:nvPr>
            <p:ph type="sldNum" sz="quarter" idx="10"/>
          </p:nvPr>
        </p:nvSpPr>
        <p:spPr/>
        <p:txBody>
          <a:bodyPr/>
          <a:lstStyle/>
          <a:p>
            <a:fld id="{A2563EAA-892A-4010-8884-EABC545CBDB6}" type="slidenum">
              <a:rPr lang="tr-TR" smtClean="0"/>
              <a:pPr/>
              <a:t>105</a:t>
            </a:fld>
            <a:endParaRPr lang="tr-TR"/>
          </a:p>
        </p:txBody>
      </p:sp>
    </p:spTree>
    <p:extLst>
      <p:ext uri="{BB962C8B-B14F-4D97-AF65-F5344CB8AC3E}">
        <p14:creationId xmlns:p14="http://schemas.microsoft.com/office/powerpoint/2010/main" val="70346539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97996-A7DE-928B-2788-EA3D8275099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AAEA37E-8199-98AE-0007-72B2642CDE6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30A9955-778B-85B2-A52A-33B052F49C2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1EC7813-A3B9-E598-25FA-D9D7D157D8EF}"/>
              </a:ext>
            </a:extLst>
          </p:cNvPr>
          <p:cNvSpPr>
            <a:spLocks noGrp="1"/>
          </p:cNvSpPr>
          <p:nvPr>
            <p:ph type="sldNum" sz="quarter" idx="10"/>
          </p:nvPr>
        </p:nvSpPr>
        <p:spPr/>
        <p:txBody>
          <a:bodyPr/>
          <a:lstStyle/>
          <a:p>
            <a:fld id="{A2563EAA-892A-4010-8884-EABC545CBDB6}" type="slidenum">
              <a:rPr lang="tr-TR" smtClean="0"/>
              <a:pPr/>
              <a:t>106</a:t>
            </a:fld>
            <a:endParaRPr lang="tr-TR"/>
          </a:p>
        </p:txBody>
      </p:sp>
    </p:spTree>
    <p:extLst>
      <p:ext uri="{BB962C8B-B14F-4D97-AF65-F5344CB8AC3E}">
        <p14:creationId xmlns:p14="http://schemas.microsoft.com/office/powerpoint/2010/main" val="405729040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C3F7D-F8A3-0974-1D26-C3DAF0548EC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6C408A4-91D2-95FC-69E0-3D62C9E7118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E8226D8-A3CD-70A7-3D36-DA553204C9E5}"/>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4AFE08A9-16CC-6F88-68C6-AD9CBC9472F4}"/>
              </a:ext>
            </a:extLst>
          </p:cNvPr>
          <p:cNvSpPr>
            <a:spLocks noGrp="1"/>
          </p:cNvSpPr>
          <p:nvPr>
            <p:ph type="sldNum" sz="quarter" idx="10"/>
          </p:nvPr>
        </p:nvSpPr>
        <p:spPr/>
        <p:txBody>
          <a:bodyPr/>
          <a:lstStyle/>
          <a:p>
            <a:fld id="{A2563EAA-892A-4010-8884-EABC545CBDB6}" type="slidenum">
              <a:rPr lang="tr-TR" smtClean="0"/>
              <a:pPr/>
              <a:t>107</a:t>
            </a:fld>
            <a:endParaRPr lang="tr-TR"/>
          </a:p>
        </p:txBody>
      </p:sp>
    </p:spTree>
    <p:extLst>
      <p:ext uri="{BB962C8B-B14F-4D97-AF65-F5344CB8AC3E}">
        <p14:creationId xmlns:p14="http://schemas.microsoft.com/office/powerpoint/2010/main" val="218870710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23BF5-1942-2B42-F2A6-4BB3446ECF19}"/>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CE70EA8C-8188-A0B3-E10E-29388BA5B69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97952C6-4422-374F-9BCC-773A16ED7CC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B39626A-0328-8F56-F591-560D5B1B1260}"/>
              </a:ext>
            </a:extLst>
          </p:cNvPr>
          <p:cNvSpPr>
            <a:spLocks noGrp="1"/>
          </p:cNvSpPr>
          <p:nvPr>
            <p:ph type="sldNum" sz="quarter" idx="10"/>
          </p:nvPr>
        </p:nvSpPr>
        <p:spPr/>
        <p:txBody>
          <a:bodyPr/>
          <a:lstStyle/>
          <a:p>
            <a:fld id="{A2563EAA-892A-4010-8884-EABC545CBDB6}" type="slidenum">
              <a:rPr lang="tr-TR" smtClean="0"/>
              <a:pPr/>
              <a:t>108</a:t>
            </a:fld>
            <a:endParaRPr lang="tr-TR"/>
          </a:p>
        </p:txBody>
      </p:sp>
    </p:spTree>
    <p:extLst>
      <p:ext uri="{BB962C8B-B14F-4D97-AF65-F5344CB8AC3E}">
        <p14:creationId xmlns:p14="http://schemas.microsoft.com/office/powerpoint/2010/main" val="398235494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9A4E3-9B3C-6902-7D8F-9424A4E8CC2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74C53127-CF0C-AED1-E9B5-1F6062A1C26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F5D6F9D-278D-20FB-4A30-8B62981B26D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AA3B1D4-6BDC-FF73-1056-6D7E3039A487}"/>
              </a:ext>
            </a:extLst>
          </p:cNvPr>
          <p:cNvSpPr>
            <a:spLocks noGrp="1"/>
          </p:cNvSpPr>
          <p:nvPr>
            <p:ph type="sldNum" sz="quarter" idx="10"/>
          </p:nvPr>
        </p:nvSpPr>
        <p:spPr/>
        <p:txBody>
          <a:bodyPr/>
          <a:lstStyle/>
          <a:p>
            <a:fld id="{A2563EAA-892A-4010-8884-EABC545CBDB6}" type="slidenum">
              <a:rPr lang="tr-TR" smtClean="0"/>
              <a:pPr/>
              <a:t>109</a:t>
            </a:fld>
            <a:endParaRPr lang="tr-TR"/>
          </a:p>
        </p:txBody>
      </p:sp>
    </p:spTree>
    <p:extLst>
      <p:ext uri="{BB962C8B-B14F-4D97-AF65-F5344CB8AC3E}">
        <p14:creationId xmlns:p14="http://schemas.microsoft.com/office/powerpoint/2010/main" val="378435718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D9746-A498-927D-8F4E-7BD993BD3A5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B286ED6-C020-4407-8C12-73B1DBA6A26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8198C7B-2332-9EDE-4E87-6F0AD416B45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8719A5A-CAED-91E7-68C9-C542B3D70B3C}"/>
              </a:ext>
            </a:extLst>
          </p:cNvPr>
          <p:cNvSpPr>
            <a:spLocks noGrp="1"/>
          </p:cNvSpPr>
          <p:nvPr>
            <p:ph type="sldNum" sz="quarter" idx="10"/>
          </p:nvPr>
        </p:nvSpPr>
        <p:spPr/>
        <p:txBody>
          <a:bodyPr/>
          <a:lstStyle/>
          <a:p>
            <a:fld id="{A2563EAA-892A-4010-8884-EABC545CBDB6}" type="slidenum">
              <a:rPr lang="tr-TR" smtClean="0"/>
              <a:pPr/>
              <a:t>110</a:t>
            </a:fld>
            <a:endParaRPr lang="tr-TR"/>
          </a:p>
        </p:txBody>
      </p:sp>
    </p:spTree>
    <p:extLst>
      <p:ext uri="{BB962C8B-B14F-4D97-AF65-F5344CB8AC3E}">
        <p14:creationId xmlns:p14="http://schemas.microsoft.com/office/powerpoint/2010/main" val="683634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08C52-D5A9-9177-7E7D-3C59922DE1D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69743EE-2C3B-AC10-CD3A-1FAD8D89FA9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21A6868-074B-ADBF-D956-AA13CEEBD9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CD10A78-6990-E73F-D168-293EEEEFC0E1}"/>
              </a:ext>
            </a:extLst>
          </p:cNvPr>
          <p:cNvSpPr>
            <a:spLocks noGrp="1"/>
          </p:cNvSpPr>
          <p:nvPr>
            <p:ph type="sldNum" sz="quarter" idx="10"/>
          </p:nvPr>
        </p:nvSpPr>
        <p:spPr/>
        <p:txBody>
          <a:bodyPr/>
          <a:lstStyle/>
          <a:p>
            <a:fld id="{A2563EAA-892A-4010-8884-EABC545CBDB6}" type="slidenum">
              <a:rPr lang="tr-TR" smtClean="0"/>
              <a:pPr/>
              <a:t>12</a:t>
            </a:fld>
            <a:endParaRPr lang="tr-TR"/>
          </a:p>
        </p:txBody>
      </p:sp>
    </p:spTree>
    <p:extLst>
      <p:ext uri="{BB962C8B-B14F-4D97-AF65-F5344CB8AC3E}">
        <p14:creationId xmlns:p14="http://schemas.microsoft.com/office/powerpoint/2010/main" val="213127365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FAD32-9C66-5CA8-680D-80F7C4FE9E7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2952046-1F3F-3B57-69AE-B4112D8CF17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DEBDE90-8BDE-146B-CACC-3AE47F940478}"/>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6B097263-B3BC-AF3F-01CC-05F088A9D0BE}"/>
              </a:ext>
            </a:extLst>
          </p:cNvPr>
          <p:cNvSpPr>
            <a:spLocks noGrp="1"/>
          </p:cNvSpPr>
          <p:nvPr>
            <p:ph type="sldNum" sz="quarter" idx="10"/>
          </p:nvPr>
        </p:nvSpPr>
        <p:spPr/>
        <p:txBody>
          <a:bodyPr/>
          <a:lstStyle/>
          <a:p>
            <a:fld id="{A2563EAA-892A-4010-8884-EABC545CBDB6}" type="slidenum">
              <a:rPr lang="tr-TR" smtClean="0"/>
              <a:pPr/>
              <a:t>111</a:t>
            </a:fld>
            <a:endParaRPr lang="tr-TR"/>
          </a:p>
        </p:txBody>
      </p:sp>
    </p:spTree>
    <p:extLst>
      <p:ext uri="{BB962C8B-B14F-4D97-AF65-F5344CB8AC3E}">
        <p14:creationId xmlns:p14="http://schemas.microsoft.com/office/powerpoint/2010/main" val="195955059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461A0-FE42-1A61-336F-B9D904C318D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8387610-08C7-9FC7-D563-91FC607C288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EB14AF9-8C7D-4C92-E59F-7E871926CC0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85DCAA0-8BDF-B983-F706-E895BA5A9CB6}"/>
              </a:ext>
            </a:extLst>
          </p:cNvPr>
          <p:cNvSpPr>
            <a:spLocks noGrp="1"/>
          </p:cNvSpPr>
          <p:nvPr>
            <p:ph type="sldNum" sz="quarter" idx="10"/>
          </p:nvPr>
        </p:nvSpPr>
        <p:spPr/>
        <p:txBody>
          <a:bodyPr/>
          <a:lstStyle/>
          <a:p>
            <a:fld id="{A2563EAA-892A-4010-8884-EABC545CBDB6}" type="slidenum">
              <a:rPr lang="tr-TR" smtClean="0"/>
              <a:pPr/>
              <a:t>112</a:t>
            </a:fld>
            <a:endParaRPr lang="tr-TR"/>
          </a:p>
        </p:txBody>
      </p:sp>
    </p:spTree>
    <p:extLst>
      <p:ext uri="{BB962C8B-B14F-4D97-AF65-F5344CB8AC3E}">
        <p14:creationId xmlns:p14="http://schemas.microsoft.com/office/powerpoint/2010/main" val="333379679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4EEAA-5E51-D943-92F4-E3D13B032A1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5FB9715-4CC1-87F4-C40A-D59FA8B9C45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1EE0806-A55C-F858-5471-7A13C28AEC7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6858701-93EA-3F48-EF72-552286F5C53B}"/>
              </a:ext>
            </a:extLst>
          </p:cNvPr>
          <p:cNvSpPr>
            <a:spLocks noGrp="1"/>
          </p:cNvSpPr>
          <p:nvPr>
            <p:ph type="sldNum" sz="quarter" idx="10"/>
          </p:nvPr>
        </p:nvSpPr>
        <p:spPr/>
        <p:txBody>
          <a:bodyPr/>
          <a:lstStyle/>
          <a:p>
            <a:fld id="{A2563EAA-892A-4010-8884-EABC545CBDB6}" type="slidenum">
              <a:rPr lang="tr-TR" smtClean="0"/>
              <a:pPr/>
              <a:t>113</a:t>
            </a:fld>
            <a:endParaRPr lang="tr-TR"/>
          </a:p>
        </p:txBody>
      </p:sp>
    </p:spTree>
    <p:extLst>
      <p:ext uri="{BB962C8B-B14F-4D97-AF65-F5344CB8AC3E}">
        <p14:creationId xmlns:p14="http://schemas.microsoft.com/office/powerpoint/2010/main" val="405720539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1911D-4218-C406-C301-AF693D24B9E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4FF5766-79CD-0041-03A9-DD42D63D74B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EE6B4E1-2CB8-B369-4438-871DD3AACAF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B193165-DC3D-2CCA-7F99-D8884B8DC94E}"/>
              </a:ext>
            </a:extLst>
          </p:cNvPr>
          <p:cNvSpPr>
            <a:spLocks noGrp="1"/>
          </p:cNvSpPr>
          <p:nvPr>
            <p:ph type="sldNum" sz="quarter" idx="10"/>
          </p:nvPr>
        </p:nvSpPr>
        <p:spPr/>
        <p:txBody>
          <a:bodyPr/>
          <a:lstStyle/>
          <a:p>
            <a:fld id="{A2563EAA-892A-4010-8884-EABC545CBDB6}" type="slidenum">
              <a:rPr lang="tr-TR" smtClean="0"/>
              <a:pPr/>
              <a:t>114</a:t>
            </a:fld>
            <a:endParaRPr lang="tr-TR"/>
          </a:p>
        </p:txBody>
      </p:sp>
    </p:spTree>
    <p:extLst>
      <p:ext uri="{BB962C8B-B14F-4D97-AF65-F5344CB8AC3E}">
        <p14:creationId xmlns:p14="http://schemas.microsoft.com/office/powerpoint/2010/main" val="222947487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145BF-48D2-24FE-AD91-999CEF76B04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7407F20-70FC-A73B-5FFD-7CE4F43FA9C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193E909-F4DB-DE28-6CAA-C304BF26140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160C8FA-FB4C-2CC0-C2F5-FBEDB3590D90}"/>
              </a:ext>
            </a:extLst>
          </p:cNvPr>
          <p:cNvSpPr>
            <a:spLocks noGrp="1"/>
          </p:cNvSpPr>
          <p:nvPr>
            <p:ph type="sldNum" sz="quarter" idx="10"/>
          </p:nvPr>
        </p:nvSpPr>
        <p:spPr/>
        <p:txBody>
          <a:bodyPr/>
          <a:lstStyle/>
          <a:p>
            <a:fld id="{A2563EAA-892A-4010-8884-EABC545CBDB6}" type="slidenum">
              <a:rPr lang="tr-TR" smtClean="0"/>
              <a:pPr/>
              <a:t>115</a:t>
            </a:fld>
            <a:endParaRPr lang="tr-TR"/>
          </a:p>
        </p:txBody>
      </p:sp>
    </p:spTree>
    <p:extLst>
      <p:ext uri="{BB962C8B-B14F-4D97-AF65-F5344CB8AC3E}">
        <p14:creationId xmlns:p14="http://schemas.microsoft.com/office/powerpoint/2010/main" val="75442663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83F97-61B4-88DF-5903-145CDFFDABF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B4F0F9A-0262-B605-A8E5-E3E9293CA2C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63D01BE-2D0D-5710-7436-4EA1B57F099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C62AEA1-0E48-5A58-D5D2-E53DBF1850D4}"/>
              </a:ext>
            </a:extLst>
          </p:cNvPr>
          <p:cNvSpPr>
            <a:spLocks noGrp="1"/>
          </p:cNvSpPr>
          <p:nvPr>
            <p:ph type="sldNum" sz="quarter" idx="10"/>
          </p:nvPr>
        </p:nvSpPr>
        <p:spPr/>
        <p:txBody>
          <a:bodyPr/>
          <a:lstStyle/>
          <a:p>
            <a:fld id="{A2563EAA-892A-4010-8884-EABC545CBDB6}" type="slidenum">
              <a:rPr lang="tr-TR" smtClean="0"/>
              <a:pPr/>
              <a:t>116</a:t>
            </a:fld>
            <a:endParaRPr lang="tr-TR"/>
          </a:p>
        </p:txBody>
      </p:sp>
    </p:spTree>
    <p:extLst>
      <p:ext uri="{BB962C8B-B14F-4D97-AF65-F5344CB8AC3E}">
        <p14:creationId xmlns:p14="http://schemas.microsoft.com/office/powerpoint/2010/main" val="415585111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E9E78-BF28-BFAA-73F5-4058A808DA42}"/>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F849291-15F8-7C28-2773-B122A2CBFE1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718711F-8057-1199-BED2-DEABECB7A11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4610780C-6EF1-EA28-7625-19D8D3A01762}"/>
              </a:ext>
            </a:extLst>
          </p:cNvPr>
          <p:cNvSpPr>
            <a:spLocks noGrp="1"/>
          </p:cNvSpPr>
          <p:nvPr>
            <p:ph type="sldNum" sz="quarter" idx="10"/>
          </p:nvPr>
        </p:nvSpPr>
        <p:spPr/>
        <p:txBody>
          <a:bodyPr/>
          <a:lstStyle/>
          <a:p>
            <a:fld id="{A2563EAA-892A-4010-8884-EABC545CBDB6}" type="slidenum">
              <a:rPr lang="tr-TR" smtClean="0"/>
              <a:pPr/>
              <a:t>117</a:t>
            </a:fld>
            <a:endParaRPr lang="tr-TR"/>
          </a:p>
        </p:txBody>
      </p:sp>
    </p:spTree>
    <p:extLst>
      <p:ext uri="{BB962C8B-B14F-4D97-AF65-F5344CB8AC3E}">
        <p14:creationId xmlns:p14="http://schemas.microsoft.com/office/powerpoint/2010/main" val="264731207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F3F7D-CAC1-6722-E9E2-7380C1E4D02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0027514-1469-4E03-5027-939CB750017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E780427-8448-FA74-C9E2-8148E68DF25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AD067DD-2522-3ACC-AB74-98F0DA3BCD6C}"/>
              </a:ext>
            </a:extLst>
          </p:cNvPr>
          <p:cNvSpPr>
            <a:spLocks noGrp="1"/>
          </p:cNvSpPr>
          <p:nvPr>
            <p:ph type="sldNum" sz="quarter" idx="10"/>
          </p:nvPr>
        </p:nvSpPr>
        <p:spPr/>
        <p:txBody>
          <a:bodyPr/>
          <a:lstStyle/>
          <a:p>
            <a:fld id="{A2563EAA-892A-4010-8884-EABC545CBDB6}" type="slidenum">
              <a:rPr lang="tr-TR" smtClean="0"/>
              <a:pPr/>
              <a:t>118</a:t>
            </a:fld>
            <a:endParaRPr lang="tr-TR"/>
          </a:p>
        </p:txBody>
      </p:sp>
    </p:spTree>
    <p:extLst>
      <p:ext uri="{BB962C8B-B14F-4D97-AF65-F5344CB8AC3E}">
        <p14:creationId xmlns:p14="http://schemas.microsoft.com/office/powerpoint/2010/main" val="102786097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C89DF-1B8D-AA6B-9193-5D2351DE677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9B8BBD8-3F2C-C835-E7D4-699462EEA1C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0925D4A-374D-85EB-0797-C5F369B02B1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8A227AF-FD24-9F38-15B4-14D6B552E4A0}"/>
              </a:ext>
            </a:extLst>
          </p:cNvPr>
          <p:cNvSpPr>
            <a:spLocks noGrp="1"/>
          </p:cNvSpPr>
          <p:nvPr>
            <p:ph type="sldNum" sz="quarter" idx="10"/>
          </p:nvPr>
        </p:nvSpPr>
        <p:spPr/>
        <p:txBody>
          <a:bodyPr/>
          <a:lstStyle/>
          <a:p>
            <a:fld id="{A2563EAA-892A-4010-8884-EABC545CBDB6}" type="slidenum">
              <a:rPr lang="tr-TR" smtClean="0"/>
              <a:pPr/>
              <a:t>119</a:t>
            </a:fld>
            <a:endParaRPr lang="tr-TR"/>
          </a:p>
        </p:txBody>
      </p:sp>
    </p:spTree>
    <p:extLst>
      <p:ext uri="{BB962C8B-B14F-4D97-AF65-F5344CB8AC3E}">
        <p14:creationId xmlns:p14="http://schemas.microsoft.com/office/powerpoint/2010/main" val="169061876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E93C4-9969-5B0E-5AFD-3504A2ECDBF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60FA6EF-4956-A3E9-A1A9-BB543F7815C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6496740-AAF6-F2B5-BC29-1219AB92BCF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D5B48C4-263D-5971-FE98-0F9060BCC669}"/>
              </a:ext>
            </a:extLst>
          </p:cNvPr>
          <p:cNvSpPr>
            <a:spLocks noGrp="1"/>
          </p:cNvSpPr>
          <p:nvPr>
            <p:ph type="sldNum" sz="quarter" idx="10"/>
          </p:nvPr>
        </p:nvSpPr>
        <p:spPr/>
        <p:txBody>
          <a:bodyPr/>
          <a:lstStyle/>
          <a:p>
            <a:fld id="{A2563EAA-892A-4010-8884-EABC545CBDB6}" type="slidenum">
              <a:rPr lang="tr-TR" smtClean="0"/>
              <a:pPr/>
              <a:t>120</a:t>
            </a:fld>
            <a:endParaRPr lang="tr-TR"/>
          </a:p>
        </p:txBody>
      </p:sp>
    </p:spTree>
    <p:extLst>
      <p:ext uri="{BB962C8B-B14F-4D97-AF65-F5344CB8AC3E}">
        <p14:creationId xmlns:p14="http://schemas.microsoft.com/office/powerpoint/2010/main" val="2005578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04E6D-7EA6-6792-D1F5-BC41A778513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044E374B-33D2-19A8-4158-F1EBDBDCF11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8041707-ECFB-FE6D-BF0D-0E8D945BE7C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CB58653-6E6A-79F3-967C-2CA4E6CF4F98}"/>
              </a:ext>
            </a:extLst>
          </p:cNvPr>
          <p:cNvSpPr>
            <a:spLocks noGrp="1"/>
          </p:cNvSpPr>
          <p:nvPr>
            <p:ph type="sldNum" sz="quarter" idx="10"/>
          </p:nvPr>
        </p:nvSpPr>
        <p:spPr/>
        <p:txBody>
          <a:bodyPr/>
          <a:lstStyle/>
          <a:p>
            <a:fld id="{A2563EAA-892A-4010-8884-EABC545CBDB6}" type="slidenum">
              <a:rPr lang="tr-TR" smtClean="0"/>
              <a:pPr/>
              <a:t>13</a:t>
            </a:fld>
            <a:endParaRPr lang="tr-TR"/>
          </a:p>
        </p:txBody>
      </p:sp>
    </p:spTree>
    <p:extLst>
      <p:ext uri="{BB962C8B-B14F-4D97-AF65-F5344CB8AC3E}">
        <p14:creationId xmlns:p14="http://schemas.microsoft.com/office/powerpoint/2010/main" val="2681172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C8CE1-DDC1-DA10-A63C-EF7E3752A5BD}"/>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22E5810-E687-D174-9801-E952F27CAE5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66FE8D6-3D04-DA12-6B09-82B6FD299F1C}"/>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841A9AA-8F5B-023B-1C79-1EB45E32F012}"/>
              </a:ext>
            </a:extLst>
          </p:cNvPr>
          <p:cNvSpPr>
            <a:spLocks noGrp="1"/>
          </p:cNvSpPr>
          <p:nvPr>
            <p:ph type="sldNum" sz="quarter" idx="10"/>
          </p:nvPr>
        </p:nvSpPr>
        <p:spPr/>
        <p:txBody>
          <a:bodyPr/>
          <a:lstStyle/>
          <a:p>
            <a:fld id="{A2563EAA-892A-4010-8884-EABC545CBDB6}" type="slidenum">
              <a:rPr lang="tr-TR" smtClean="0"/>
              <a:pPr/>
              <a:t>14</a:t>
            </a:fld>
            <a:endParaRPr lang="tr-TR"/>
          </a:p>
        </p:txBody>
      </p:sp>
    </p:spTree>
    <p:extLst>
      <p:ext uri="{BB962C8B-B14F-4D97-AF65-F5344CB8AC3E}">
        <p14:creationId xmlns:p14="http://schemas.microsoft.com/office/powerpoint/2010/main" val="134587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FEB98-32C6-4FAF-4DF0-4C0CF99CC04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6CE0157-D619-F1AB-02B6-8D52CA8F529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FAB0164-CBA4-3256-4A63-CE6EACCE739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8FB7055-489C-130E-C0D6-2D9A9997AEEB}"/>
              </a:ext>
            </a:extLst>
          </p:cNvPr>
          <p:cNvSpPr>
            <a:spLocks noGrp="1"/>
          </p:cNvSpPr>
          <p:nvPr>
            <p:ph type="sldNum" sz="quarter" idx="10"/>
          </p:nvPr>
        </p:nvSpPr>
        <p:spPr/>
        <p:txBody>
          <a:bodyPr/>
          <a:lstStyle/>
          <a:p>
            <a:fld id="{A2563EAA-892A-4010-8884-EABC545CBDB6}" type="slidenum">
              <a:rPr lang="tr-TR" smtClean="0"/>
              <a:pPr/>
              <a:t>15</a:t>
            </a:fld>
            <a:endParaRPr lang="tr-TR"/>
          </a:p>
        </p:txBody>
      </p:sp>
    </p:spTree>
    <p:extLst>
      <p:ext uri="{BB962C8B-B14F-4D97-AF65-F5344CB8AC3E}">
        <p14:creationId xmlns:p14="http://schemas.microsoft.com/office/powerpoint/2010/main" val="2158045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41AD7-C1D2-CC1E-8D91-1A8123E1A88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443307E7-F3AF-F042-E3A7-1ACF25985C3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E95A195-A0F0-E041-1538-DA47E49387D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4A52A77-89ED-1230-4F2E-56D89BF7937A}"/>
              </a:ext>
            </a:extLst>
          </p:cNvPr>
          <p:cNvSpPr>
            <a:spLocks noGrp="1"/>
          </p:cNvSpPr>
          <p:nvPr>
            <p:ph type="sldNum" sz="quarter" idx="10"/>
          </p:nvPr>
        </p:nvSpPr>
        <p:spPr/>
        <p:txBody>
          <a:bodyPr/>
          <a:lstStyle/>
          <a:p>
            <a:fld id="{A2563EAA-892A-4010-8884-EABC545CBDB6}" type="slidenum">
              <a:rPr lang="tr-TR" smtClean="0"/>
              <a:pPr/>
              <a:t>16</a:t>
            </a:fld>
            <a:endParaRPr lang="tr-TR"/>
          </a:p>
        </p:txBody>
      </p:sp>
    </p:spTree>
    <p:extLst>
      <p:ext uri="{BB962C8B-B14F-4D97-AF65-F5344CB8AC3E}">
        <p14:creationId xmlns:p14="http://schemas.microsoft.com/office/powerpoint/2010/main" val="2831544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6C04A-89DA-0757-A173-45B7C9DD50B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E8C18E75-F041-164D-2570-4C7CB44DE4F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467A250-E407-F7CB-0094-402D8D6F2AE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E0E0EFE1-7628-51B2-8878-B90699E4954D}"/>
              </a:ext>
            </a:extLst>
          </p:cNvPr>
          <p:cNvSpPr>
            <a:spLocks noGrp="1"/>
          </p:cNvSpPr>
          <p:nvPr>
            <p:ph type="sldNum" sz="quarter" idx="10"/>
          </p:nvPr>
        </p:nvSpPr>
        <p:spPr/>
        <p:txBody>
          <a:bodyPr/>
          <a:lstStyle/>
          <a:p>
            <a:fld id="{A2563EAA-892A-4010-8884-EABC545CBDB6}" type="slidenum">
              <a:rPr lang="tr-TR" smtClean="0"/>
              <a:pPr/>
              <a:t>17</a:t>
            </a:fld>
            <a:endParaRPr lang="tr-TR"/>
          </a:p>
        </p:txBody>
      </p:sp>
    </p:spTree>
    <p:extLst>
      <p:ext uri="{BB962C8B-B14F-4D97-AF65-F5344CB8AC3E}">
        <p14:creationId xmlns:p14="http://schemas.microsoft.com/office/powerpoint/2010/main" val="348191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2B7A2-E459-6DAC-C77A-4C9674AE88C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3740957-5DC3-887F-E6BB-0E9A799C70E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DCC9FC3-C8D0-ED47-0D9D-5B7CFAA1A6B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4DCEE547-B890-5521-13AD-5BC970605D1D}"/>
              </a:ext>
            </a:extLst>
          </p:cNvPr>
          <p:cNvSpPr>
            <a:spLocks noGrp="1"/>
          </p:cNvSpPr>
          <p:nvPr>
            <p:ph type="sldNum" sz="quarter" idx="10"/>
          </p:nvPr>
        </p:nvSpPr>
        <p:spPr/>
        <p:txBody>
          <a:bodyPr/>
          <a:lstStyle/>
          <a:p>
            <a:fld id="{A2563EAA-892A-4010-8884-EABC545CBDB6}" type="slidenum">
              <a:rPr lang="tr-TR" smtClean="0"/>
              <a:pPr/>
              <a:t>18</a:t>
            </a:fld>
            <a:endParaRPr lang="tr-TR"/>
          </a:p>
        </p:txBody>
      </p:sp>
    </p:spTree>
    <p:extLst>
      <p:ext uri="{BB962C8B-B14F-4D97-AF65-F5344CB8AC3E}">
        <p14:creationId xmlns:p14="http://schemas.microsoft.com/office/powerpoint/2010/main" val="1036375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ABF5E-703C-56FD-65EA-4A4899CC7B6D}"/>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739EFE89-4850-7B11-414E-1730FE0BB09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931B5EA-E7A5-6D6F-E538-757BED635E25}"/>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830DC96-49F5-372E-B226-5999F3A3EA65}"/>
              </a:ext>
            </a:extLst>
          </p:cNvPr>
          <p:cNvSpPr>
            <a:spLocks noGrp="1"/>
          </p:cNvSpPr>
          <p:nvPr>
            <p:ph type="sldNum" sz="quarter" idx="10"/>
          </p:nvPr>
        </p:nvSpPr>
        <p:spPr/>
        <p:txBody>
          <a:bodyPr/>
          <a:lstStyle/>
          <a:p>
            <a:fld id="{A2563EAA-892A-4010-8884-EABC545CBDB6}" type="slidenum">
              <a:rPr lang="tr-TR" smtClean="0"/>
              <a:pPr/>
              <a:t>19</a:t>
            </a:fld>
            <a:endParaRPr lang="tr-TR"/>
          </a:p>
        </p:txBody>
      </p:sp>
    </p:spTree>
    <p:extLst>
      <p:ext uri="{BB962C8B-B14F-4D97-AF65-F5344CB8AC3E}">
        <p14:creationId xmlns:p14="http://schemas.microsoft.com/office/powerpoint/2010/main" val="3501008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2BFEF-FD27-D6B4-E942-53E5AB66FAD9}"/>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01C2874-AFCC-F668-B363-49F6F88F5B9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A0436AE-42FD-386B-7AEF-2B8D16C7EEDC}"/>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9180F17-954B-7212-64AC-3B29AC6A59C8}"/>
              </a:ext>
            </a:extLst>
          </p:cNvPr>
          <p:cNvSpPr>
            <a:spLocks noGrp="1"/>
          </p:cNvSpPr>
          <p:nvPr>
            <p:ph type="sldNum" sz="quarter" idx="10"/>
          </p:nvPr>
        </p:nvSpPr>
        <p:spPr/>
        <p:txBody>
          <a:bodyPr/>
          <a:lstStyle/>
          <a:p>
            <a:fld id="{A2563EAA-892A-4010-8884-EABC545CBDB6}" type="slidenum">
              <a:rPr lang="tr-TR" smtClean="0"/>
              <a:pPr/>
              <a:t>20</a:t>
            </a:fld>
            <a:endParaRPr lang="tr-TR"/>
          </a:p>
        </p:txBody>
      </p:sp>
    </p:spTree>
    <p:extLst>
      <p:ext uri="{BB962C8B-B14F-4D97-AF65-F5344CB8AC3E}">
        <p14:creationId xmlns:p14="http://schemas.microsoft.com/office/powerpoint/2010/main" val="187984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3</a:t>
            </a:fld>
            <a:endParaRPr lang="tr-TR"/>
          </a:p>
        </p:txBody>
      </p:sp>
    </p:spTree>
    <p:extLst>
      <p:ext uri="{BB962C8B-B14F-4D97-AF65-F5344CB8AC3E}">
        <p14:creationId xmlns:p14="http://schemas.microsoft.com/office/powerpoint/2010/main" val="2173162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1C4A4-4E4A-877C-D8A0-BA592A6A50F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366CF14-C350-0F6E-24E9-A5E897405FD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1B3D798-5320-D45A-98F2-3E11D40A7C21}"/>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810660F-AF0C-BE3E-C99D-4E35BDF2B9CB}"/>
              </a:ext>
            </a:extLst>
          </p:cNvPr>
          <p:cNvSpPr>
            <a:spLocks noGrp="1"/>
          </p:cNvSpPr>
          <p:nvPr>
            <p:ph type="sldNum" sz="quarter" idx="10"/>
          </p:nvPr>
        </p:nvSpPr>
        <p:spPr/>
        <p:txBody>
          <a:bodyPr/>
          <a:lstStyle/>
          <a:p>
            <a:fld id="{A2563EAA-892A-4010-8884-EABC545CBDB6}" type="slidenum">
              <a:rPr lang="tr-TR" smtClean="0"/>
              <a:pPr/>
              <a:t>21</a:t>
            </a:fld>
            <a:endParaRPr lang="tr-TR"/>
          </a:p>
        </p:txBody>
      </p:sp>
    </p:spTree>
    <p:extLst>
      <p:ext uri="{BB962C8B-B14F-4D97-AF65-F5344CB8AC3E}">
        <p14:creationId xmlns:p14="http://schemas.microsoft.com/office/powerpoint/2010/main" val="2746349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80287-6DDA-19D1-7DF5-BF74D66BAF0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B7C1EF0-1D17-72C5-55DE-D6840674245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CF83BF6-9547-D66E-241A-05E60EB0FE8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33C0761-FB96-8565-12E2-0C0044CA832C}"/>
              </a:ext>
            </a:extLst>
          </p:cNvPr>
          <p:cNvSpPr>
            <a:spLocks noGrp="1"/>
          </p:cNvSpPr>
          <p:nvPr>
            <p:ph type="sldNum" sz="quarter" idx="10"/>
          </p:nvPr>
        </p:nvSpPr>
        <p:spPr/>
        <p:txBody>
          <a:bodyPr/>
          <a:lstStyle/>
          <a:p>
            <a:fld id="{A2563EAA-892A-4010-8884-EABC545CBDB6}" type="slidenum">
              <a:rPr lang="tr-TR" smtClean="0"/>
              <a:pPr/>
              <a:t>22</a:t>
            </a:fld>
            <a:endParaRPr lang="tr-TR"/>
          </a:p>
        </p:txBody>
      </p:sp>
    </p:spTree>
    <p:extLst>
      <p:ext uri="{BB962C8B-B14F-4D97-AF65-F5344CB8AC3E}">
        <p14:creationId xmlns:p14="http://schemas.microsoft.com/office/powerpoint/2010/main" val="3471691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E5239-8CF0-B39D-80DC-1F261E731D8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EA6E9CEC-D57F-F154-3521-184CD78ECC9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053F053-DABD-B564-9B09-DAF205696BB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105B7F5-594E-C673-1E84-AFB39BB978A4}"/>
              </a:ext>
            </a:extLst>
          </p:cNvPr>
          <p:cNvSpPr>
            <a:spLocks noGrp="1"/>
          </p:cNvSpPr>
          <p:nvPr>
            <p:ph type="sldNum" sz="quarter" idx="10"/>
          </p:nvPr>
        </p:nvSpPr>
        <p:spPr/>
        <p:txBody>
          <a:bodyPr/>
          <a:lstStyle/>
          <a:p>
            <a:fld id="{A2563EAA-892A-4010-8884-EABC545CBDB6}" type="slidenum">
              <a:rPr lang="tr-TR" smtClean="0"/>
              <a:pPr/>
              <a:t>23</a:t>
            </a:fld>
            <a:endParaRPr lang="tr-TR"/>
          </a:p>
        </p:txBody>
      </p:sp>
    </p:spTree>
    <p:extLst>
      <p:ext uri="{BB962C8B-B14F-4D97-AF65-F5344CB8AC3E}">
        <p14:creationId xmlns:p14="http://schemas.microsoft.com/office/powerpoint/2010/main" val="1367945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B8CAE-421E-58A1-A61C-ED401C2517A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C367B261-C6C5-49CB-14A2-3FE2DDC5D3C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1AF91BA-30B7-20AE-A5AB-8C4913205AE7}"/>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AC79001-B775-820A-00C4-4C2C95E64735}"/>
              </a:ext>
            </a:extLst>
          </p:cNvPr>
          <p:cNvSpPr>
            <a:spLocks noGrp="1"/>
          </p:cNvSpPr>
          <p:nvPr>
            <p:ph type="sldNum" sz="quarter" idx="10"/>
          </p:nvPr>
        </p:nvSpPr>
        <p:spPr/>
        <p:txBody>
          <a:bodyPr/>
          <a:lstStyle/>
          <a:p>
            <a:fld id="{A2563EAA-892A-4010-8884-EABC545CBDB6}" type="slidenum">
              <a:rPr lang="tr-TR" smtClean="0"/>
              <a:pPr/>
              <a:t>24</a:t>
            </a:fld>
            <a:endParaRPr lang="tr-TR"/>
          </a:p>
        </p:txBody>
      </p:sp>
    </p:spTree>
    <p:extLst>
      <p:ext uri="{BB962C8B-B14F-4D97-AF65-F5344CB8AC3E}">
        <p14:creationId xmlns:p14="http://schemas.microsoft.com/office/powerpoint/2010/main" val="4241429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A0C90-E0CB-E8AC-7F67-53EF6EA409A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C3C7A63-9211-73B6-8CBE-70632D6275C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2CD2154-07EC-A869-FAA4-4EA2EC04981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070A307-C7EF-A425-1082-6F119DBDAD44}"/>
              </a:ext>
            </a:extLst>
          </p:cNvPr>
          <p:cNvSpPr>
            <a:spLocks noGrp="1"/>
          </p:cNvSpPr>
          <p:nvPr>
            <p:ph type="sldNum" sz="quarter" idx="10"/>
          </p:nvPr>
        </p:nvSpPr>
        <p:spPr/>
        <p:txBody>
          <a:bodyPr/>
          <a:lstStyle/>
          <a:p>
            <a:fld id="{A2563EAA-892A-4010-8884-EABC545CBDB6}" type="slidenum">
              <a:rPr lang="tr-TR" smtClean="0"/>
              <a:pPr/>
              <a:t>25</a:t>
            </a:fld>
            <a:endParaRPr lang="tr-TR"/>
          </a:p>
        </p:txBody>
      </p:sp>
    </p:spTree>
    <p:extLst>
      <p:ext uri="{BB962C8B-B14F-4D97-AF65-F5344CB8AC3E}">
        <p14:creationId xmlns:p14="http://schemas.microsoft.com/office/powerpoint/2010/main" val="424155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9AC9-03A6-AE2E-79C5-A7DD0A07AC5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05A55173-BA93-B95C-ABB2-E713A9328C0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CFEE559-E0B9-B1B9-C91F-FBCD5870090C}"/>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9FFE387-D3C6-BF98-6C64-1F358AC33B34}"/>
              </a:ext>
            </a:extLst>
          </p:cNvPr>
          <p:cNvSpPr>
            <a:spLocks noGrp="1"/>
          </p:cNvSpPr>
          <p:nvPr>
            <p:ph type="sldNum" sz="quarter" idx="10"/>
          </p:nvPr>
        </p:nvSpPr>
        <p:spPr/>
        <p:txBody>
          <a:bodyPr/>
          <a:lstStyle/>
          <a:p>
            <a:fld id="{A2563EAA-892A-4010-8884-EABC545CBDB6}" type="slidenum">
              <a:rPr lang="tr-TR" smtClean="0"/>
              <a:pPr/>
              <a:t>26</a:t>
            </a:fld>
            <a:endParaRPr lang="tr-TR"/>
          </a:p>
        </p:txBody>
      </p:sp>
    </p:spTree>
    <p:extLst>
      <p:ext uri="{BB962C8B-B14F-4D97-AF65-F5344CB8AC3E}">
        <p14:creationId xmlns:p14="http://schemas.microsoft.com/office/powerpoint/2010/main" val="3507794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D9E79-8579-7A32-EB89-62E146DC0BD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17A0FC6-5A78-530E-202C-6A4ED0FF3B7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86769E6-D6E2-3746-E4DB-4BD8BE3B1EA5}"/>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185BFD5-594E-C6FA-7C00-94133D8C95F5}"/>
              </a:ext>
            </a:extLst>
          </p:cNvPr>
          <p:cNvSpPr>
            <a:spLocks noGrp="1"/>
          </p:cNvSpPr>
          <p:nvPr>
            <p:ph type="sldNum" sz="quarter" idx="10"/>
          </p:nvPr>
        </p:nvSpPr>
        <p:spPr/>
        <p:txBody>
          <a:bodyPr/>
          <a:lstStyle/>
          <a:p>
            <a:fld id="{A2563EAA-892A-4010-8884-EABC545CBDB6}" type="slidenum">
              <a:rPr lang="tr-TR" smtClean="0"/>
              <a:pPr/>
              <a:t>27</a:t>
            </a:fld>
            <a:endParaRPr lang="tr-TR"/>
          </a:p>
        </p:txBody>
      </p:sp>
    </p:spTree>
    <p:extLst>
      <p:ext uri="{BB962C8B-B14F-4D97-AF65-F5344CB8AC3E}">
        <p14:creationId xmlns:p14="http://schemas.microsoft.com/office/powerpoint/2010/main" val="1002494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44296-0D46-9C1B-C055-B6356C5B15F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7B2C7E88-3734-723C-BEA3-6111001A3FE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AD489C3-DF08-30BF-9393-10EBCD355CA5}"/>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6268BBC8-3944-96B6-35F0-C4C3F51CF09F}"/>
              </a:ext>
            </a:extLst>
          </p:cNvPr>
          <p:cNvSpPr>
            <a:spLocks noGrp="1"/>
          </p:cNvSpPr>
          <p:nvPr>
            <p:ph type="sldNum" sz="quarter" idx="10"/>
          </p:nvPr>
        </p:nvSpPr>
        <p:spPr/>
        <p:txBody>
          <a:bodyPr/>
          <a:lstStyle/>
          <a:p>
            <a:fld id="{A2563EAA-892A-4010-8884-EABC545CBDB6}" type="slidenum">
              <a:rPr lang="tr-TR" smtClean="0"/>
              <a:pPr/>
              <a:t>28</a:t>
            </a:fld>
            <a:endParaRPr lang="tr-TR"/>
          </a:p>
        </p:txBody>
      </p:sp>
    </p:spTree>
    <p:extLst>
      <p:ext uri="{BB962C8B-B14F-4D97-AF65-F5344CB8AC3E}">
        <p14:creationId xmlns:p14="http://schemas.microsoft.com/office/powerpoint/2010/main" val="839604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3D50B-AA19-E373-5DA1-327591EAAE22}"/>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C18F19E-36EC-F3B2-C1E5-F45FD1DC2BB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2DF390C-1755-7693-9B2D-FEC8659BAC0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40DC1A09-A5A1-DB8B-518D-D8C10B95DE5F}"/>
              </a:ext>
            </a:extLst>
          </p:cNvPr>
          <p:cNvSpPr>
            <a:spLocks noGrp="1"/>
          </p:cNvSpPr>
          <p:nvPr>
            <p:ph type="sldNum" sz="quarter" idx="10"/>
          </p:nvPr>
        </p:nvSpPr>
        <p:spPr/>
        <p:txBody>
          <a:bodyPr/>
          <a:lstStyle/>
          <a:p>
            <a:fld id="{A2563EAA-892A-4010-8884-EABC545CBDB6}" type="slidenum">
              <a:rPr lang="tr-TR" smtClean="0"/>
              <a:pPr/>
              <a:t>29</a:t>
            </a:fld>
            <a:endParaRPr lang="tr-TR"/>
          </a:p>
        </p:txBody>
      </p:sp>
    </p:spTree>
    <p:extLst>
      <p:ext uri="{BB962C8B-B14F-4D97-AF65-F5344CB8AC3E}">
        <p14:creationId xmlns:p14="http://schemas.microsoft.com/office/powerpoint/2010/main" val="2033422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B6C92-A164-30CB-21BC-A7373811564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FE3016A-8A3C-EE37-8671-8DD79351DE6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072DC92-3226-4F67-F4C3-1718DB6259F8}"/>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8A812DD-E5BF-22A8-70F1-138530992728}"/>
              </a:ext>
            </a:extLst>
          </p:cNvPr>
          <p:cNvSpPr>
            <a:spLocks noGrp="1"/>
          </p:cNvSpPr>
          <p:nvPr>
            <p:ph type="sldNum" sz="quarter" idx="10"/>
          </p:nvPr>
        </p:nvSpPr>
        <p:spPr/>
        <p:txBody>
          <a:bodyPr/>
          <a:lstStyle/>
          <a:p>
            <a:fld id="{A2563EAA-892A-4010-8884-EABC545CBDB6}" type="slidenum">
              <a:rPr lang="tr-TR" smtClean="0"/>
              <a:pPr/>
              <a:t>30</a:t>
            </a:fld>
            <a:endParaRPr lang="tr-TR"/>
          </a:p>
        </p:txBody>
      </p:sp>
    </p:spTree>
    <p:extLst>
      <p:ext uri="{BB962C8B-B14F-4D97-AF65-F5344CB8AC3E}">
        <p14:creationId xmlns:p14="http://schemas.microsoft.com/office/powerpoint/2010/main" val="64193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0AA7B-F397-C127-3646-8BD89EA6F6E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E1E9D381-6721-7F4E-B792-D489FD80AB8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98CFA8F-B0D1-ABED-8172-9A79AE64A40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3FCE48C-7AC3-1B32-CB50-92C82304EC09}"/>
              </a:ext>
            </a:extLst>
          </p:cNvPr>
          <p:cNvSpPr>
            <a:spLocks noGrp="1"/>
          </p:cNvSpPr>
          <p:nvPr>
            <p:ph type="sldNum" sz="quarter" idx="10"/>
          </p:nvPr>
        </p:nvSpPr>
        <p:spPr/>
        <p:txBody>
          <a:bodyPr/>
          <a:lstStyle/>
          <a:p>
            <a:fld id="{A2563EAA-892A-4010-8884-EABC545CBDB6}" type="slidenum">
              <a:rPr lang="tr-TR" smtClean="0"/>
              <a:pPr/>
              <a:t>4</a:t>
            </a:fld>
            <a:endParaRPr lang="tr-TR"/>
          </a:p>
        </p:txBody>
      </p:sp>
    </p:spTree>
    <p:extLst>
      <p:ext uri="{BB962C8B-B14F-4D97-AF65-F5344CB8AC3E}">
        <p14:creationId xmlns:p14="http://schemas.microsoft.com/office/powerpoint/2010/main" val="4233604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B088E-9014-83D7-C85C-E26465B0200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C2501F93-C526-4128-B72E-49B24C1A25A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251980F-647F-8489-E2C3-6CBEC867A71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05F0B55-8593-6524-4B78-837B30E390DC}"/>
              </a:ext>
            </a:extLst>
          </p:cNvPr>
          <p:cNvSpPr>
            <a:spLocks noGrp="1"/>
          </p:cNvSpPr>
          <p:nvPr>
            <p:ph type="sldNum" sz="quarter" idx="10"/>
          </p:nvPr>
        </p:nvSpPr>
        <p:spPr/>
        <p:txBody>
          <a:bodyPr/>
          <a:lstStyle/>
          <a:p>
            <a:fld id="{A2563EAA-892A-4010-8884-EABC545CBDB6}" type="slidenum">
              <a:rPr lang="tr-TR" smtClean="0"/>
              <a:pPr/>
              <a:t>31</a:t>
            </a:fld>
            <a:endParaRPr lang="tr-TR"/>
          </a:p>
        </p:txBody>
      </p:sp>
    </p:spTree>
    <p:extLst>
      <p:ext uri="{BB962C8B-B14F-4D97-AF65-F5344CB8AC3E}">
        <p14:creationId xmlns:p14="http://schemas.microsoft.com/office/powerpoint/2010/main" val="794055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00A2E-BA80-3EA9-7CA6-897F156078F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10CE215-A658-38A2-47CC-FE184785D5C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9F5054E-5082-499C-1C76-66917796A79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7460CE7-198E-CE7E-171F-B89A5F94CB9A}"/>
              </a:ext>
            </a:extLst>
          </p:cNvPr>
          <p:cNvSpPr>
            <a:spLocks noGrp="1"/>
          </p:cNvSpPr>
          <p:nvPr>
            <p:ph type="sldNum" sz="quarter" idx="10"/>
          </p:nvPr>
        </p:nvSpPr>
        <p:spPr/>
        <p:txBody>
          <a:bodyPr/>
          <a:lstStyle/>
          <a:p>
            <a:fld id="{A2563EAA-892A-4010-8884-EABC545CBDB6}" type="slidenum">
              <a:rPr lang="tr-TR" smtClean="0"/>
              <a:pPr/>
              <a:t>32</a:t>
            </a:fld>
            <a:endParaRPr lang="tr-TR"/>
          </a:p>
        </p:txBody>
      </p:sp>
    </p:spTree>
    <p:extLst>
      <p:ext uri="{BB962C8B-B14F-4D97-AF65-F5344CB8AC3E}">
        <p14:creationId xmlns:p14="http://schemas.microsoft.com/office/powerpoint/2010/main" val="3175073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14D2B-4A2E-1994-6476-F3A728AF4C9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D7D2207-47DA-F8D9-5C25-8B36AB41824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CB68E59-83CC-81C3-C0BE-E9B350232EC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8D0C570-4A50-7E2B-66DC-7F650CEE4D5A}"/>
              </a:ext>
            </a:extLst>
          </p:cNvPr>
          <p:cNvSpPr>
            <a:spLocks noGrp="1"/>
          </p:cNvSpPr>
          <p:nvPr>
            <p:ph type="sldNum" sz="quarter" idx="10"/>
          </p:nvPr>
        </p:nvSpPr>
        <p:spPr/>
        <p:txBody>
          <a:bodyPr/>
          <a:lstStyle/>
          <a:p>
            <a:fld id="{A2563EAA-892A-4010-8884-EABC545CBDB6}" type="slidenum">
              <a:rPr lang="tr-TR" smtClean="0"/>
              <a:pPr/>
              <a:t>33</a:t>
            </a:fld>
            <a:endParaRPr lang="tr-TR"/>
          </a:p>
        </p:txBody>
      </p:sp>
    </p:spTree>
    <p:extLst>
      <p:ext uri="{BB962C8B-B14F-4D97-AF65-F5344CB8AC3E}">
        <p14:creationId xmlns:p14="http://schemas.microsoft.com/office/powerpoint/2010/main" val="4134649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A1B70-F8E1-9489-FF2F-EFB0A79BABA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2E6AA56-FEF3-7F3B-0D04-A94F5EEA341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6715242-D1C5-6889-A18E-F07FF3991E05}"/>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6E39DB69-3952-D870-AD64-4695B5AE814A}"/>
              </a:ext>
            </a:extLst>
          </p:cNvPr>
          <p:cNvSpPr>
            <a:spLocks noGrp="1"/>
          </p:cNvSpPr>
          <p:nvPr>
            <p:ph type="sldNum" sz="quarter" idx="10"/>
          </p:nvPr>
        </p:nvSpPr>
        <p:spPr/>
        <p:txBody>
          <a:bodyPr/>
          <a:lstStyle/>
          <a:p>
            <a:fld id="{A2563EAA-892A-4010-8884-EABC545CBDB6}" type="slidenum">
              <a:rPr lang="tr-TR" smtClean="0"/>
              <a:pPr/>
              <a:t>34</a:t>
            </a:fld>
            <a:endParaRPr lang="tr-TR"/>
          </a:p>
        </p:txBody>
      </p:sp>
    </p:spTree>
    <p:extLst>
      <p:ext uri="{BB962C8B-B14F-4D97-AF65-F5344CB8AC3E}">
        <p14:creationId xmlns:p14="http://schemas.microsoft.com/office/powerpoint/2010/main" val="1891226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91430-8BC8-376F-4801-47AC41B5A59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0611195-B028-F0AF-092E-27D3C02EA86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F9E1085-EB17-988E-694A-12873AB92001}"/>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EB900C3-4282-B042-14DA-7D933DD96EB1}"/>
              </a:ext>
            </a:extLst>
          </p:cNvPr>
          <p:cNvSpPr>
            <a:spLocks noGrp="1"/>
          </p:cNvSpPr>
          <p:nvPr>
            <p:ph type="sldNum" sz="quarter" idx="10"/>
          </p:nvPr>
        </p:nvSpPr>
        <p:spPr/>
        <p:txBody>
          <a:bodyPr/>
          <a:lstStyle/>
          <a:p>
            <a:fld id="{A2563EAA-892A-4010-8884-EABC545CBDB6}" type="slidenum">
              <a:rPr lang="tr-TR" smtClean="0"/>
              <a:pPr/>
              <a:t>35</a:t>
            </a:fld>
            <a:endParaRPr lang="tr-TR"/>
          </a:p>
        </p:txBody>
      </p:sp>
    </p:spTree>
    <p:extLst>
      <p:ext uri="{BB962C8B-B14F-4D97-AF65-F5344CB8AC3E}">
        <p14:creationId xmlns:p14="http://schemas.microsoft.com/office/powerpoint/2010/main" val="3455671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93B12-CEE6-88CB-3B62-95AECFD8A63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4A0EEECF-05A6-81E6-D938-8C10A90468E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2F84D3C-0ECC-C839-E514-B2F599B1071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4C5BAB37-E041-6C3E-7476-FF56D6461456}"/>
              </a:ext>
            </a:extLst>
          </p:cNvPr>
          <p:cNvSpPr>
            <a:spLocks noGrp="1"/>
          </p:cNvSpPr>
          <p:nvPr>
            <p:ph type="sldNum" sz="quarter" idx="10"/>
          </p:nvPr>
        </p:nvSpPr>
        <p:spPr/>
        <p:txBody>
          <a:bodyPr/>
          <a:lstStyle/>
          <a:p>
            <a:fld id="{A2563EAA-892A-4010-8884-EABC545CBDB6}" type="slidenum">
              <a:rPr lang="tr-TR" smtClean="0"/>
              <a:pPr/>
              <a:t>36</a:t>
            </a:fld>
            <a:endParaRPr lang="tr-TR"/>
          </a:p>
        </p:txBody>
      </p:sp>
    </p:spTree>
    <p:extLst>
      <p:ext uri="{BB962C8B-B14F-4D97-AF65-F5344CB8AC3E}">
        <p14:creationId xmlns:p14="http://schemas.microsoft.com/office/powerpoint/2010/main" val="2124901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52DF7-8D7C-4F98-E9A3-10C195E9791F}"/>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4E6A16C-B990-D207-D5E5-5C85C66E876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04BFD4A-DE3C-463D-6E0D-803BA628E4E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C42E874-404E-B4E8-09DC-6EB604ECDEA9}"/>
              </a:ext>
            </a:extLst>
          </p:cNvPr>
          <p:cNvSpPr>
            <a:spLocks noGrp="1"/>
          </p:cNvSpPr>
          <p:nvPr>
            <p:ph type="sldNum" sz="quarter" idx="10"/>
          </p:nvPr>
        </p:nvSpPr>
        <p:spPr/>
        <p:txBody>
          <a:bodyPr/>
          <a:lstStyle/>
          <a:p>
            <a:fld id="{A2563EAA-892A-4010-8884-EABC545CBDB6}" type="slidenum">
              <a:rPr lang="tr-TR" smtClean="0"/>
              <a:pPr/>
              <a:t>37</a:t>
            </a:fld>
            <a:endParaRPr lang="tr-TR"/>
          </a:p>
        </p:txBody>
      </p:sp>
    </p:spTree>
    <p:extLst>
      <p:ext uri="{BB962C8B-B14F-4D97-AF65-F5344CB8AC3E}">
        <p14:creationId xmlns:p14="http://schemas.microsoft.com/office/powerpoint/2010/main" val="917324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EDAD8-C9C8-15EC-7241-A7A4B17A3A69}"/>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8691FD72-0FF3-A7C0-E83A-A2FD10B6F0B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EDCA9DF-6550-0202-A9BF-325CB50C2EC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FA56498-D794-4067-690D-32BB561ACB87}"/>
              </a:ext>
            </a:extLst>
          </p:cNvPr>
          <p:cNvSpPr>
            <a:spLocks noGrp="1"/>
          </p:cNvSpPr>
          <p:nvPr>
            <p:ph type="sldNum" sz="quarter" idx="10"/>
          </p:nvPr>
        </p:nvSpPr>
        <p:spPr/>
        <p:txBody>
          <a:bodyPr/>
          <a:lstStyle/>
          <a:p>
            <a:fld id="{A2563EAA-892A-4010-8884-EABC545CBDB6}" type="slidenum">
              <a:rPr lang="tr-TR" smtClean="0"/>
              <a:pPr/>
              <a:t>38</a:t>
            </a:fld>
            <a:endParaRPr lang="tr-TR"/>
          </a:p>
        </p:txBody>
      </p:sp>
    </p:spTree>
    <p:extLst>
      <p:ext uri="{BB962C8B-B14F-4D97-AF65-F5344CB8AC3E}">
        <p14:creationId xmlns:p14="http://schemas.microsoft.com/office/powerpoint/2010/main" val="3417816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3F147-F56A-820C-5FBC-1CB2E30968E9}"/>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ABF1B555-66A4-4F16-3A8E-42000706C48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53FE961-E232-F35F-78B4-10C99924A96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C2A210D-D0D8-54A9-3DB9-D967EA4AA9AB}"/>
              </a:ext>
            </a:extLst>
          </p:cNvPr>
          <p:cNvSpPr>
            <a:spLocks noGrp="1"/>
          </p:cNvSpPr>
          <p:nvPr>
            <p:ph type="sldNum" sz="quarter" idx="10"/>
          </p:nvPr>
        </p:nvSpPr>
        <p:spPr/>
        <p:txBody>
          <a:bodyPr/>
          <a:lstStyle/>
          <a:p>
            <a:fld id="{A2563EAA-892A-4010-8884-EABC545CBDB6}" type="slidenum">
              <a:rPr lang="tr-TR" smtClean="0"/>
              <a:pPr/>
              <a:t>39</a:t>
            </a:fld>
            <a:endParaRPr lang="tr-TR"/>
          </a:p>
        </p:txBody>
      </p:sp>
    </p:spTree>
    <p:extLst>
      <p:ext uri="{BB962C8B-B14F-4D97-AF65-F5344CB8AC3E}">
        <p14:creationId xmlns:p14="http://schemas.microsoft.com/office/powerpoint/2010/main" val="1540188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7EF48-D69E-C1C8-59AA-67D24B90DA62}"/>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B854853-2F01-5FBF-4223-A9731446E50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0FF055E-2A32-4CF5-60A7-E3A066D9C887}"/>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85A67B6-6332-898F-4B0F-FBD4C6140D92}"/>
              </a:ext>
            </a:extLst>
          </p:cNvPr>
          <p:cNvSpPr>
            <a:spLocks noGrp="1"/>
          </p:cNvSpPr>
          <p:nvPr>
            <p:ph type="sldNum" sz="quarter" idx="10"/>
          </p:nvPr>
        </p:nvSpPr>
        <p:spPr/>
        <p:txBody>
          <a:bodyPr/>
          <a:lstStyle/>
          <a:p>
            <a:fld id="{A2563EAA-892A-4010-8884-EABC545CBDB6}" type="slidenum">
              <a:rPr lang="tr-TR" smtClean="0"/>
              <a:pPr/>
              <a:t>40</a:t>
            </a:fld>
            <a:endParaRPr lang="tr-TR"/>
          </a:p>
        </p:txBody>
      </p:sp>
    </p:spTree>
    <p:extLst>
      <p:ext uri="{BB962C8B-B14F-4D97-AF65-F5344CB8AC3E}">
        <p14:creationId xmlns:p14="http://schemas.microsoft.com/office/powerpoint/2010/main" val="176273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604AC-8080-FF3A-783B-4E89A677255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8AD83FC1-CE2E-F791-E363-CE54DAB8366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4321A6F-9831-2F7C-8DFB-6DFD429CE566}"/>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19EE300-CD2C-2204-4013-133EFC9A3C8D}"/>
              </a:ext>
            </a:extLst>
          </p:cNvPr>
          <p:cNvSpPr>
            <a:spLocks noGrp="1"/>
          </p:cNvSpPr>
          <p:nvPr>
            <p:ph type="sldNum" sz="quarter" idx="10"/>
          </p:nvPr>
        </p:nvSpPr>
        <p:spPr/>
        <p:txBody>
          <a:bodyPr/>
          <a:lstStyle/>
          <a:p>
            <a:fld id="{A2563EAA-892A-4010-8884-EABC545CBDB6}" type="slidenum">
              <a:rPr lang="tr-TR" smtClean="0"/>
              <a:pPr/>
              <a:t>5</a:t>
            </a:fld>
            <a:endParaRPr lang="tr-TR"/>
          </a:p>
        </p:txBody>
      </p:sp>
    </p:spTree>
    <p:extLst>
      <p:ext uri="{BB962C8B-B14F-4D97-AF65-F5344CB8AC3E}">
        <p14:creationId xmlns:p14="http://schemas.microsoft.com/office/powerpoint/2010/main" val="42514069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953B0-3690-FED3-03CF-736D87B6023F}"/>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5648186-D4A6-3F6A-D52A-69B938B0474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38385B2-4D3B-653F-1FEE-6D2660E3FC6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BFF1C30-5F37-FDAE-2677-2ADC4F243DC3}"/>
              </a:ext>
            </a:extLst>
          </p:cNvPr>
          <p:cNvSpPr>
            <a:spLocks noGrp="1"/>
          </p:cNvSpPr>
          <p:nvPr>
            <p:ph type="sldNum" sz="quarter" idx="10"/>
          </p:nvPr>
        </p:nvSpPr>
        <p:spPr/>
        <p:txBody>
          <a:bodyPr/>
          <a:lstStyle/>
          <a:p>
            <a:fld id="{A2563EAA-892A-4010-8884-EABC545CBDB6}" type="slidenum">
              <a:rPr lang="tr-TR" smtClean="0"/>
              <a:pPr/>
              <a:t>41</a:t>
            </a:fld>
            <a:endParaRPr lang="tr-TR"/>
          </a:p>
        </p:txBody>
      </p:sp>
    </p:spTree>
    <p:extLst>
      <p:ext uri="{BB962C8B-B14F-4D97-AF65-F5344CB8AC3E}">
        <p14:creationId xmlns:p14="http://schemas.microsoft.com/office/powerpoint/2010/main" val="484540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335FD-4814-61E1-EF68-1E42F4C03B8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D2C15DD-ECD3-15D2-3339-F7E46D055E2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8A0EDF7-B09D-16F6-436E-017B960413B5}"/>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723D4D0-C956-D4D7-2B8A-9A4766C55798}"/>
              </a:ext>
            </a:extLst>
          </p:cNvPr>
          <p:cNvSpPr>
            <a:spLocks noGrp="1"/>
          </p:cNvSpPr>
          <p:nvPr>
            <p:ph type="sldNum" sz="quarter" idx="10"/>
          </p:nvPr>
        </p:nvSpPr>
        <p:spPr/>
        <p:txBody>
          <a:bodyPr/>
          <a:lstStyle/>
          <a:p>
            <a:fld id="{A2563EAA-892A-4010-8884-EABC545CBDB6}" type="slidenum">
              <a:rPr lang="tr-TR" smtClean="0"/>
              <a:pPr/>
              <a:t>42</a:t>
            </a:fld>
            <a:endParaRPr lang="tr-TR"/>
          </a:p>
        </p:txBody>
      </p:sp>
    </p:spTree>
    <p:extLst>
      <p:ext uri="{BB962C8B-B14F-4D97-AF65-F5344CB8AC3E}">
        <p14:creationId xmlns:p14="http://schemas.microsoft.com/office/powerpoint/2010/main" val="3370273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6D3C0-8D45-0087-0D3B-82C4A127DED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44DB2488-75E5-952A-1689-AFD63F5C6F3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F87AD0E-DE40-AC15-96E0-60413109B166}"/>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A37D0C5-5465-CC81-BF51-585CC8A3A2E1}"/>
              </a:ext>
            </a:extLst>
          </p:cNvPr>
          <p:cNvSpPr>
            <a:spLocks noGrp="1"/>
          </p:cNvSpPr>
          <p:nvPr>
            <p:ph type="sldNum" sz="quarter" idx="10"/>
          </p:nvPr>
        </p:nvSpPr>
        <p:spPr/>
        <p:txBody>
          <a:bodyPr/>
          <a:lstStyle/>
          <a:p>
            <a:fld id="{A2563EAA-892A-4010-8884-EABC545CBDB6}" type="slidenum">
              <a:rPr lang="tr-TR" smtClean="0"/>
              <a:pPr/>
              <a:t>43</a:t>
            </a:fld>
            <a:endParaRPr lang="tr-TR"/>
          </a:p>
        </p:txBody>
      </p:sp>
    </p:spTree>
    <p:extLst>
      <p:ext uri="{BB962C8B-B14F-4D97-AF65-F5344CB8AC3E}">
        <p14:creationId xmlns:p14="http://schemas.microsoft.com/office/powerpoint/2010/main" val="26727567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1D345-84A2-382E-8B62-8DB6283A255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6411169-401A-F757-5683-615376906E3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E3B3B46-50F7-2A6F-94B3-31743724689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47DDD4FB-6851-12F9-8C6E-76A25400E9B4}"/>
              </a:ext>
            </a:extLst>
          </p:cNvPr>
          <p:cNvSpPr>
            <a:spLocks noGrp="1"/>
          </p:cNvSpPr>
          <p:nvPr>
            <p:ph type="sldNum" sz="quarter" idx="10"/>
          </p:nvPr>
        </p:nvSpPr>
        <p:spPr/>
        <p:txBody>
          <a:bodyPr/>
          <a:lstStyle/>
          <a:p>
            <a:fld id="{A2563EAA-892A-4010-8884-EABC545CBDB6}" type="slidenum">
              <a:rPr lang="tr-TR" smtClean="0"/>
              <a:pPr/>
              <a:t>44</a:t>
            </a:fld>
            <a:endParaRPr lang="tr-TR"/>
          </a:p>
        </p:txBody>
      </p:sp>
    </p:spTree>
    <p:extLst>
      <p:ext uri="{BB962C8B-B14F-4D97-AF65-F5344CB8AC3E}">
        <p14:creationId xmlns:p14="http://schemas.microsoft.com/office/powerpoint/2010/main" val="34850446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A4868-C2A7-3AB6-7477-FC9B9199E8E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0703995-62D7-9598-2C06-6CAFB5E22D8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A1BE507-62C2-8A65-5028-63D21AA8427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5435D8C1-0E35-CF3A-458C-81B1CC60B726}"/>
              </a:ext>
            </a:extLst>
          </p:cNvPr>
          <p:cNvSpPr>
            <a:spLocks noGrp="1"/>
          </p:cNvSpPr>
          <p:nvPr>
            <p:ph type="sldNum" sz="quarter" idx="10"/>
          </p:nvPr>
        </p:nvSpPr>
        <p:spPr/>
        <p:txBody>
          <a:bodyPr/>
          <a:lstStyle/>
          <a:p>
            <a:fld id="{A2563EAA-892A-4010-8884-EABC545CBDB6}" type="slidenum">
              <a:rPr lang="tr-TR" smtClean="0"/>
              <a:pPr/>
              <a:t>45</a:t>
            </a:fld>
            <a:endParaRPr lang="tr-TR"/>
          </a:p>
        </p:txBody>
      </p:sp>
    </p:spTree>
    <p:extLst>
      <p:ext uri="{BB962C8B-B14F-4D97-AF65-F5344CB8AC3E}">
        <p14:creationId xmlns:p14="http://schemas.microsoft.com/office/powerpoint/2010/main" val="32226042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FB137-ABB8-0A09-6915-9B6DA2C0F51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5CF8A14-19E8-1A1A-D766-C59100C4D19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534D743-55DB-5F9B-323C-E0FA75A7066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15A486D-011B-8CDE-4534-A36C1FA4264C}"/>
              </a:ext>
            </a:extLst>
          </p:cNvPr>
          <p:cNvSpPr>
            <a:spLocks noGrp="1"/>
          </p:cNvSpPr>
          <p:nvPr>
            <p:ph type="sldNum" sz="quarter" idx="10"/>
          </p:nvPr>
        </p:nvSpPr>
        <p:spPr/>
        <p:txBody>
          <a:bodyPr/>
          <a:lstStyle/>
          <a:p>
            <a:fld id="{A2563EAA-892A-4010-8884-EABC545CBDB6}" type="slidenum">
              <a:rPr lang="tr-TR" smtClean="0"/>
              <a:pPr/>
              <a:t>46</a:t>
            </a:fld>
            <a:endParaRPr lang="tr-TR"/>
          </a:p>
        </p:txBody>
      </p:sp>
    </p:spTree>
    <p:extLst>
      <p:ext uri="{BB962C8B-B14F-4D97-AF65-F5344CB8AC3E}">
        <p14:creationId xmlns:p14="http://schemas.microsoft.com/office/powerpoint/2010/main" val="36261433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1D42E-EDA0-19C7-FF9F-7B96E45D235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DAD1D5B-57E2-454D-E468-4A827E20472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4274CCD-C5DC-D606-E818-D0260C528DEC}"/>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44A0E6F7-8B8C-6BCE-505A-6D6D2C4D25C8}"/>
              </a:ext>
            </a:extLst>
          </p:cNvPr>
          <p:cNvSpPr>
            <a:spLocks noGrp="1"/>
          </p:cNvSpPr>
          <p:nvPr>
            <p:ph type="sldNum" sz="quarter" idx="10"/>
          </p:nvPr>
        </p:nvSpPr>
        <p:spPr/>
        <p:txBody>
          <a:bodyPr/>
          <a:lstStyle/>
          <a:p>
            <a:fld id="{A2563EAA-892A-4010-8884-EABC545CBDB6}" type="slidenum">
              <a:rPr lang="tr-TR" smtClean="0"/>
              <a:pPr/>
              <a:t>47</a:t>
            </a:fld>
            <a:endParaRPr lang="tr-TR"/>
          </a:p>
        </p:txBody>
      </p:sp>
    </p:spTree>
    <p:extLst>
      <p:ext uri="{BB962C8B-B14F-4D97-AF65-F5344CB8AC3E}">
        <p14:creationId xmlns:p14="http://schemas.microsoft.com/office/powerpoint/2010/main" val="3485255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818D4-D6F1-75A5-893A-DAD0FDF60EB3}"/>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FA802E9-9F08-3FC5-8265-CBC691D8CFF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124D7B9-D27E-B6AF-29E1-9D75C0BEF35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52324851-DBD6-6D71-296C-F52DAA64FBA6}"/>
              </a:ext>
            </a:extLst>
          </p:cNvPr>
          <p:cNvSpPr>
            <a:spLocks noGrp="1"/>
          </p:cNvSpPr>
          <p:nvPr>
            <p:ph type="sldNum" sz="quarter" idx="10"/>
          </p:nvPr>
        </p:nvSpPr>
        <p:spPr/>
        <p:txBody>
          <a:bodyPr/>
          <a:lstStyle/>
          <a:p>
            <a:fld id="{A2563EAA-892A-4010-8884-EABC545CBDB6}" type="slidenum">
              <a:rPr lang="tr-TR" smtClean="0"/>
              <a:pPr/>
              <a:t>48</a:t>
            </a:fld>
            <a:endParaRPr lang="tr-TR"/>
          </a:p>
        </p:txBody>
      </p:sp>
    </p:spTree>
    <p:extLst>
      <p:ext uri="{BB962C8B-B14F-4D97-AF65-F5344CB8AC3E}">
        <p14:creationId xmlns:p14="http://schemas.microsoft.com/office/powerpoint/2010/main" val="30726802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E1A1E-0C61-9CDA-31C8-F979CDB863B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FA48EB3-4606-937D-20FA-4F1C81C8EC6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79ADDB1-D261-C0DE-792E-55EE381C160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6B1A5740-6610-4DCC-8013-915C2365904F}"/>
              </a:ext>
            </a:extLst>
          </p:cNvPr>
          <p:cNvSpPr>
            <a:spLocks noGrp="1"/>
          </p:cNvSpPr>
          <p:nvPr>
            <p:ph type="sldNum" sz="quarter" idx="10"/>
          </p:nvPr>
        </p:nvSpPr>
        <p:spPr/>
        <p:txBody>
          <a:bodyPr/>
          <a:lstStyle/>
          <a:p>
            <a:fld id="{A2563EAA-892A-4010-8884-EABC545CBDB6}" type="slidenum">
              <a:rPr lang="tr-TR" smtClean="0"/>
              <a:pPr/>
              <a:t>49</a:t>
            </a:fld>
            <a:endParaRPr lang="tr-TR"/>
          </a:p>
        </p:txBody>
      </p:sp>
    </p:spTree>
    <p:extLst>
      <p:ext uri="{BB962C8B-B14F-4D97-AF65-F5344CB8AC3E}">
        <p14:creationId xmlns:p14="http://schemas.microsoft.com/office/powerpoint/2010/main" val="10818744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3AA09-CE74-BD4C-4383-7D81822264D3}"/>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078DA1AE-BBBB-DF3A-38A5-04C2A916D39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9A6BEE0-1287-32DE-76DB-4A011C6306B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8654A58-8AFB-B6F5-23F2-EDC94DCF4C87}"/>
              </a:ext>
            </a:extLst>
          </p:cNvPr>
          <p:cNvSpPr>
            <a:spLocks noGrp="1"/>
          </p:cNvSpPr>
          <p:nvPr>
            <p:ph type="sldNum" sz="quarter" idx="10"/>
          </p:nvPr>
        </p:nvSpPr>
        <p:spPr/>
        <p:txBody>
          <a:bodyPr/>
          <a:lstStyle/>
          <a:p>
            <a:fld id="{A2563EAA-892A-4010-8884-EABC545CBDB6}" type="slidenum">
              <a:rPr lang="tr-TR" smtClean="0"/>
              <a:pPr/>
              <a:t>50</a:t>
            </a:fld>
            <a:endParaRPr lang="tr-TR"/>
          </a:p>
        </p:txBody>
      </p:sp>
    </p:spTree>
    <p:extLst>
      <p:ext uri="{BB962C8B-B14F-4D97-AF65-F5344CB8AC3E}">
        <p14:creationId xmlns:p14="http://schemas.microsoft.com/office/powerpoint/2010/main" val="1526278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6274D-69A6-42EF-2B20-39DE0072393F}"/>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ABD409E0-77F9-7577-35BF-5C59EA10FA5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EE60942-1850-4599-4C0D-0CDC2604B6F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BE5D63B-178D-369B-A7ED-A3EAC1624730}"/>
              </a:ext>
            </a:extLst>
          </p:cNvPr>
          <p:cNvSpPr>
            <a:spLocks noGrp="1"/>
          </p:cNvSpPr>
          <p:nvPr>
            <p:ph type="sldNum" sz="quarter" idx="10"/>
          </p:nvPr>
        </p:nvSpPr>
        <p:spPr/>
        <p:txBody>
          <a:bodyPr/>
          <a:lstStyle/>
          <a:p>
            <a:fld id="{A2563EAA-892A-4010-8884-EABC545CBDB6}" type="slidenum">
              <a:rPr lang="tr-TR" smtClean="0"/>
              <a:pPr/>
              <a:t>6</a:t>
            </a:fld>
            <a:endParaRPr lang="tr-TR"/>
          </a:p>
        </p:txBody>
      </p:sp>
    </p:spTree>
    <p:extLst>
      <p:ext uri="{BB962C8B-B14F-4D97-AF65-F5344CB8AC3E}">
        <p14:creationId xmlns:p14="http://schemas.microsoft.com/office/powerpoint/2010/main" val="14038614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FFF37-7F0D-63C0-D062-4D6F687BD4AD}"/>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AABBB020-A2D8-D882-5891-F3A84005677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40C2753-EA19-99AE-0A61-EFF20A197511}"/>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D4BD59E-2579-2ACF-F1B7-2BB348C23AEA}"/>
              </a:ext>
            </a:extLst>
          </p:cNvPr>
          <p:cNvSpPr>
            <a:spLocks noGrp="1"/>
          </p:cNvSpPr>
          <p:nvPr>
            <p:ph type="sldNum" sz="quarter" idx="10"/>
          </p:nvPr>
        </p:nvSpPr>
        <p:spPr/>
        <p:txBody>
          <a:bodyPr/>
          <a:lstStyle/>
          <a:p>
            <a:fld id="{A2563EAA-892A-4010-8884-EABC545CBDB6}" type="slidenum">
              <a:rPr lang="tr-TR" smtClean="0"/>
              <a:pPr/>
              <a:t>51</a:t>
            </a:fld>
            <a:endParaRPr lang="tr-TR"/>
          </a:p>
        </p:txBody>
      </p:sp>
    </p:spTree>
    <p:extLst>
      <p:ext uri="{BB962C8B-B14F-4D97-AF65-F5344CB8AC3E}">
        <p14:creationId xmlns:p14="http://schemas.microsoft.com/office/powerpoint/2010/main" val="23013461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E04CE-5797-8009-2EE0-940DCA4655B2}"/>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CD27A450-CF1C-C5A2-D92D-8A48923D094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E7CBF62-79A0-F870-D9C2-D26F04452FA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6C4448E-071E-F8F4-4E36-754056F9E594}"/>
              </a:ext>
            </a:extLst>
          </p:cNvPr>
          <p:cNvSpPr>
            <a:spLocks noGrp="1"/>
          </p:cNvSpPr>
          <p:nvPr>
            <p:ph type="sldNum" sz="quarter" idx="10"/>
          </p:nvPr>
        </p:nvSpPr>
        <p:spPr/>
        <p:txBody>
          <a:bodyPr/>
          <a:lstStyle/>
          <a:p>
            <a:fld id="{A2563EAA-892A-4010-8884-EABC545CBDB6}" type="slidenum">
              <a:rPr lang="tr-TR" smtClean="0"/>
              <a:pPr/>
              <a:t>52</a:t>
            </a:fld>
            <a:endParaRPr lang="tr-TR"/>
          </a:p>
        </p:txBody>
      </p:sp>
    </p:spTree>
    <p:extLst>
      <p:ext uri="{BB962C8B-B14F-4D97-AF65-F5344CB8AC3E}">
        <p14:creationId xmlns:p14="http://schemas.microsoft.com/office/powerpoint/2010/main" val="31583204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D24F9-24B1-1065-5E2E-82E5D3E3004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F6B54DB-8C72-2A50-D0C1-5FEF833D80C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885D02E-6859-DBF8-9949-A3EE7E93A7C7}"/>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81A90C0-1DE1-9FC0-E60A-CD60DF4F0CF6}"/>
              </a:ext>
            </a:extLst>
          </p:cNvPr>
          <p:cNvSpPr>
            <a:spLocks noGrp="1"/>
          </p:cNvSpPr>
          <p:nvPr>
            <p:ph type="sldNum" sz="quarter" idx="10"/>
          </p:nvPr>
        </p:nvSpPr>
        <p:spPr/>
        <p:txBody>
          <a:bodyPr/>
          <a:lstStyle/>
          <a:p>
            <a:fld id="{A2563EAA-892A-4010-8884-EABC545CBDB6}" type="slidenum">
              <a:rPr lang="tr-TR" smtClean="0"/>
              <a:pPr/>
              <a:t>53</a:t>
            </a:fld>
            <a:endParaRPr lang="tr-TR"/>
          </a:p>
        </p:txBody>
      </p:sp>
    </p:spTree>
    <p:extLst>
      <p:ext uri="{BB962C8B-B14F-4D97-AF65-F5344CB8AC3E}">
        <p14:creationId xmlns:p14="http://schemas.microsoft.com/office/powerpoint/2010/main" val="7951334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10A6B-BDA6-599E-D99B-70EB6A7DA49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82AA99B-6F5C-E4DB-EEBD-16BB6862F4F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7D224B2-0BCE-F24B-B6AE-6B0D67CB5FDC}"/>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5FF65CE5-CF58-A980-2928-8BD38EB12E9D}"/>
              </a:ext>
            </a:extLst>
          </p:cNvPr>
          <p:cNvSpPr>
            <a:spLocks noGrp="1"/>
          </p:cNvSpPr>
          <p:nvPr>
            <p:ph type="sldNum" sz="quarter" idx="10"/>
          </p:nvPr>
        </p:nvSpPr>
        <p:spPr/>
        <p:txBody>
          <a:bodyPr/>
          <a:lstStyle/>
          <a:p>
            <a:fld id="{A2563EAA-892A-4010-8884-EABC545CBDB6}" type="slidenum">
              <a:rPr lang="tr-TR" smtClean="0"/>
              <a:pPr/>
              <a:t>54</a:t>
            </a:fld>
            <a:endParaRPr lang="tr-TR"/>
          </a:p>
        </p:txBody>
      </p:sp>
    </p:spTree>
    <p:extLst>
      <p:ext uri="{BB962C8B-B14F-4D97-AF65-F5344CB8AC3E}">
        <p14:creationId xmlns:p14="http://schemas.microsoft.com/office/powerpoint/2010/main" val="11730905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442DE-8F10-9B43-2382-EFADEB82D3D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ED272BF-2593-A3DE-587C-0F3B694710D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AB988F9-4ED4-C6DE-0706-F546DD0387A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E10386B3-4A34-16DB-88D9-F5D839983D7B}"/>
              </a:ext>
            </a:extLst>
          </p:cNvPr>
          <p:cNvSpPr>
            <a:spLocks noGrp="1"/>
          </p:cNvSpPr>
          <p:nvPr>
            <p:ph type="sldNum" sz="quarter" idx="10"/>
          </p:nvPr>
        </p:nvSpPr>
        <p:spPr/>
        <p:txBody>
          <a:bodyPr/>
          <a:lstStyle/>
          <a:p>
            <a:fld id="{A2563EAA-892A-4010-8884-EABC545CBDB6}" type="slidenum">
              <a:rPr lang="tr-TR" smtClean="0"/>
              <a:pPr/>
              <a:t>55</a:t>
            </a:fld>
            <a:endParaRPr lang="tr-TR"/>
          </a:p>
        </p:txBody>
      </p:sp>
    </p:spTree>
    <p:extLst>
      <p:ext uri="{BB962C8B-B14F-4D97-AF65-F5344CB8AC3E}">
        <p14:creationId xmlns:p14="http://schemas.microsoft.com/office/powerpoint/2010/main" val="24505193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90277-1055-E12A-112A-C5E350093F6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44DC7C6D-96F7-F735-FB75-057BA0EFE48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A2E1981-64D5-DD11-874C-3172656A5396}"/>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6B6DE354-C3B1-B366-C7A3-AD9A9C5A0AE6}"/>
              </a:ext>
            </a:extLst>
          </p:cNvPr>
          <p:cNvSpPr>
            <a:spLocks noGrp="1"/>
          </p:cNvSpPr>
          <p:nvPr>
            <p:ph type="sldNum" sz="quarter" idx="10"/>
          </p:nvPr>
        </p:nvSpPr>
        <p:spPr/>
        <p:txBody>
          <a:bodyPr/>
          <a:lstStyle/>
          <a:p>
            <a:fld id="{A2563EAA-892A-4010-8884-EABC545CBDB6}" type="slidenum">
              <a:rPr lang="tr-TR" smtClean="0"/>
              <a:pPr/>
              <a:t>56</a:t>
            </a:fld>
            <a:endParaRPr lang="tr-TR"/>
          </a:p>
        </p:txBody>
      </p:sp>
    </p:spTree>
    <p:extLst>
      <p:ext uri="{BB962C8B-B14F-4D97-AF65-F5344CB8AC3E}">
        <p14:creationId xmlns:p14="http://schemas.microsoft.com/office/powerpoint/2010/main" val="22707136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3D614-9338-D54B-E4EF-DC2A3F0EDCF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E54EC31-B3B1-1041-5D4B-7201A844BF1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9672955-37A4-5FED-07DF-D304F7811A5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4956817-CFC3-8C69-CBAE-083BEFB66FCC}"/>
              </a:ext>
            </a:extLst>
          </p:cNvPr>
          <p:cNvSpPr>
            <a:spLocks noGrp="1"/>
          </p:cNvSpPr>
          <p:nvPr>
            <p:ph type="sldNum" sz="quarter" idx="10"/>
          </p:nvPr>
        </p:nvSpPr>
        <p:spPr/>
        <p:txBody>
          <a:bodyPr/>
          <a:lstStyle/>
          <a:p>
            <a:fld id="{A2563EAA-892A-4010-8884-EABC545CBDB6}" type="slidenum">
              <a:rPr lang="tr-TR" smtClean="0"/>
              <a:pPr/>
              <a:t>57</a:t>
            </a:fld>
            <a:endParaRPr lang="tr-TR"/>
          </a:p>
        </p:txBody>
      </p:sp>
    </p:spTree>
    <p:extLst>
      <p:ext uri="{BB962C8B-B14F-4D97-AF65-F5344CB8AC3E}">
        <p14:creationId xmlns:p14="http://schemas.microsoft.com/office/powerpoint/2010/main" val="24016737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CB6E3-60B8-9844-7D41-6D5C2850D7A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294119D-223C-3DF0-AB55-9E632DA6E2C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824EACD-DC60-798F-940C-F8E7A8845996}"/>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422C104D-AE2E-74BC-1FA9-255BA52C6A3A}"/>
              </a:ext>
            </a:extLst>
          </p:cNvPr>
          <p:cNvSpPr>
            <a:spLocks noGrp="1"/>
          </p:cNvSpPr>
          <p:nvPr>
            <p:ph type="sldNum" sz="quarter" idx="10"/>
          </p:nvPr>
        </p:nvSpPr>
        <p:spPr/>
        <p:txBody>
          <a:bodyPr/>
          <a:lstStyle/>
          <a:p>
            <a:fld id="{A2563EAA-892A-4010-8884-EABC545CBDB6}" type="slidenum">
              <a:rPr lang="tr-TR" smtClean="0"/>
              <a:pPr/>
              <a:t>58</a:t>
            </a:fld>
            <a:endParaRPr lang="tr-TR"/>
          </a:p>
        </p:txBody>
      </p:sp>
    </p:spTree>
    <p:extLst>
      <p:ext uri="{BB962C8B-B14F-4D97-AF65-F5344CB8AC3E}">
        <p14:creationId xmlns:p14="http://schemas.microsoft.com/office/powerpoint/2010/main" val="30863419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8BDB9-608D-43D1-0BE0-77E1D956A961}"/>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AD3E9664-59BA-E2EC-9FAD-6270AEA2DF3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88BC548-0F5D-CE39-5237-0AA8D4182178}"/>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E85B007B-8936-498A-D722-688B11FA6B86}"/>
              </a:ext>
            </a:extLst>
          </p:cNvPr>
          <p:cNvSpPr>
            <a:spLocks noGrp="1"/>
          </p:cNvSpPr>
          <p:nvPr>
            <p:ph type="sldNum" sz="quarter" idx="10"/>
          </p:nvPr>
        </p:nvSpPr>
        <p:spPr/>
        <p:txBody>
          <a:bodyPr/>
          <a:lstStyle/>
          <a:p>
            <a:fld id="{A2563EAA-892A-4010-8884-EABC545CBDB6}" type="slidenum">
              <a:rPr lang="tr-TR" smtClean="0"/>
              <a:pPr/>
              <a:t>59</a:t>
            </a:fld>
            <a:endParaRPr lang="tr-TR"/>
          </a:p>
        </p:txBody>
      </p:sp>
    </p:spTree>
    <p:extLst>
      <p:ext uri="{BB962C8B-B14F-4D97-AF65-F5344CB8AC3E}">
        <p14:creationId xmlns:p14="http://schemas.microsoft.com/office/powerpoint/2010/main" val="27267924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4B17F-96BC-21CE-9788-0F7983DFBAD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F7B119C-A50F-3E26-1757-41205744643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A591C3E-3726-D854-61BE-1249AB8B794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EF73E7D4-BB0A-F00E-D282-69A9EDC9BEBB}"/>
              </a:ext>
            </a:extLst>
          </p:cNvPr>
          <p:cNvSpPr>
            <a:spLocks noGrp="1"/>
          </p:cNvSpPr>
          <p:nvPr>
            <p:ph type="sldNum" sz="quarter" idx="10"/>
          </p:nvPr>
        </p:nvSpPr>
        <p:spPr/>
        <p:txBody>
          <a:bodyPr/>
          <a:lstStyle/>
          <a:p>
            <a:fld id="{A2563EAA-892A-4010-8884-EABC545CBDB6}" type="slidenum">
              <a:rPr lang="tr-TR" smtClean="0"/>
              <a:pPr/>
              <a:t>60</a:t>
            </a:fld>
            <a:endParaRPr lang="tr-TR"/>
          </a:p>
        </p:txBody>
      </p:sp>
    </p:spTree>
    <p:extLst>
      <p:ext uri="{BB962C8B-B14F-4D97-AF65-F5344CB8AC3E}">
        <p14:creationId xmlns:p14="http://schemas.microsoft.com/office/powerpoint/2010/main" val="184233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08C52-D5A9-9177-7E7D-3C59922DE1D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69743EE-2C3B-AC10-CD3A-1FAD8D89FA9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21A6868-074B-ADBF-D956-AA13CEEBD9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CD10A78-6990-E73F-D168-293EEEEFC0E1}"/>
              </a:ext>
            </a:extLst>
          </p:cNvPr>
          <p:cNvSpPr>
            <a:spLocks noGrp="1"/>
          </p:cNvSpPr>
          <p:nvPr>
            <p:ph type="sldNum" sz="quarter" idx="10"/>
          </p:nvPr>
        </p:nvSpPr>
        <p:spPr/>
        <p:txBody>
          <a:bodyPr/>
          <a:lstStyle/>
          <a:p>
            <a:fld id="{A2563EAA-892A-4010-8884-EABC545CBDB6}" type="slidenum">
              <a:rPr lang="tr-TR" smtClean="0"/>
              <a:pPr/>
              <a:t>7</a:t>
            </a:fld>
            <a:endParaRPr lang="tr-TR"/>
          </a:p>
        </p:txBody>
      </p:sp>
    </p:spTree>
    <p:extLst>
      <p:ext uri="{BB962C8B-B14F-4D97-AF65-F5344CB8AC3E}">
        <p14:creationId xmlns:p14="http://schemas.microsoft.com/office/powerpoint/2010/main" val="21312736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FE042-6ACE-3CF9-E573-DF3ED660084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5A088E8-B578-9CC3-E470-6397D6F6AED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2496E48-47F6-8A34-0E41-60D3BB08F07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DAD807B-9B26-66B8-DE51-918B0D78F36C}"/>
              </a:ext>
            </a:extLst>
          </p:cNvPr>
          <p:cNvSpPr>
            <a:spLocks noGrp="1"/>
          </p:cNvSpPr>
          <p:nvPr>
            <p:ph type="sldNum" sz="quarter" idx="10"/>
          </p:nvPr>
        </p:nvSpPr>
        <p:spPr/>
        <p:txBody>
          <a:bodyPr/>
          <a:lstStyle/>
          <a:p>
            <a:fld id="{A2563EAA-892A-4010-8884-EABC545CBDB6}" type="slidenum">
              <a:rPr lang="tr-TR" smtClean="0"/>
              <a:pPr/>
              <a:t>61</a:t>
            </a:fld>
            <a:endParaRPr lang="tr-TR"/>
          </a:p>
        </p:txBody>
      </p:sp>
    </p:spTree>
    <p:extLst>
      <p:ext uri="{BB962C8B-B14F-4D97-AF65-F5344CB8AC3E}">
        <p14:creationId xmlns:p14="http://schemas.microsoft.com/office/powerpoint/2010/main" val="24871608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4B952-1FD4-430E-C797-E28ADEB572E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8B781F-7A20-ACA7-F027-8066AFABBAC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1E4ED11-BAAA-5190-A030-18EDC1DA25E1}"/>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6E9A5C11-32F7-FE3D-8B10-65CCC02C1C03}"/>
              </a:ext>
            </a:extLst>
          </p:cNvPr>
          <p:cNvSpPr>
            <a:spLocks noGrp="1"/>
          </p:cNvSpPr>
          <p:nvPr>
            <p:ph type="sldNum" sz="quarter" idx="10"/>
          </p:nvPr>
        </p:nvSpPr>
        <p:spPr/>
        <p:txBody>
          <a:bodyPr/>
          <a:lstStyle/>
          <a:p>
            <a:fld id="{A2563EAA-892A-4010-8884-EABC545CBDB6}" type="slidenum">
              <a:rPr lang="tr-TR" smtClean="0"/>
              <a:pPr/>
              <a:t>62</a:t>
            </a:fld>
            <a:endParaRPr lang="tr-TR"/>
          </a:p>
        </p:txBody>
      </p:sp>
    </p:spTree>
    <p:extLst>
      <p:ext uri="{BB962C8B-B14F-4D97-AF65-F5344CB8AC3E}">
        <p14:creationId xmlns:p14="http://schemas.microsoft.com/office/powerpoint/2010/main" val="15741566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B28B6-A451-73A2-DF7C-23E203164DEF}"/>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EF65B359-5B95-62E6-4F0A-5BAE9EBA11E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A5EC265-BD21-CEDE-1878-5A060706851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7374FB7-7ADF-23B9-F24D-869DDA596993}"/>
              </a:ext>
            </a:extLst>
          </p:cNvPr>
          <p:cNvSpPr>
            <a:spLocks noGrp="1"/>
          </p:cNvSpPr>
          <p:nvPr>
            <p:ph type="sldNum" sz="quarter" idx="10"/>
          </p:nvPr>
        </p:nvSpPr>
        <p:spPr/>
        <p:txBody>
          <a:bodyPr/>
          <a:lstStyle/>
          <a:p>
            <a:fld id="{A2563EAA-892A-4010-8884-EABC545CBDB6}" type="slidenum">
              <a:rPr lang="tr-TR" smtClean="0"/>
              <a:pPr/>
              <a:t>63</a:t>
            </a:fld>
            <a:endParaRPr lang="tr-TR"/>
          </a:p>
        </p:txBody>
      </p:sp>
    </p:spTree>
    <p:extLst>
      <p:ext uri="{BB962C8B-B14F-4D97-AF65-F5344CB8AC3E}">
        <p14:creationId xmlns:p14="http://schemas.microsoft.com/office/powerpoint/2010/main" val="15427503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9F16B-758D-7E05-A0DC-D1378BFE05A1}"/>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BC2CE90-3C43-1E73-6CF7-A9AB9D9CE3A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24143A2-4A87-0101-661B-5F57D6AF65C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56FCD68-0605-3E3A-5B20-E797D6A99967}"/>
              </a:ext>
            </a:extLst>
          </p:cNvPr>
          <p:cNvSpPr>
            <a:spLocks noGrp="1"/>
          </p:cNvSpPr>
          <p:nvPr>
            <p:ph type="sldNum" sz="quarter" idx="10"/>
          </p:nvPr>
        </p:nvSpPr>
        <p:spPr/>
        <p:txBody>
          <a:bodyPr/>
          <a:lstStyle/>
          <a:p>
            <a:fld id="{A2563EAA-892A-4010-8884-EABC545CBDB6}" type="slidenum">
              <a:rPr lang="tr-TR" smtClean="0"/>
              <a:pPr/>
              <a:t>64</a:t>
            </a:fld>
            <a:endParaRPr lang="tr-TR"/>
          </a:p>
        </p:txBody>
      </p:sp>
    </p:spTree>
    <p:extLst>
      <p:ext uri="{BB962C8B-B14F-4D97-AF65-F5344CB8AC3E}">
        <p14:creationId xmlns:p14="http://schemas.microsoft.com/office/powerpoint/2010/main" val="39035004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E71B9-6EB4-B104-3013-279724F59801}"/>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E5B1F135-046B-A05D-9E75-3274D57597E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F7C5E5D-17EE-0E24-287E-3BA2F1B8FE07}"/>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AA0E1E5-DEF4-074F-9C32-F126917656CD}"/>
              </a:ext>
            </a:extLst>
          </p:cNvPr>
          <p:cNvSpPr>
            <a:spLocks noGrp="1"/>
          </p:cNvSpPr>
          <p:nvPr>
            <p:ph type="sldNum" sz="quarter" idx="10"/>
          </p:nvPr>
        </p:nvSpPr>
        <p:spPr/>
        <p:txBody>
          <a:bodyPr/>
          <a:lstStyle/>
          <a:p>
            <a:fld id="{A2563EAA-892A-4010-8884-EABC545CBDB6}" type="slidenum">
              <a:rPr lang="tr-TR" smtClean="0"/>
              <a:pPr/>
              <a:t>65</a:t>
            </a:fld>
            <a:endParaRPr lang="tr-TR"/>
          </a:p>
        </p:txBody>
      </p:sp>
    </p:spTree>
    <p:extLst>
      <p:ext uri="{BB962C8B-B14F-4D97-AF65-F5344CB8AC3E}">
        <p14:creationId xmlns:p14="http://schemas.microsoft.com/office/powerpoint/2010/main" val="32276613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7FE95-34E3-4205-75AB-50982D6CE549}"/>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95E9C09-13B8-D3E0-B5C1-1A8882FBEA3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BE9E0DB-F8B6-2A6B-39A6-D16AD9BCCDC5}"/>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04C5EA8C-DFEE-6BBE-AF9D-4DA79CA965D2}"/>
              </a:ext>
            </a:extLst>
          </p:cNvPr>
          <p:cNvSpPr>
            <a:spLocks noGrp="1"/>
          </p:cNvSpPr>
          <p:nvPr>
            <p:ph type="sldNum" sz="quarter" idx="10"/>
          </p:nvPr>
        </p:nvSpPr>
        <p:spPr/>
        <p:txBody>
          <a:bodyPr/>
          <a:lstStyle/>
          <a:p>
            <a:fld id="{A2563EAA-892A-4010-8884-EABC545CBDB6}" type="slidenum">
              <a:rPr lang="tr-TR" smtClean="0"/>
              <a:pPr/>
              <a:t>66</a:t>
            </a:fld>
            <a:endParaRPr lang="tr-TR"/>
          </a:p>
        </p:txBody>
      </p:sp>
    </p:spTree>
    <p:extLst>
      <p:ext uri="{BB962C8B-B14F-4D97-AF65-F5344CB8AC3E}">
        <p14:creationId xmlns:p14="http://schemas.microsoft.com/office/powerpoint/2010/main" val="6295587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11003-EEC0-9CC9-23B4-D8665551BB3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0A18CCF-92DE-6BBC-B3F5-07AAB2F215D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A95D909-DD1F-EAD0-E552-F7B570F93041}"/>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AA12A3A-73F6-3ABF-C014-9C4D120D5D12}"/>
              </a:ext>
            </a:extLst>
          </p:cNvPr>
          <p:cNvSpPr>
            <a:spLocks noGrp="1"/>
          </p:cNvSpPr>
          <p:nvPr>
            <p:ph type="sldNum" sz="quarter" idx="10"/>
          </p:nvPr>
        </p:nvSpPr>
        <p:spPr/>
        <p:txBody>
          <a:bodyPr/>
          <a:lstStyle/>
          <a:p>
            <a:fld id="{A2563EAA-892A-4010-8884-EABC545CBDB6}" type="slidenum">
              <a:rPr lang="tr-TR" smtClean="0"/>
              <a:pPr/>
              <a:t>67</a:t>
            </a:fld>
            <a:endParaRPr lang="tr-TR"/>
          </a:p>
        </p:txBody>
      </p:sp>
    </p:spTree>
    <p:extLst>
      <p:ext uri="{BB962C8B-B14F-4D97-AF65-F5344CB8AC3E}">
        <p14:creationId xmlns:p14="http://schemas.microsoft.com/office/powerpoint/2010/main" val="37867104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C578A-8372-1CDB-3069-5FA6F4D8AF3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06143831-E72E-1747-8146-76D5DAD89A6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0983E16-016D-A00D-6965-C3D2138D3FD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029B076-7DAD-7A46-1EF1-C7D5F58EE32A}"/>
              </a:ext>
            </a:extLst>
          </p:cNvPr>
          <p:cNvSpPr>
            <a:spLocks noGrp="1"/>
          </p:cNvSpPr>
          <p:nvPr>
            <p:ph type="sldNum" sz="quarter" idx="10"/>
          </p:nvPr>
        </p:nvSpPr>
        <p:spPr/>
        <p:txBody>
          <a:bodyPr/>
          <a:lstStyle/>
          <a:p>
            <a:fld id="{A2563EAA-892A-4010-8884-EABC545CBDB6}" type="slidenum">
              <a:rPr lang="tr-TR" smtClean="0"/>
              <a:pPr/>
              <a:t>68</a:t>
            </a:fld>
            <a:endParaRPr lang="tr-TR"/>
          </a:p>
        </p:txBody>
      </p:sp>
    </p:spTree>
    <p:extLst>
      <p:ext uri="{BB962C8B-B14F-4D97-AF65-F5344CB8AC3E}">
        <p14:creationId xmlns:p14="http://schemas.microsoft.com/office/powerpoint/2010/main" val="18857997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45FB7-67BE-FBD0-6429-1B831929B94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48E08CED-CE76-1706-D9DB-07E7B79D550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B37C0E6-B35E-45A9-E995-48507298576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84AAF03-3318-5E30-F11A-408D9AE54B33}"/>
              </a:ext>
            </a:extLst>
          </p:cNvPr>
          <p:cNvSpPr>
            <a:spLocks noGrp="1"/>
          </p:cNvSpPr>
          <p:nvPr>
            <p:ph type="sldNum" sz="quarter" idx="10"/>
          </p:nvPr>
        </p:nvSpPr>
        <p:spPr/>
        <p:txBody>
          <a:bodyPr/>
          <a:lstStyle/>
          <a:p>
            <a:fld id="{A2563EAA-892A-4010-8884-EABC545CBDB6}" type="slidenum">
              <a:rPr lang="tr-TR" smtClean="0"/>
              <a:pPr/>
              <a:t>69</a:t>
            </a:fld>
            <a:endParaRPr lang="tr-TR"/>
          </a:p>
        </p:txBody>
      </p:sp>
    </p:spTree>
    <p:extLst>
      <p:ext uri="{BB962C8B-B14F-4D97-AF65-F5344CB8AC3E}">
        <p14:creationId xmlns:p14="http://schemas.microsoft.com/office/powerpoint/2010/main" val="35940220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0BD12-4A40-DBD0-BD49-67E8BACCBF81}"/>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8F7B179A-4012-E8E1-A408-521E9FC6757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5B0A918-9FB9-C1AA-5503-DDB8523A3E6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4572078A-82D0-8285-F365-2B09FDEEF171}"/>
              </a:ext>
            </a:extLst>
          </p:cNvPr>
          <p:cNvSpPr>
            <a:spLocks noGrp="1"/>
          </p:cNvSpPr>
          <p:nvPr>
            <p:ph type="sldNum" sz="quarter" idx="10"/>
          </p:nvPr>
        </p:nvSpPr>
        <p:spPr/>
        <p:txBody>
          <a:bodyPr/>
          <a:lstStyle/>
          <a:p>
            <a:fld id="{A2563EAA-892A-4010-8884-EABC545CBDB6}" type="slidenum">
              <a:rPr lang="tr-TR" smtClean="0"/>
              <a:pPr/>
              <a:t>70</a:t>
            </a:fld>
            <a:endParaRPr lang="tr-TR"/>
          </a:p>
        </p:txBody>
      </p:sp>
    </p:spTree>
    <p:extLst>
      <p:ext uri="{BB962C8B-B14F-4D97-AF65-F5344CB8AC3E}">
        <p14:creationId xmlns:p14="http://schemas.microsoft.com/office/powerpoint/2010/main" val="127110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7BA16-7052-CD1E-1D47-E0472D478F9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E65A748-ADE5-16D9-6D90-B25A11A461E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3FCC244-05C0-7CA2-3FF7-2090D741417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03D38BE3-7D74-E843-095D-5C4B361DA6BA}"/>
              </a:ext>
            </a:extLst>
          </p:cNvPr>
          <p:cNvSpPr>
            <a:spLocks noGrp="1"/>
          </p:cNvSpPr>
          <p:nvPr>
            <p:ph type="sldNum" sz="quarter" idx="10"/>
          </p:nvPr>
        </p:nvSpPr>
        <p:spPr/>
        <p:txBody>
          <a:bodyPr/>
          <a:lstStyle/>
          <a:p>
            <a:fld id="{A2563EAA-892A-4010-8884-EABC545CBDB6}" type="slidenum">
              <a:rPr lang="tr-TR" smtClean="0"/>
              <a:pPr/>
              <a:t>8</a:t>
            </a:fld>
            <a:endParaRPr lang="tr-TR"/>
          </a:p>
        </p:txBody>
      </p:sp>
    </p:spTree>
    <p:extLst>
      <p:ext uri="{BB962C8B-B14F-4D97-AF65-F5344CB8AC3E}">
        <p14:creationId xmlns:p14="http://schemas.microsoft.com/office/powerpoint/2010/main" val="16633130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E486F-A304-FF93-5091-FE44E8B5EAB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C0494C83-CD92-A875-DDF9-34459BBBD9C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5AAA0C7-6399-DBA1-1D94-6F3F45D2706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68A2341B-908B-6899-B5F4-26736293810F}"/>
              </a:ext>
            </a:extLst>
          </p:cNvPr>
          <p:cNvSpPr>
            <a:spLocks noGrp="1"/>
          </p:cNvSpPr>
          <p:nvPr>
            <p:ph type="sldNum" sz="quarter" idx="10"/>
          </p:nvPr>
        </p:nvSpPr>
        <p:spPr/>
        <p:txBody>
          <a:bodyPr/>
          <a:lstStyle/>
          <a:p>
            <a:fld id="{A2563EAA-892A-4010-8884-EABC545CBDB6}" type="slidenum">
              <a:rPr lang="tr-TR" smtClean="0"/>
              <a:pPr/>
              <a:t>71</a:t>
            </a:fld>
            <a:endParaRPr lang="tr-TR"/>
          </a:p>
        </p:txBody>
      </p:sp>
    </p:spTree>
    <p:extLst>
      <p:ext uri="{BB962C8B-B14F-4D97-AF65-F5344CB8AC3E}">
        <p14:creationId xmlns:p14="http://schemas.microsoft.com/office/powerpoint/2010/main" val="35625714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9CBD5-D74D-4C97-AF5D-E4C99379C8F3}"/>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075E17F-21AB-6DC8-BF69-5C5A944ABB6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6D22E95-A26E-069B-BB31-95276549EE61}"/>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40DF3B9-E705-E53C-FCA5-708C3805596C}"/>
              </a:ext>
            </a:extLst>
          </p:cNvPr>
          <p:cNvSpPr>
            <a:spLocks noGrp="1"/>
          </p:cNvSpPr>
          <p:nvPr>
            <p:ph type="sldNum" sz="quarter" idx="10"/>
          </p:nvPr>
        </p:nvSpPr>
        <p:spPr/>
        <p:txBody>
          <a:bodyPr/>
          <a:lstStyle/>
          <a:p>
            <a:fld id="{A2563EAA-892A-4010-8884-EABC545CBDB6}" type="slidenum">
              <a:rPr lang="tr-TR" smtClean="0"/>
              <a:pPr/>
              <a:t>72</a:t>
            </a:fld>
            <a:endParaRPr lang="tr-TR"/>
          </a:p>
        </p:txBody>
      </p:sp>
    </p:spTree>
    <p:extLst>
      <p:ext uri="{BB962C8B-B14F-4D97-AF65-F5344CB8AC3E}">
        <p14:creationId xmlns:p14="http://schemas.microsoft.com/office/powerpoint/2010/main" val="25075739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86D1B-9B96-D7E6-55B0-42F07E63A90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28D3114-3322-679D-2C4E-E39EEF4F429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6D12A00-4848-6064-4C53-3B197334E1E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0E8D5F36-2513-898C-D33B-DAC36C42D43F}"/>
              </a:ext>
            </a:extLst>
          </p:cNvPr>
          <p:cNvSpPr>
            <a:spLocks noGrp="1"/>
          </p:cNvSpPr>
          <p:nvPr>
            <p:ph type="sldNum" sz="quarter" idx="10"/>
          </p:nvPr>
        </p:nvSpPr>
        <p:spPr/>
        <p:txBody>
          <a:bodyPr/>
          <a:lstStyle/>
          <a:p>
            <a:fld id="{A2563EAA-892A-4010-8884-EABC545CBDB6}" type="slidenum">
              <a:rPr lang="tr-TR" smtClean="0"/>
              <a:pPr/>
              <a:t>73</a:t>
            </a:fld>
            <a:endParaRPr lang="tr-TR"/>
          </a:p>
        </p:txBody>
      </p:sp>
    </p:spTree>
    <p:extLst>
      <p:ext uri="{BB962C8B-B14F-4D97-AF65-F5344CB8AC3E}">
        <p14:creationId xmlns:p14="http://schemas.microsoft.com/office/powerpoint/2010/main" val="11339322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D99DF-E84A-6FF7-A541-A978740F47D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C0CEA0E4-FAC8-5CF1-DCEA-03C7BD6BEAA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28DDCC4-A55B-E7C0-9982-7CB3259FB69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1F61829-9C5E-94D8-E7BD-594D7F946920}"/>
              </a:ext>
            </a:extLst>
          </p:cNvPr>
          <p:cNvSpPr>
            <a:spLocks noGrp="1"/>
          </p:cNvSpPr>
          <p:nvPr>
            <p:ph type="sldNum" sz="quarter" idx="10"/>
          </p:nvPr>
        </p:nvSpPr>
        <p:spPr/>
        <p:txBody>
          <a:bodyPr/>
          <a:lstStyle/>
          <a:p>
            <a:fld id="{A2563EAA-892A-4010-8884-EABC545CBDB6}" type="slidenum">
              <a:rPr lang="tr-TR" smtClean="0"/>
              <a:pPr/>
              <a:t>74</a:t>
            </a:fld>
            <a:endParaRPr lang="tr-TR"/>
          </a:p>
        </p:txBody>
      </p:sp>
    </p:spTree>
    <p:extLst>
      <p:ext uri="{BB962C8B-B14F-4D97-AF65-F5344CB8AC3E}">
        <p14:creationId xmlns:p14="http://schemas.microsoft.com/office/powerpoint/2010/main" val="16222707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AC194-6FAA-A06F-C368-2A2B7DC51AA1}"/>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75F37EF6-256E-7A14-44BC-768984F4337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F204AE7-F4EF-B987-799B-EFEA00097D3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549CDAF-67CF-A791-C319-F77E4A2211A5}"/>
              </a:ext>
            </a:extLst>
          </p:cNvPr>
          <p:cNvSpPr>
            <a:spLocks noGrp="1"/>
          </p:cNvSpPr>
          <p:nvPr>
            <p:ph type="sldNum" sz="quarter" idx="10"/>
          </p:nvPr>
        </p:nvSpPr>
        <p:spPr/>
        <p:txBody>
          <a:bodyPr/>
          <a:lstStyle/>
          <a:p>
            <a:fld id="{A2563EAA-892A-4010-8884-EABC545CBDB6}" type="slidenum">
              <a:rPr lang="tr-TR" smtClean="0"/>
              <a:pPr/>
              <a:t>75</a:t>
            </a:fld>
            <a:endParaRPr lang="tr-TR"/>
          </a:p>
        </p:txBody>
      </p:sp>
    </p:spTree>
    <p:extLst>
      <p:ext uri="{BB962C8B-B14F-4D97-AF65-F5344CB8AC3E}">
        <p14:creationId xmlns:p14="http://schemas.microsoft.com/office/powerpoint/2010/main" val="34175396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A7A57-E020-DE44-C7C5-441C3A5E52E1}"/>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41F1FBD1-8AC4-C42A-FA88-41D78EB0B69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3F75177-821C-503B-1154-8C9DB5E0B3E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49A39B29-6B04-EEA8-4A5D-0D07BB44EFB4}"/>
              </a:ext>
            </a:extLst>
          </p:cNvPr>
          <p:cNvSpPr>
            <a:spLocks noGrp="1"/>
          </p:cNvSpPr>
          <p:nvPr>
            <p:ph type="sldNum" sz="quarter" idx="10"/>
          </p:nvPr>
        </p:nvSpPr>
        <p:spPr/>
        <p:txBody>
          <a:bodyPr/>
          <a:lstStyle/>
          <a:p>
            <a:fld id="{A2563EAA-892A-4010-8884-EABC545CBDB6}" type="slidenum">
              <a:rPr lang="tr-TR" smtClean="0"/>
              <a:pPr/>
              <a:t>76</a:t>
            </a:fld>
            <a:endParaRPr lang="tr-TR"/>
          </a:p>
        </p:txBody>
      </p:sp>
    </p:spTree>
    <p:extLst>
      <p:ext uri="{BB962C8B-B14F-4D97-AF65-F5344CB8AC3E}">
        <p14:creationId xmlns:p14="http://schemas.microsoft.com/office/powerpoint/2010/main" val="10792849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C2528-9FCD-66E7-FA99-97305D740109}"/>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8C545629-CD3D-8643-861B-5F449E6B801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5A82BDE-7E50-924A-5CBF-2ABAD0C14D1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C6F36EC-4517-F7A4-C585-F487CEBD75A7}"/>
              </a:ext>
            </a:extLst>
          </p:cNvPr>
          <p:cNvSpPr>
            <a:spLocks noGrp="1"/>
          </p:cNvSpPr>
          <p:nvPr>
            <p:ph type="sldNum" sz="quarter" idx="10"/>
          </p:nvPr>
        </p:nvSpPr>
        <p:spPr/>
        <p:txBody>
          <a:bodyPr/>
          <a:lstStyle/>
          <a:p>
            <a:fld id="{A2563EAA-892A-4010-8884-EABC545CBDB6}" type="slidenum">
              <a:rPr lang="tr-TR" smtClean="0"/>
              <a:pPr/>
              <a:t>77</a:t>
            </a:fld>
            <a:endParaRPr lang="tr-TR"/>
          </a:p>
        </p:txBody>
      </p:sp>
    </p:spTree>
    <p:extLst>
      <p:ext uri="{BB962C8B-B14F-4D97-AF65-F5344CB8AC3E}">
        <p14:creationId xmlns:p14="http://schemas.microsoft.com/office/powerpoint/2010/main" val="35753763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31B33-11C4-3970-A948-5776A0D0F70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891B929-6FF0-B6DB-4253-05049A9B0B0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B22DF75-9182-0FE3-EE59-FA333FC25B0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06C3E20E-EA0B-E20E-488A-25ACB2142496}"/>
              </a:ext>
            </a:extLst>
          </p:cNvPr>
          <p:cNvSpPr>
            <a:spLocks noGrp="1"/>
          </p:cNvSpPr>
          <p:nvPr>
            <p:ph type="sldNum" sz="quarter" idx="10"/>
          </p:nvPr>
        </p:nvSpPr>
        <p:spPr/>
        <p:txBody>
          <a:bodyPr/>
          <a:lstStyle/>
          <a:p>
            <a:fld id="{A2563EAA-892A-4010-8884-EABC545CBDB6}" type="slidenum">
              <a:rPr lang="tr-TR" smtClean="0"/>
              <a:pPr/>
              <a:t>78</a:t>
            </a:fld>
            <a:endParaRPr lang="tr-TR"/>
          </a:p>
        </p:txBody>
      </p:sp>
    </p:spTree>
    <p:extLst>
      <p:ext uri="{BB962C8B-B14F-4D97-AF65-F5344CB8AC3E}">
        <p14:creationId xmlns:p14="http://schemas.microsoft.com/office/powerpoint/2010/main" val="28228138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6E24F-D3B5-26DB-0A29-13A512EC954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DB4746E-A179-4D3C-272B-01B19105B5D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6E4DEAC-489D-467D-9A20-836605A8AD5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C1ED870-E0C8-DF06-BEEB-F3F0A1742D98}"/>
              </a:ext>
            </a:extLst>
          </p:cNvPr>
          <p:cNvSpPr>
            <a:spLocks noGrp="1"/>
          </p:cNvSpPr>
          <p:nvPr>
            <p:ph type="sldNum" sz="quarter" idx="10"/>
          </p:nvPr>
        </p:nvSpPr>
        <p:spPr/>
        <p:txBody>
          <a:bodyPr/>
          <a:lstStyle/>
          <a:p>
            <a:fld id="{A2563EAA-892A-4010-8884-EABC545CBDB6}" type="slidenum">
              <a:rPr lang="tr-TR" smtClean="0"/>
              <a:pPr/>
              <a:t>79</a:t>
            </a:fld>
            <a:endParaRPr lang="tr-TR"/>
          </a:p>
        </p:txBody>
      </p:sp>
    </p:spTree>
    <p:extLst>
      <p:ext uri="{BB962C8B-B14F-4D97-AF65-F5344CB8AC3E}">
        <p14:creationId xmlns:p14="http://schemas.microsoft.com/office/powerpoint/2010/main" val="35331716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BEA3B-2240-E10E-73F4-50E1927B21F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1839028-D691-71B2-3F73-2C5AB9C856A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2C87416-FE6E-5BDF-AD00-610469193697}"/>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9BD0278-DB5D-DE2F-1D77-95C17926FC57}"/>
              </a:ext>
            </a:extLst>
          </p:cNvPr>
          <p:cNvSpPr>
            <a:spLocks noGrp="1"/>
          </p:cNvSpPr>
          <p:nvPr>
            <p:ph type="sldNum" sz="quarter" idx="10"/>
          </p:nvPr>
        </p:nvSpPr>
        <p:spPr/>
        <p:txBody>
          <a:bodyPr/>
          <a:lstStyle/>
          <a:p>
            <a:fld id="{A2563EAA-892A-4010-8884-EABC545CBDB6}" type="slidenum">
              <a:rPr lang="tr-TR" smtClean="0"/>
              <a:pPr/>
              <a:t>80</a:t>
            </a:fld>
            <a:endParaRPr lang="tr-TR"/>
          </a:p>
        </p:txBody>
      </p:sp>
    </p:spTree>
    <p:extLst>
      <p:ext uri="{BB962C8B-B14F-4D97-AF65-F5344CB8AC3E}">
        <p14:creationId xmlns:p14="http://schemas.microsoft.com/office/powerpoint/2010/main" val="202818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101F0-9D48-65AA-8485-92A3C611884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3FC6934-A224-C932-A613-6A7AC95B887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91C1E1F-A5B8-34F0-1133-D38B80875CE1}"/>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B7C7402-0B8F-1070-C940-897DF6FF2226}"/>
              </a:ext>
            </a:extLst>
          </p:cNvPr>
          <p:cNvSpPr>
            <a:spLocks noGrp="1"/>
          </p:cNvSpPr>
          <p:nvPr>
            <p:ph type="sldNum" sz="quarter" idx="10"/>
          </p:nvPr>
        </p:nvSpPr>
        <p:spPr/>
        <p:txBody>
          <a:bodyPr/>
          <a:lstStyle/>
          <a:p>
            <a:fld id="{A2563EAA-892A-4010-8884-EABC545CBDB6}" type="slidenum">
              <a:rPr lang="tr-TR" smtClean="0"/>
              <a:pPr/>
              <a:t>9</a:t>
            </a:fld>
            <a:endParaRPr lang="tr-TR"/>
          </a:p>
        </p:txBody>
      </p:sp>
    </p:spTree>
    <p:extLst>
      <p:ext uri="{BB962C8B-B14F-4D97-AF65-F5344CB8AC3E}">
        <p14:creationId xmlns:p14="http://schemas.microsoft.com/office/powerpoint/2010/main" val="12137814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0285F-15C5-2538-44C9-68BF971E9D4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8156CCC2-DD28-55B0-A73F-D58CC79A17E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B72984D-C173-E301-A179-911877D6A47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4A485B5-2702-2F3F-4245-0C797B78448E}"/>
              </a:ext>
            </a:extLst>
          </p:cNvPr>
          <p:cNvSpPr>
            <a:spLocks noGrp="1"/>
          </p:cNvSpPr>
          <p:nvPr>
            <p:ph type="sldNum" sz="quarter" idx="10"/>
          </p:nvPr>
        </p:nvSpPr>
        <p:spPr/>
        <p:txBody>
          <a:bodyPr/>
          <a:lstStyle/>
          <a:p>
            <a:fld id="{A2563EAA-892A-4010-8884-EABC545CBDB6}" type="slidenum">
              <a:rPr lang="tr-TR" smtClean="0"/>
              <a:pPr/>
              <a:t>81</a:t>
            </a:fld>
            <a:endParaRPr lang="tr-TR"/>
          </a:p>
        </p:txBody>
      </p:sp>
    </p:spTree>
    <p:extLst>
      <p:ext uri="{BB962C8B-B14F-4D97-AF65-F5344CB8AC3E}">
        <p14:creationId xmlns:p14="http://schemas.microsoft.com/office/powerpoint/2010/main" val="15943655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C1695-D21F-DAA3-00DD-949726C4469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9EA4CF8-371A-983F-6AF1-9E5378CADB9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0BA8897-0F44-153E-92B3-70E41405CBC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F39B2FB-6330-D430-AB42-A26C0D9F9BDF}"/>
              </a:ext>
            </a:extLst>
          </p:cNvPr>
          <p:cNvSpPr>
            <a:spLocks noGrp="1"/>
          </p:cNvSpPr>
          <p:nvPr>
            <p:ph type="sldNum" sz="quarter" idx="10"/>
          </p:nvPr>
        </p:nvSpPr>
        <p:spPr/>
        <p:txBody>
          <a:bodyPr/>
          <a:lstStyle/>
          <a:p>
            <a:fld id="{A2563EAA-892A-4010-8884-EABC545CBDB6}" type="slidenum">
              <a:rPr lang="tr-TR" smtClean="0"/>
              <a:pPr/>
              <a:t>82</a:t>
            </a:fld>
            <a:endParaRPr lang="tr-TR"/>
          </a:p>
        </p:txBody>
      </p:sp>
    </p:spTree>
    <p:extLst>
      <p:ext uri="{BB962C8B-B14F-4D97-AF65-F5344CB8AC3E}">
        <p14:creationId xmlns:p14="http://schemas.microsoft.com/office/powerpoint/2010/main" val="32727379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D9FBE-F574-FBAC-B10D-BEB82F809F4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5DFD178-595D-8CC4-36E3-B1D8AD86573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369B7FA-0795-9F6E-F141-45647CF703F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4C6A67AF-BF56-FF9D-BD77-365A69BD4204}"/>
              </a:ext>
            </a:extLst>
          </p:cNvPr>
          <p:cNvSpPr>
            <a:spLocks noGrp="1"/>
          </p:cNvSpPr>
          <p:nvPr>
            <p:ph type="sldNum" sz="quarter" idx="10"/>
          </p:nvPr>
        </p:nvSpPr>
        <p:spPr/>
        <p:txBody>
          <a:bodyPr/>
          <a:lstStyle/>
          <a:p>
            <a:fld id="{A2563EAA-892A-4010-8884-EABC545CBDB6}" type="slidenum">
              <a:rPr lang="tr-TR" smtClean="0"/>
              <a:pPr/>
              <a:t>83</a:t>
            </a:fld>
            <a:endParaRPr lang="tr-TR"/>
          </a:p>
        </p:txBody>
      </p:sp>
    </p:spTree>
    <p:extLst>
      <p:ext uri="{BB962C8B-B14F-4D97-AF65-F5344CB8AC3E}">
        <p14:creationId xmlns:p14="http://schemas.microsoft.com/office/powerpoint/2010/main" val="30991995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E305B-5CFB-A16B-0E9C-333E9F079B3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9A996F5-E7F9-BC1F-CA86-A7B05134B32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3848A3A-87A2-70D3-2D1A-5093E907D831}"/>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A24AF43-AA40-85B3-B780-2A6B3A466437}"/>
              </a:ext>
            </a:extLst>
          </p:cNvPr>
          <p:cNvSpPr>
            <a:spLocks noGrp="1"/>
          </p:cNvSpPr>
          <p:nvPr>
            <p:ph type="sldNum" sz="quarter" idx="10"/>
          </p:nvPr>
        </p:nvSpPr>
        <p:spPr/>
        <p:txBody>
          <a:bodyPr/>
          <a:lstStyle/>
          <a:p>
            <a:fld id="{A2563EAA-892A-4010-8884-EABC545CBDB6}" type="slidenum">
              <a:rPr lang="tr-TR" smtClean="0"/>
              <a:pPr/>
              <a:t>84</a:t>
            </a:fld>
            <a:endParaRPr lang="tr-TR"/>
          </a:p>
        </p:txBody>
      </p:sp>
    </p:spTree>
    <p:extLst>
      <p:ext uri="{BB962C8B-B14F-4D97-AF65-F5344CB8AC3E}">
        <p14:creationId xmlns:p14="http://schemas.microsoft.com/office/powerpoint/2010/main" val="22731671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8DDB0-AF82-CF78-8526-231F86540B0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0D3CD096-FDE9-A5E7-2CBE-2880B6C24F0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4F2F440-8679-BE0D-5644-EA535FECCE5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4C27947F-2701-1A1C-AC89-528D56B26A51}"/>
              </a:ext>
            </a:extLst>
          </p:cNvPr>
          <p:cNvSpPr>
            <a:spLocks noGrp="1"/>
          </p:cNvSpPr>
          <p:nvPr>
            <p:ph type="sldNum" sz="quarter" idx="10"/>
          </p:nvPr>
        </p:nvSpPr>
        <p:spPr/>
        <p:txBody>
          <a:bodyPr/>
          <a:lstStyle/>
          <a:p>
            <a:fld id="{A2563EAA-892A-4010-8884-EABC545CBDB6}" type="slidenum">
              <a:rPr lang="tr-TR" smtClean="0"/>
              <a:pPr/>
              <a:t>85</a:t>
            </a:fld>
            <a:endParaRPr lang="tr-TR"/>
          </a:p>
        </p:txBody>
      </p:sp>
    </p:spTree>
    <p:extLst>
      <p:ext uri="{BB962C8B-B14F-4D97-AF65-F5344CB8AC3E}">
        <p14:creationId xmlns:p14="http://schemas.microsoft.com/office/powerpoint/2010/main" val="11513733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44445-DAF0-7F4D-813A-CBB98DA4097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C801C15-6AF9-0BC7-BDBC-B8F3CFB23EE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8643060-5750-99BD-B885-9A7F1BEB1396}"/>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F21FB11-E690-0369-879A-08306A49BA93}"/>
              </a:ext>
            </a:extLst>
          </p:cNvPr>
          <p:cNvSpPr>
            <a:spLocks noGrp="1"/>
          </p:cNvSpPr>
          <p:nvPr>
            <p:ph type="sldNum" sz="quarter" idx="10"/>
          </p:nvPr>
        </p:nvSpPr>
        <p:spPr/>
        <p:txBody>
          <a:bodyPr/>
          <a:lstStyle/>
          <a:p>
            <a:fld id="{A2563EAA-892A-4010-8884-EABC545CBDB6}" type="slidenum">
              <a:rPr lang="tr-TR" smtClean="0"/>
              <a:pPr/>
              <a:t>86</a:t>
            </a:fld>
            <a:endParaRPr lang="tr-TR"/>
          </a:p>
        </p:txBody>
      </p:sp>
    </p:spTree>
    <p:extLst>
      <p:ext uri="{BB962C8B-B14F-4D97-AF65-F5344CB8AC3E}">
        <p14:creationId xmlns:p14="http://schemas.microsoft.com/office/powerpoint/2010/main" val="37492458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723AB-BD3B-403F-EE2D-759D6C695FED}"/>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87834022-5D5B-331F-FB36-CAD6D8AD3D7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CA78F7B-126B-E322-2B7A-E37124AA5D98}"/>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030BD15-76C6-D44E-9A0F-6622F860C868}"/>
              </a:ext>
            </a:extLst>
          </p:cNvPr>
          <p:cNvSpPr>
            <a:spLocks noGrp="1"/>
          </p:cNvSpPr>
          <p:nvPr>
            <p:ph type="sldNum" sz="quarter" idx="10"/>
          </p:nvPr>
        </p:nvSpPr>
        <p:spPr/>
        <p:txBody>
          <a:bodyPr/>
          <a:lstStyle/>
          <a:p>
            <a:fld id="{A2563EAA-892A-4010-8884-EABC545CBDB6}" type="slidenum">
              <a:rPr lang="tr-TR" smtClean="0"/>
              <a:pPr/>
              <a:t>87</a:t>
            </a:fld>
            <a:endParaRPr lang="tr-TR"/>
          </a:p>
        </p:txBody>
      </p:sp>
    </p:spTree>
    <p:extLst>
      <p:ext uri="{BB962C8B-B14F-4D97-AF65-F5344CB8AC3E}">
        <p14:creationId xmlns:p14="http://schemas.microsoft.com/office/powerpoint/2010/main" val="15865368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FF7F0-B7EE-6C4A-D440-680F98A0A74F}"/>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50AA8F6-A5AD-FA8C-0C5A-9A0D38A937A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44E83EF-EE74-DFAD-F883-DD4B6957676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06C411A-70C5-CD93-0EB9-E4991415956D}"/>
              </a:ext>
            </a:extLst>
          </p:cNvPr>
          <p:cNvSpPr>
            <a:spLocks noGrp="1"/>
          </p:cNvSpPr>
          <p:nvPr>
            <p:ph type="sldNum" sz="quarter" idx="10"/>
          </p:nvPr>
        </p:nvSpPr>
        <p:spPr/>
        <p:txBody>
          <a:bodyPr/>
          <a:lstStyle/>
          <a:p>
            <a:fld id="{A2563EAA-892A-4010-8884-EABC545CBDB6}" type="slidenum">
              <a:rPr lang="tr-TR" smtClean="0"/>
              <a:pPr/>
              <a:t>88</a:t>
            </a:fld>
            <a:endParaRPr lang="tr-TR"/>
          </a:p>
        </p:txBody>
      </p:sp>
    </p:spTree>
    <p:extLst>
      <p:ext uri="{BB962C8B-B14F-4D97-AF65-F5344CB8AC3E}">
        <p14:creationId xmlns:p14="http://schemas.microsoft.com/office/powerpoint/2010/main" val="15074413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721D1-492C-9824-A1AA-8CA7F7FCEB7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C5508FE1-AA04-73E8-CB37-A79DDB741CF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3DB1066-2761-95B9-AB1C-9AA78280C6A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459A5215-A820-2443-752A-52000E7ABEC7}"/>
              </a:ext>
            </a:extLst>
          </p:cNvPr>
          <p:cNvSpPr>
            <a:spLocks noGrp="1"/>
          </p:cNvSpPr>
          <p:nvPr>
            <p:ph type="sldNum" sz="quarter" idx="10"/>
          </p:nvPr>
        </p:nvSpPr>
        <p:spPr/>
        <p:txBody>
          <a:bodyPr/>
          <a:lstStyle/>
          <a:p>
            <a:fld id="{A2563EAA-892A-4010-8884-EABC545CBDB6}" type="slidenum">
              <a:rPr lang="tr-TR" smtClean="0"/>
              <a:pPr/>
              <a:t>89</a:t>
            </a:fld>
            <a:endParaRPr lang="tr-TR"/>
          </a:p>
        </p:txBody>
      </p:sp>
    </p:spTree>
    <p:extLst>
      <p:ext uri="{BB962C8B-B14F-4D97-AF65-F5344CB8AC3E}">
        <p14:creationId xmlns:p14="http://schemas.microsoft.com/office/powerpoint/2010/main" val="31260360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33DC9-7F4D-9F43-BCDA-C6A465A5A9F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C933B6BA-6A95-A796-A592-CB8A1A5AF90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AC42F9C-2A0E-A62E-98A2-9643E736CF9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4366B78-A494-0570-E636-B4CA0F92EA84}"/>
              </a:ext>
            </a:extLst>
          </p:cNvPr>
          <p:cNvSpPr>
            <a:spLocks noGrp="1"/>
          </p:cNvSpPr>
          <p:nvPr>
            <p:ph type="sldNum" sz="quarter" idx="10"/>
          </p:nvPr>
        </p:nvSpPr>
        <p:spPr/>
        <p:txBody>
          <a:bodyPr/>
          <a:lstStyle/>
          <a:p>
            <a:fld id="{A2563EAA-892A-4010-8884-EABC545CBDB6}" type="slidenum">
              <a:rPr lang="tr-TR" smtClean="0"/>
              <a:pPr/>
              <a:t>90</a:t>
            </a:fld>
            <a:endParaRPr lang="tr-TR"/>
          </a:p>
        </p:txBody>
      </p:sp>
    </p:spTree>
    <p:extLst>
      <p:ext uri="{BB962C8B-B14F-4D97-AF65-F5344CB8AC3E}">
        <p14:creationId xmlns:p14="http://schemas.microsoft.com/office/powerpoint/2010/main" val="2859299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36D40-3104-6731-1D27-075A2E17F70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28311D0-3757-F1FE-C465-45D3EA8696D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337C1DC-C992-4109-FB86-47C91A8055B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4C0D0F3-BD42-F8C0-1681-47E1E840A00A}"/>
              </a:ext>
            </a:extLst>
          </p:cNvPr>
          <p:cNvSpPr>
            <a:spLocks noGrp="1"/>
          </p:cNvSpPr>
          <p:nvPr>
            <p:ph type="sldNum" sz="quarter" idx="10"/>
          </p:nvPr>
        </p:nvSpPr>
        <p:spPr/>
        <p:txBody>
          <a:bodyPr/>
          <a:lstStyle/>
          <a:p>
            <a:fld id="{A2563EAA-892A-4010-8884-EABC545CBDB6}" type="slidenum">
              <a:rPr lang="tr-TR" smtClean="0"/>
              <a:pPr/>
              <a:t>10</a:t>
            </a:fld>
            <a:endParaRPr lang="tr-TR"/>
          </a:p>
        </p:txBody>
      </p:sp>
    </p:spTree>
    <p:extLst>
      <p:ext uri="{BB962C8B-B14F-4D97-AF65-F5344CB8AC3E}">
        <p14:creationId xmlns:p14="http://schemas.microsoft.com/office/powerpoint/2010/main" val="20343600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5C4A9-612F-A388-14AB-3E7AB4CC6D2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C69C1147-331E-0EE7-31CE-E54D46E4A7B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65F9967-17AE-5FDD-DA9C-49509DDE2618}"/>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04DFFB9-65A3-DC93-8CE8-A9905A591214}"/>
              </a:ext>
            </a:extLst>
          </p:cNvPr>
          <p:cNvSpPr>
            <a:spLocks noGrp="1"/>
          </p:cNvSpPr>
          <p:nvPr>
            <p:ph type="sldNum" sz="quarter" idx="10"/>
          </p:nvPr>
        </p:nvSpPr>
        <p:spPr/>
        <p:txBody>
          <a:bodyPr/>
          <a:lstStyle/>
          <a:p>
            <a:fld id="{A2563EAA-892A-4010-8884-EABC545CBDB6}" type="slidenum">
              <a:rPr lang="tr-TR" smtClean="0"/>
              <a:pPr/>
              <a:t>91</a:t>
            </a:fld>
            <a:endParaRPr lang="tr-TR"/>
          </a:p>
        </p:txBody>
      </p:sp>
    </p:spTree>
    <p:extLst>
      <p:ext uri="{BB962C8B-B14F-4D97-AF65-F5344CB8AC3E}">
        <p14:creationId xmlns:p14="http://schemas.microsoft.com/office/powerpoint/2010/main" val="18987658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E779F-DFB9-E5CF-9795-41492DCAB86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04C44F8-40EF-6509-074D-45A23A3D05E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1B32739-9C3E-D1AC-8D3F-5D199851BC1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093728F-FE31-AD78-65AE-1B5450AA6E67}"/>
              </a:ext>
            </a:extLst>
          </p:cNvPr>
          <p:cNvSpPr>
            <a:spLocks noGrp="1"/>
          </p:cNvSpPr>
          <p:nvPr>
            <p:ph type="sldNum" sz="quarter" idx="10"/>
          </p:nvPr>
        </p:nvSpPr>
        <p:spPr/>
        <p:txBody>
          <a:bodyPr/>
          <a:lstStyle/>
          <a:p>
            <a:fld id="{A2563EAA-892A-4010-8884-EABC545CBDB6}" type="slidenum">
              <a:rPr lang="tr-TR" smtClean="0"/>
              <a:pPr/>
              <a:t>92</a:t>
            </a:fld>
            <a:endParaRPr lang="tr-TR"/>
          </a:p>
        </p:txBody>
      </p:sp>
    </p:spTree>
    <p:extLst>
      <p:ext uri="{BB962C8B-B14F-4D97-AF65-F5344CB8AC3E}">
        <p14:creationId xmlns:p14="http://schemas.microsoft.com/office/powerpoint/2010/main" val="353399359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F77BB-EDD6-7143-491D-55DFCAC4D349}"/>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644E826-CAC5-A4DE-0E7A-BD9EE24F4E9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B536CAB-A883-7AA6-BED5-896BA1CFDF0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1CD575C-0087-D38C-1F26-649728F1A80C}"/>
              </a:ext>
            </a:extLst>
          </p:cNvPr>
          <p:cNvSpPr>
            <a:spLocks noGrp="1"/>
          </p:cNvSpPr>
          <p:nvPr>
            <p:ph type="sldNum" sz="quarter" idx="10"/>
          </p:nvPr>
        </p:nvSpPr>
        <p:spPr/>
        <p:txBody>
          <a:bodyPr/>
          <a:lstStyle/>
          <a:p>
            <a:fld id="{A2563EAA-892A-4010-8884-EABC545CBDB6}" type="slidenum">
              <a:rPr lang="tr-TR" smtClean="0"/>
              <a:pPr/>
              <a:t>93</a:t>
            </a:fld>
            <a:endParaRPr lang="tr-TR"/>
          </a:p>
        </p:txBody>
      </p:sp>
    </p:spTree>
    <p:extLst>
      <p:ext uri="{BB962C8B-B14F-4D97-AF65-F5344CB8AC3E}">
        <p14:creationId xmlns:p14="http://schemas.microsoft.com/office/powerpoint/2010/main" val="12907982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B7239-3782-EDB5-1F92-A6BDCBE8DD9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0A1E1A9-666F-CADD-1222-C6EEDD152F1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9868053-2AD2-BEA2-468A-2F3CEE974626}"/>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CB53A14-0E32-2433-E73E-44F6C73630C0}"/>
              </a:ext>
            </a:extLst>
          </p:cNvPr>
          <p:cNvSpPr>
            <a:spLocks noGrp="1"/>
          </p:cNvSpPr>
          <p:nvPr>
            <p:ph type="sldNum" sz="quarter" idx="10"/>
          </p:nvPr>
        </p:nvSpPr>
        <p:spPr/>
        <p:txBody>
          <a:bodyPr/>
          <a:lstStyle/>
          <a:p>
            <a:fld id="{A2563EAA-892A-4010-8884-EABC545CBDB6}" type="slidenum">
              <a:rPr lang="tr-TR" smtClean="0"/>
              <a:pPr/>
              <a:t>94</a:t>
            </a:fld>
            <a:endParaRPr lang="tr-TR"/>
          </a:p>
        </p:txBody>
      </p:sp>
    </p:spTree>
    <p:extLst>
      <p:ext uri="{BB962C8B-B14F-4D97-AF65-F5344CB8AC3E}">
        <p14:creationId xmlns:p14="http://schemas.microsoft.com/office/powerpoint/2010/main" val="271969239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0884C-D4B5-380B-957E-2782656070A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8E542DB2-E22B-24ED-8BF4-D3BEE8DF27F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E61A9A2-7FC2-1A8F-1E65-8667CAAC065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BB7001C-3A62-ECEF-E6DE-30F8B614BBC1}"/>
              </a:ext>
            </a:extLst>
          </p:cNvPr>
          <p:cNvSpPr>
            <a:spLocks noGrp="1"/>
          </p:cNvSpPr>
          <p:nvPr>
            <p:ph type="sldNum" sz="quarter" idx="10"/>
          </p:nvPr>
        </p:nvSpPr>
        <p:spPr/>
        <p:txBody>
          <a:bodyPr/>
          <a:lstStyle/>
          <a:p>
            <a:fld id="{A2563EAA-892A-4010-8884-EABC545CBDB6}" type="slidenum">
              <a:rPr lang="tr-TR" smtClean="0"/>
              <a:pPr/>
              <a:t>95</a:t>
            </a:fld>
            <a:endParaRPr lang="tr-TR"/>
          </a:p>
        </p:txBody>
      </p:sp>
    </p:spTree>
    <p:extLst>
      <p:ext uri="{BB962C8B-B14F-4D97-AF65-F5344CB8AC3E}">
        <p14:creationId xmlns:p14="http://schemas.microsoft.com/office/powerpoint/2010/main" val="399634416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742BE-8E81-93F5-576F-A5D1BFAD1FC2}"/>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39FDFF0-7846-43E3-CEA8-8B73A7A9BB5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CBBB518-20D9-D553-E879-F4D449259FF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79529FF-315D-4BF7-BB7C-03B29D2E9CF1}"/>
              </a:ext>
            </a:extLst>
          </p:cNvPr>
          <p:cNvSpPr>
            <a:spLocks noGrp="1"/>
          </p:cNvSpPr>
          <p:nvPr>
            <p:ph type="sldNum" sz="quarter" idx="10"/>
          </p:nvPr>
        </p:nvSpPr>
        <p:spPr/>
        <p:txBody>
          <a:bodyPr/>
          <a:lstStyle/>
          <a:p>
            <a:fld id="{A2563EAA-892A-4010-8884-EABC545CBDB6}" type="slidenum">
              <a:rPr lang="tr-TR" smtClean="0"/>
              <a:pPr/>
              <a:t>96</a:t>
            </a:fld>
            <a:endParaRPr lang="tr-TR"/>
          </a:p>
        </p:txBody>
      </p:sp>
    </p:spTree>
    <p:extLst>
      <p:ext uri="{BB962C8B-B14F-4D97-AF65-F5344CB8AC3E}">
        <p14:creationId xmlns:p14="http://schemas.microsoft.com/office/powerpoint/2010/main" val="413190418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B57FE-1ABB-718C-865C-735F04F54AC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A64FA904-3C44-E39B-1066-EDB992A0847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6D7831C-842A-06E3-6CDE-79FFA4D4F556}"/>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ECC72665-863C-7398-153A-EFFB8E52083E}"/>
              </a:ext>
            </a:extLst>
          </p:cNvPr>
          <p:cNvSpPr>
            <a:spLocks noGrp="1"/>
          </p:cNvSpPr>
          <p:nvPr>
            <p:ph type="sldNum" sz="quarter" idx="10"/>
          </p:nvPr>
        </p:nvSpPr>
        <p:spPr/>
        <p:txBody>
          <a:bodyPr/>
          <a:lstStyle/>
          <a:p>
            <a:fld id="{A2563EAA-892A-4010-8884-EABC545CBDB6}" type="slidenum">
              <a:rPr lang="tr-TR" smtClean="0"/>
              <a:pPr/>
              <a:t>97</a:t>
            </a:fld>
            <a:endParaRPr lang="tr-TR"/>
          </a:p>
        </p:txBody>
      </p:sp>
    </p:spTree>
    <p:extLst>
      <p:ext uri="{BB962C8B-B14F-4D97-AF65-F5344CB8AC3E}">
        <p14:creationId xmlns:p14="http://schemas.microsoft.com/office/powerpoint/2010/main" val="27342422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C4D94-BF92-E3D7-26D5-B9D87FDE71F2}"/>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A3F1550-E961-C0E3-05B7-67840976000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C9DE29E-6105-A281-4F4F-0E8513F359F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083FA1CA-9CA5-C4CC-85D3-0178C1066370}"/>
              </a:ext>
            </a:extLst>
          </p:cNvPr>
          <p:cNvSpPr>
            <a:spLocks noGrp="1"/>
          </p:cNvSpPr>
          <p:nvPr>
            <p:ph type="sldNum" sz="quarter" idx="10"/>
          </p:nvPr>
        </p:nvSpPr>
        <p:spPr/>
        <p:txBody>
          <a:bodyPr/>
          <a:lstStyle/>
          <a:p>
            <a:fld id="{A2563EAA-892A-4010-8884-EABC545CBDB6}" type="slidenum">
              <a:rPr lang="tr-TR" smtClean="0"/>
              <a:pPr/>
              <a:t>98</a:t>
            </a:fld>
            <a:endParaRPr lang="tr-TR"/>
          </a:p>
        </p:txBody>
      </p:sp>
    </p:spTree>
    <p:extLst>
      <p:ext uri="{BB962C8B-B14F-4D97-AF65-F5344CB8AC3E}">
        <p14:creationId xmlns:p14="http://schemas.microsoft.com/office/powerpoint/2010/main" val="7165821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E64D2-C160-A7CE-5E26-F5D9C516CCD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D55D6CA-0C7D-CB7F-B5CA-53A4C78C8BC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E09B8A8-759E-4737-CC98-C793ADB79C9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63036BB6-F9A7-4421-78F8-986D6588CC67}"/>
              </a:ext>
            </a:extLst>
          </p:cNvPr>
          <p:cNvSpPr>
            <a:spLocks noGrp="1"/>
          </p:cNvSpPr>
          <p:nvPr>
            <p:ph type="sldNum" sz="quarter" idx="10"/>
          </p:nvPr>
        </p:nvSpPr>
        <p:spPr/>
        <p:txBody>
          <a:bodyPr/>
          <a:lstStyle/>
          <a:p>
            <a:fld id="{A2563EAA-892A-4010-8884-EABC545CBDB6}" type="slidenum">
              <a:rPr lang="tr-TR" smtClean="0"/>
              <a:pPr/>
              <a:t>99</a:t>
            </a:fld>
            <a:endParaRPr lang="tr-TR"/>
          </a:p>
        </p:txBody>
      </p:sp>
    </p:spTree>
    <p:extLst>
      <p:ext uri="{BB962C8B-B14F-4D97-AF65-F5344CB8AC3E}">
        <p14:creationId xmlns:p14="http://schemas.microsoft.com/office/powerpoint/2010/main" val="155079943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80F54-5B4E-55D9-2DDF-C994F4709C73}"/>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CA97EE48-C095-0630-DEA8-9A9F5D51FE1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11091E9-94A9-5B2A-F67E-3A46E0F4ABA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B83882E-134C-3B1B-FFEA-65C4C845A745}"/>
              </a:ext>
            </a:extLst>
          </p:cNvPr>
          <p:cNvSpPr>
            <a:spLocks noGrp="1"/>
          </p:cNvSpPr>
          <p:nvPr>
            <p:ph type="sldNum" sz="quarter" idx="10"/>
          </p:nvPr>
        </p:nvSpPr>
        <p:spPr/>
        <p:txBody>
          <a:bodyPr/>
          <a:lstStyle/>
          <a:p>
            <a:fld id="{A2563EAA-892A-4010-8884-EABC545CBDB6}" type="slidenum">
              <a:rPr lang="tr-TR" smtClean="0"/>
              <a:pPr/>
              <a:t>100</a:t>
            </a:fld>
            <a:endParaRPr lang="tr-TR"/>
          </a:p>
        </p:txBody>
      </p:sp>
    </p:spTree>
    <p:extLst>
      <p:ext uri="{BB962C8B-B14F-4D97-AF65-F5344CB8AC3E}">
        <p14:creationId xmlns:p14="http://schemas.microsoft.com/office/powerpoint/2010/main" val="4286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283" y="2130920"/>
            <a:ext cx="10361852" cy="1470365"/>
          </a:xfrm>
        </p:spPr>
        <p:txBody>
          <a:bodyPr/>
          <a:lstStyle/>
          <a:p>
            <a:r>
              <a:rPr lang="tr-TR"/>
              <a:t>Asıl başlık stili için tıklatın</a:t>
            </a:r>
          </a:p>
        </p:txBody>
      </p:sp>
      <p:sp>
        <p:nvSpPr>
          <p:cNvPr id="3" name="2 Alt Başlık"/>
          <p:cNvSpPr>
            <a:spLocks noGrp="1"/>
          </p:cNvSpPr>
          <p:nvPr>
            <p:ph type="subTitle" idx="1"/>
          </p:nvPr>
        </p:nvSpPr>
        <p:spPr>
          <a:xfrm>
            <a:off x="1828564" y="3887101"/>
            <a:ext cx="8533289" cy="1753005"/>
          </a:xfrm>
        </p:spPr>
        <p:txBody>
          <a:bodyPr/>
          <a:lstStyle>
            <a:lvl1pPr marL="0" indent="0" algn="ctr">
              <a:buNone/>
              <a:defRPr>
                <a:solidFill>
                  <a:schemeClr val="tx1">
                    <a:tint val="75000"/>
                  </a:schemeClr>
                </a:solidFill>
              </a:defRPr>
            </a:lvl1pPr>
            <a:lvl2pPr marL="465201" indent="0" algn="ctr">
              <a:buNone/>
              <a:defRPr>
                <a:solidFill>
                  <a:schemeClr val="tx1">
                    <a:tint val="75000"/>
                  </a:schemeClr>
                </a:solidFill>
              </a:defRPr>
            </a:lvl2pPr>
            <a:lvl3pPr marL="930402" indent="0" algn="ctr">
              <a:buNone/>
              <a:defRPr>
                <a:solidFill>
                  <a:schemeClr val="tx1">
                    <a:tint val="75000"/>
                  </a:schemeClr>
                </a:solidFill>
              </a:defRPr>
            </a:lvl3pPr>
            <a:lvl4pPr marL="1395603" indent="0" algn="ctr">
              <a:buNone/>
              <a:defRPr>
                <a:solidFill>
                  <a:schemeClr val="tx1">
                    <a:tint val="75000"/>
                  </a:schemeClr>
                </a:solidFill>
              </a:defRPr>
            </a:lvl4pPr>
            <a:lvl5pPr marL="1860804" indent="0" algn="ctr">
              <a:buNone/>
              <a:defRPr>
                <a:solidFill>
                  <a:schemeClr val="tx1">
                    <a:tint val="75000"/>
                  </a:schemeClr>
                </a:solidFill>
              </a:defRPr>
            </a:lvl5pPr>
            <a:lvl6pPr marL="2326005" indent="0" algn="ctr">
              <a:buNone/>
              <a:defRPr>
                <a:solidFill>
                  <a:schemeClr val="tx1">
                    <a:tint val="75000"/>
                  </a:schemeClr>
                </a:solidFill>
              </a:defRPr>
            </a:lvl6pPr>
            <a:lvl7pPr marL="2791206" indent="0" algn="ctr">
              <a:buNone/>
              <a:defRPr>
                <a:solidFill>
                  <a:schemeClr val="tx1">
                    <a:tint val="75000"/>
                  </a:schemeClr>
                </a:solidFill>
              </a:defRPr>
            </a:lvl7pPr>
            <a:lvl8pPr marL="3256407" indent="0" algn="ctr">
              <a:buNone/>
              <a:defRPr>
                <a:solidFill>
                  <a:schemeClr val="tx1">
                    <a:tint val="75000"/>
                  </a:schemeClr>
                </a:solidFill>
              </a:defRPr>
            </a:lvl8pPr>
            <a:lvl9pPr marL="3721608"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13.03.2025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13.03.2025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8051" y="274703"/>
            <a:ext cx="2742843" cy="585288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520" y="274703"/>
            <a:ext cx="8025356" cy="585288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13.03.2025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13.03.2025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2960" y="4407922"/>
            <a:ext cx="10361852" cy="1362391"/>
          </a:xfrm>
        </p:spPr>
        <p:txBody>
          <a:bodyPr anchor="t"/>
          <a:lstStyle>
            <a:lvl1pPr algn="l">
              <a:defRPr sz="4100" b="1" cap="all"/>
            </a:lvl1pPr>
          </a:lstStyle>
          <a:p>
            <a:r>
              <a:rPr lang="tr-TR"/>
              <a:t>Asıl başlık stili için tıklatın</a:t>
            </a:r>
          </a:p>
        </p:txBody>
      </p:sp>
      <p:sp>
        <p:nvSpPr>
          <p:cNvPr id="3" name="2 Metin Yer Tutucusu"/>
          <p:cNvSpPr>
            <a:spLocks noGrp="1"/>
          </p:cNvSpPr>
          <p:nvPr>
            <p:ph type="body" idx="1"/>
          </p:nvPr>
        </p:nvSpPr>
        <p:spPr>
          <a:xfrm>
            <a:off x="962960" y="2907387"/>
            <a:ext cx="10361852" cy="1500534"/>
          </a:xfrm>
        </p:spPr>
        <p:txBody>
          <a:bodyPr anchor="b"/>
          <a:lstStyle>
            <a:lvl1pPr marL="0" indent="0">
              <a:buNone/>
              <a:defRPr sz="2000">
                <a:solidFill>
                  <a:schemeClr val="tx1">
                    <a:tint val="75000"/>
                  </a:schemeClr>
                </a:solidFill>
              </a:defRPr>
            </a:lvl1pPr>
            <a:lvl2pPr marL="465201" indent="0">
              <a:buNone/>
              <a:defRPr sz="1800">
                <a:solidFill>
                  <a:schemeClr val="tx1">
                    <a:tint val="75000"/>
                  </a:schemeClr>
                </a:solidFill>
              </a:defRPr>
            </a:lvl2pPr>
            <a:lvl3pPr marL="930402" indent="0">
              <a:buNone/>
              <a:defRPr sz="1600">
                <a:solidFill>
                  <a:schemeClr val="tx1">
                    <a:tint val="75000"/>
                  </a:schemeClr>
                </a:solidFill>
              </a:defRPr>
            </a:lvl3pPr>
            <a:lvl4pPr marL="1395603" indent="0">
              <a:buNone/>
              <a:defRPr sz="1400">
                <a:solidFill>
                  <a:schemeClr val="tx1">
                    <a:tint val="75000"/>
                  </a:schemeClr>
                </a:solidFill>
              </a:defRPr>
            </a:lvl4pPr>
            <a:lvl5pPr marL="1860804" indent="0">
              <a:buNone/>
              <a:defRPr sz="1400">
                <a:solidFill>
                  <a:schemeClr val="tx1">
                    <a:tint val="75000"/>
                  </a:schemeClr>
                </a:solidFill>
              </a:defRPr>
            </a:lvl5pPr>
            <a:lvl6pPr marL="2326005" indent="0">
              <a:buNone/>
              <a:defRPr sz="1400">
                <a:solidFill>
                  <a:schemeClr val="tx1">
                    <a:tint val="75000"/>
                  </a:schemeClr>
                </a:solidFill>
              </a:defRPr>
            </a:lvl6pPr>
            <a:lvl7pPr marL="2791206" indent="0">
              <a:buNone/>
              <a:defRPr sz="1400">
                <a:solidFill>
                  <a:schemeClr val="tx1">
                    <a:tint val="75000"/>
                  </a:schemeClr>
                </a:solidFill>
              </a:defRPr>
            </a:lvl7pPr>
            <a:lvl8pPr marL="3256407" indent="0">
              <a:buNone/>
              <a:defRPr sz="1400">
                <a:solidFill>
                  <a:schemeClr val="tx1">
                    <a:tint val="75000"/>
                  </a:schemeClr>
                </a:solidFill>
              </a:defRPr>
            </a:lvl8pPr>
            <a:lvl9pPr marL="3721608"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13.03.2025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523" y="1600573"/>
            <a:ext cx="5384099"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6795" y="1600573"/>
            <a:ext cx="5384099"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13.03.2025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522" y="1535469"/>
            <a:ext cx="5386216" cy="639910"/>
          </a:xfrm>
        </p:spPr>
        <p:txBody>
          <a:bodyPr anchor="b"/>
          <a:lstStyle>
            <a:lvl1pPr marL="0" indent="0">
              <a:buNone/>
              <a:defRPr sz="2400" b="1"/>
            </a:lvl1pPr>
            <a:lvl2pPr marL="465201" indent="0">
              <a:buNone/>
              <a:defRPr sz="2000" b="1"/>
            </a:lvl2pPr>
            <a:lvl3pPr marL="930402" indent="0">
              <a:buNone/>
              <a:defRPr sz="1800" b="1"/>
            </a:lvl3pPr>
            <a:lvl4pPr marL="1395603" indent="0">
              <a:buNone/>
              <a:defRPr sz="1600" b="1"/>
            </a:lvl4pPr>
            <a:lvl5pPr marL="1860804" indent="0">
              <a:buNone/>
              <a:defRPr sz="1600" b="1"/>
            </a:lvl5pPr>
            <a:lvl6pPr marL="2326005" indent="0">
              <a:buNone/>
              <a:defRPr sz="1600" b="1"/>
            </a:lvl6pPr>
            <a:lvl7pPr marL="2791206" indent="0">
              <a:buNone/>
              <a:defRPr sz="1600" b="1"/>
            </a:lvl7pPr>
            <a:lvl8pPr marL="3256407" indent="0">
              <a:buNone/>
              <a:defRPr sz="1600" b="1"/>
            </a:lvl8pPr>
            <a:lvl9pPr marL="3721608"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522" y="2175379"/>
            <a:ext cx="5386216"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2562" y="1535469"/>
            <a:ext cx="5388332" cy="639910"/>
          </a:xfrm>
        </p:spPr>
        <p:txBody>
          <a:bodyPr anchor="b"/>
          <a:lstStyle>
            <a:lvl1pPr marL="0" indent="0">
              <a:buNone/>
              <a:defRPr sz="2400" b="1"/>
            </a:lvl1pPr>
            <a:lvl2pPr marL="465201" indent="0">
              <a:buNone/>
              <a:defRPr sz="2000" b="1"/>
            </a:lvl2pPr>
            <a:lvl3pPr marL="930402" indent="0">
              <a:buNone/>
              <a:defRPr sz="1800" b="1"/>
            </a:lvl3pPr>
            <a:lvl4pPr marL="1395603" indent="0">
              <a:buNone/>
              <a:defRPr sz="1600" b="1"/>
            </a:lvl4pPr>
            <a:lvl5pPr marL="1860804" indent="0">
              <a:buNone/>
              <a:defRPr sz="1600" b="1"/>
            </a:lvl5pPr>
            <a:lvl6pPr marL="2326005" indent="0">
              <a:buNone/>
              <a:defRPr sz="1600" b="1"/>
            </a:lvl6pPr>
            <a:lvl7pPr marL="2791206" indent="0">
              <a:buNone/>
              <a:defRPr sz="1600" b="1"/>
            </a:lvl7pPr>
            <a:lvl8pPr marL="3256407" indent="0">
              <a:buNone/>
              <a:defRPr sz="1600" b="1"/>
            </a:lvl8pPr>
            <a:lvl9pPr marL="3721608"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2562" y="2175379"/>
            <a:ext cx="5388332"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13.03.2025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13.03.2025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13.03.2025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521" y="273114"/>
            <a:ext cx="4010562" cy="1162319"/>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114" y="273114"/>
            <a:ext cx="6814779" cy="5854469"/>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521" y="1435434"/>
            <a:ext cx="4010562" cy="4692150"/>
          </a:xfrm>
        </p:spPr>
        <p:txBody>
          <a:bodyPr/>
          <a:lstStyle>
            <a:lvl1pPr marL="0" indent="0">
              <a:buNone/>
              <a:defRPr sz="1400"/>
            </a:lvl1pPr>
            <a:lvl2pPr marL="465201" indent="0">
              <a:buNone/>
              <a:defRPr sz="1200"/>
            </a:lvl2pPr>
            <a:lvl3pPr marL="930402" indent="0">
              <a:buNone/>
              <a:defRPr sz="1000"/>
            </a:lvl3pPr>
            <a:lvl4pPr marL="1395603" indent="0">
              <a:buNone/>
              <a:defRPr sz="900"/>
            </a:lvl4pPr>
            <a:lvl5pPr marL="1860804" indent="0">
              <a:buNone/>
              <a:defRPr sz="900"/>
            </a:lvl5pPr>
            <a:lvl6pPr marL="2326005" indent="0">
              <a:buNone/>
              <a:defRPr sz="900"/>
            </a:lvl6pPr>
            <a:lvl7pPr marL="2791206" indent="0">
              <a:buNone/>
              <a:defRPr sz="900"/>
            </a:lvl7pPr>
            <a:lvl8pPr marL="3256407" indent="0">
              <a:buNone/>
              <a:defRPr sz="900"/>
            </a:lvl8pPr>
            <a:lvl9pPr marL="3721608"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13.03.2025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406" y="4801713"/>
            <a:ext cx="7314248" cy="566869"/>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406" y="612918"/>
            <a:ext cx="7314248" cy="4115753"/>
          </a:xfrm>
        </p:spPr>
        <p:txBody>
          <a:bodyPr/>
          <a:lstStyle>
            <a:lvl1pPr marL="0" indent="0">
              <a:buNone/>
              <a:defRPr sz="3300"/>
            </a:lvl1pPr>
            <a:lvl2pPr marL="465201" indent="0">
              <a:buNone/>
              <a:defRPr sz="2800"/>
            </a:lvl2pPr>
            <a:lvl3pPr marL="930402" indent="0">
              <a:buNone/>
              <a:defRPr sz="2400"/>
            </a:lvl3pPr>
            <a:lvl4pPr marL="1395603" indent="0">
              <a:buNone/>
              <a:defRPr sz="2000"/>
            </a:lvl4pPr>
            <a:lvl5pPr marL="1860804" indent="0">
              <a:buNone/>
              <a:defRPr sz="2000"/>
            </a:lvl5pPr>
            <a:lvl6pPr marL="2326005" indent="0">
              <a:buNone/>
              <a:defRPr sz="2000"/>
            </a:lvl6pPr>
            <a:lvl7pPr marL="2791206" indent="0">
              <a:buNone/>
              <a:defRPr sz="2000"/>
            </a:lvl7pPr>
            <a:lvl8pPr marL="3256407" indent="0">
              <a:buNone/>
              <a:defRPr sz="2000"/>
            </a:lvl8pPr>
            <a:lvl9pPr marL="3721608" indent="0">
              <a:buNone/>
              <a:defRPr sz="2000"/>
            </a:lvl9pPr>
          </a:lstStyle>
          <a:p>
            <a:endParaRPr lang="tr-TR"/>
          </a:p>
        </p:txBody>
      </p:sp>
      <p:sp>
        <p:nvSpPr>
          <p:cNvPr id="4" name="3 Metin Yer Tutucusu"/>
          <p:cNvSpPr>
            <a:spLocks noGrp="1"/>
          </p:cNvSpPr>
          <p:nvPr>
            <p:ph type="body" sz="half" idx="2"/>
          </p:nvPr>
        </p:nvSpPr>
        <p:spPr>
          <a:xfrm>
            <a:off x="2389406" y="5368581"/>
            <a:ext cx="7314248" cy="805049"/>
          </a:xfrm>
        </p:spPr>
        <p:txBody>
          <a:bodyPr/>
          <a:lstStyle>
            <a:lvl1pPr marL="0" indent="0">
              <a:buNone/>
              <a:defRPr sz="1400"/>
            </a:lvl1pPr>
            <a:lvl2pPr marL="465201" indent="0">
              <a:buNone/>
              <a:defRPr sz="1200"/>
            </a:lvl2pPr>
            <a:lvl3pPr marL="930402" indent="0">
              <a:buNone/>
              <a:defRPr sz="1000"/>
            </a:lvl3pPr>
            <a:lvl4pPr marL="1395603" indent="0">
              <a:buNone/>
              <a:defRPr sz="900"/>
            </a:lvl4pPr>
            <a:lvl5pPr marL="1860804" indent="0">
              <a:buNone/>
              <a:defRPr sz="900"/>
            </a:lvl5pPr>
            <a:lvl6pPr marL="2326005" indent="0">
              <a:buNone/>
              <a:defRPr sz="900"/>
            </a:lvl6pPr>
            <a:lvl7pPr marL="2791206" indent="0">
              <a:buNone/>
              <a:defRPr sz="900"/>
            </a:lvl7pPr>
            <a:lvl8pPr marL="3256407" indent="0">
              <a:buNone/>
              <a:defRPr sz="900"/>
            </a:lvl8pPr>
            <a:lvl9pPr marL="3721608"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13.03.2025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523" y="274702"/>
            <a:ext cx="10971372" cy="1143265"/>
          </a:xfrm>
          <a:prstGeom prst="rect">
            <a:avLst/>
          </a:prstGeom>
        </p:spPr>
        <p:txBody>
          <a:bodyPr vert="horz" lIns="93040" tIns="46520" rIns="93040" bIns="46520" rtlCol="0" anchor="ctr">
            <a:normAutofit/>
          </a:bodyPr>
          <a:lstStyle/>
          <a:p>
            <a:r>
              <a:rPr lang="tr-TR"/>
              <a:t>Asıl başlık stili için tıklatın</a:t>
            </a:r>
          </a:p>
        </p:txBody>
      </p:sp>
      <p:sp>
        <p:nvSpPr>
          <p:cNvPr id="3" name="2 Metin Yer Tutucusu"/>
          <p:cNvSpPr>
            <a:spLocks noGrp="1"/>
          </p:cNvSpPr>
          <p:nvPr>
            <p:ph type="body" idx="1"/>
          </p:nvPr>
        </p:nvSpPr>
        <p:spPr>
          <a:xfrm>
            <a:off x="609523" y="1600573"/>
            <a:ext cx="10971372" cy="4527011"/>
          </a:xfrm>
          <a:prstGeom prst="rect">
            <a:avLst/>
          </a:prstGeom>
        </p:spPr>
        <p:txBody>
          <a:bodyPr vert="horz" lIns="93040" tIns="46520" rIns="93040" bIns="465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521" y="6357824"/>
            <a:ext cx="2844429" cy="365209"/>
          </a:xfrm>
          <a:prstGeom prst="rect">
            <a:avLst/>
          </a:prstGeom>
        </p:spPr>
        <p:txBody>
          <a:bodyPr vert="horz" lIns="93040" tIns="46520" rIns="93040" bIns="46520" rtlCol="0" anchor="ctr"/>
          <a:lstStyle>
            <a:lvl1pPr algn="l">
              <a:defRPr sz="1200">
                <a:solidFill>
                  <a:schemeClr val="tx1">
                    <a:tint val="75000"/>
                  </a:schemeClr>
                </a:solidFill>
              </a:defRPr>
            </a:lvl1pPr>
          </a:lstStyle>
          <a:p>
            <a:fld id="{D9F75050-0E15-4C5B-92B0-66D068882F1F}" type="datetimeFigureOut">
              <a:rPr lang="tr-TR" smtClean="0"/>
              <a:pPr/>
              <a:t>13.03.2025</a:t>
            </a:fld>
            <a:endParaRPr lang="tr-TR"/>
          </a:p>
        </p:txBody>
      </p:sp>
      <p:sp>
        <p:nvSpPr>
          <p:cNvPr id="5" name="4 Altbilgi Yer Tutucusu"/>
          <p:cNvSpPr>
            <a:spLocks noGrp="1"/>
          </p:cNvSpPr>
          <p:nvPr>
            <p:ph type="ftr" sz="quarter" idx="3"/>
          </p:nvPr>
        </p:nvSpPr>
        <p:spPr>
          <a:xfrm>
            <a:off x="4165060" y="6357824"/>
            <a:ext cx="3860297" cy="365209"/>
          </a:xfrm>
          <a:prstGeom prst="rect">
            <a:avLst/>
          </a:prstGeom>
        </p:spPr>
        <p:txBody>
          <a:bodyPr vert="horz" lIns="93040" tIns="46520" rIns="93040" bIns="465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6463" y="6357824"/>
            <a:ext cx="2844429" cy="365209"/>
          </a:xfrm>
          <a:prstGeom prst="rect">
            <a:avLst/>
          </a:prstGeom>
        </p:spPr>
        <p:txBody>
          <a:bodyPr vert="horz" lIns="93040" tIns="46520" rIns="93040" bIns="465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30402" rtl="0" eaLnBrk="1" latinLnBrk="0" hangingPunct="1">
        <a:spcBef>
          <a:spcPct val="0"/>
        </a:spcBef>
        <a:buNone/>
        <a:defRPr sz="4500" kern="1200">
          <a:solidFill>
            <a:schemeClr val="tx1"/>
          </a:solidFill>
          <a:latin typeface="+mj-lt"/>
          <a:ea typeface="+mj-ea"/>
          <a:cs typeface="+mj-cs"/>
        </a:defRPr>
      </a:lvl1pPr>
    </p:titleStyle>
    <p:body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30402" rtl="0" eaLnBrk="1" latinLnBrk="0" hangingPunct="1">
        <a:defRPr sz="1800" kern="1200">
          <a:solidFill>
            <a:schemeClr val="tx1"/>
          </a:solidFill>
          <a:latin typeface="+mn-lt"/>
          <a:ea typeface="+mn-ea"/>
          <a:cs typeface="+mn-cs"/>
        </a:defRPr>
      </a:lvl1pPr>
      <a:lvl2pPr marL="465201" algn="l" defTabSz="930402" rtl="0" eaLnBrk="1" latinLnBrk="0" hangingPunct="1">
        <a:defRPr sz="1800" kern="1200">
          <a:solidFill>
            <a:schemeClr val="tx1"/>
          </a:solidFill>
          <a:latin typeface="+mn-lt"/>
          <a:ea typeface="+mn-ea"/>
          <a:cs typeface="+mn-cs"/>
        </a:defRPr>
      </a:lvl2pPr>
      <a:lvl3pPr marL="930402" algn="l" defTabSz="930402" rtl="0" eaLnBrk="1" latinLnBrk="0" hangingPunct="1">
        <a:defRPr sz="1800" kern="1200">
          <a:solidFill>
            <a:schemeClr val="tx1"/>
          </a:solidFill>
          <a:latin typeface="+mn-lt"/>
          <a:ea typeface="+mn-ea"/>
          <a:cs typeface="+mn-cs"/>
        </a:defRPr>
      </a:lvl3pPr>
      <a:lvl4pPr marL="1395603" algn="l" defTabSz="930402" rtl="0" eaLnBrk="1" latinLnBrk="0" hangingPunct="1">
        <a:defRPr sz="1800" kern="1200">
          <a:solidFill>
            <a:schemeClr val="tx1"/>
          </a:solidFill>
          <a:latin typeface="+mn-lt"/>
          <a:ea typeface="+mn-ea"/>
          <a:cs typeface="+mn-cs"/>
        </a:defRPr>
      </a:lvl4pPr>
      <a:lvl5pPr marL="1860804" algn="l" defTabSz="930402" rtl="0" eaLnBrk="1" latinLnBrk="0" hangingPunct="1">
        <a:defRPr sz="1800" kern="1200">
          <a:solidFill>
            <a:schemeClr val="tx1"/>
          </a:solidFill>
          <a:latin typeface="+mn-lt"/>
          <a:ea typeface="+mn-ea"/>
          <a:cs typeface="+mn-cs"/>
        </a:defRPr>
      </a:lvl5pPr>
      <a:lvl6pPr marL="2326005" algn="l" defTabSz="930402" rtl="0" eaLnBrk="1" latinLnBrk="0" hangingPunct="1">
        <a:defRPr sz="1800" kern="1200">
          <a:solidFill>
            <a:schemeClr val="tx1"/>
          </a:solidFill>
          <a:latin typeface="+mn-lt"/>
          <a:ea typeface="+mn-ea"/>
          <a:cs typeface="+mn-cs"/>
        </a:defRPr>
      </a:lvl6pPr>
      <a:lvl7pPr marL="2791206" algn="l" defTabSz="930402" rtl="0" eaLnBrk="1" latinLnBrk="0" hangingPunct="1">
        <a:defRPr sz="1800" kern="1200">
          <a:solidFill>
            <a:schemeClr val="tx1"/>
          </a:solidFill>
          <a:latin typeface="+mn-lt"/>
          <a:ea typeface="+mn-ea"/>
          <a:cs typeface="+mn-cs"/>
        </a:defRPr>
      </a:lvl7pPr>
      <a:lvl8pPr marL="3256407" algn="l" defTabSz="930402" rtl="0" eaLnBrk="1" latinLnBrk="0" hangingPunct="1">
        <a:defRPr sz="1800" kern="1200">
          <a:solidFill>
            <a:schemeClr val="tx1"/>
          </a:solidFill>
          <a:latin typeface="+mn-lt"/>
          <a:ea typeface="+mn-ea"/>
          <a:cs typeface="+mn-cs"/>
        </a:defRPr>
      </a:lvl8pPr>
      <a:lvl9pPr marL="3721608" algn="l" defTabSz="93040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0.xml"/><Relationship Id="rId1" Type="http://schemas.openxmlformats.org/officeDocument/2006/relationships/slideLayout" Target="../slideLayouts/slideLayout7.xml"/><Relationship Id="rId5" Type="http://schemas.openxmlformats.org/officeDocument/2006/relationships/chart" Target="../charts/chart40.xml"/><Relationship Id="rId4" Type="http://schemas.openxmlformats.org/officeDocument/2006/relationships/chart" Target="../charts/chart39.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5.xml"/><Relationship Id="rId1" Type="http://schemas.openxmlformats.org/officeDocument/2006/relationships/slideLayout" Target="../slideLayouts/slideLayout7.xml"/><Relationship Id="rId5" Type="http://schemas.openxmlformats.org/officeDocument/2006/relationships/chart" Target="../charts/chart42.xml"/><Relationship Id="rId4" Type="http://schemas.openxmlformats.org/officeDocument/2006/relationships/chart" Target="../charts/chart41.xml"/></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0.xml"/><Relationship Id="rId1" Type="http://schemas.openxmlformats.org/officeDocument/2006/relationships/slideLayout" Target="../slideLayouts/slideLayout7.xml"/><Relationship Id="rId5" Type="http://schemas.openxmlformats.org/officeDocument/2006/relationships/chart" Target="../charts/chart44.xml"/><Relationship Id="rId4" Type="http://schemas.openxmlformats.org/officeDocument/2006/relationships/chart" Target="../charts/chart43.xml"/></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chart" Target="../charts/chart45.xml"/></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chart" Target="../charts/char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chart" Target="../charts/char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chart" Target="../charts/char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chart" Target="../charts/chart18.xml"/><Relationship Id="rId4" Type="http://schemas.openxmlformats.org/officeDocument/2006/relationships/chart" Target="../charts/chart1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chart" Target="../charts/chart21.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chart" Target="../charts/chart24.xml"/><Relationship Id="rId4" Type="http://schemas.openxmlformats.org/officeDocument/2006/relationships/chart" Target="../charts/chart23.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chart" Target="../charts/chart26.xml"/><Relationship Id="rId4" Type="http://schemas.openxmlformats.org/officeDocument/2006/relationships/chart" Target="../charts/chart25.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chart" Target="../charts/chart28.xml"/><Relationship Id="rId4" Type="http://schemas.openxmlformats.org/officeDocument/2006/relationships/chart" Target="../charts/chart27.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chart" Target="../charts/chart30.xml"/><Relationship Id="rId4" Type="http://schemas.openxmlformats.org/officeDocument/2006/relationships/chart" Target="../charts/chart29.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chart" Target="../charts/chart32.xml"/><Relationship Id="rId4" Type="http://schemas.openxmlformats.org/officeDocument/2006/relationships/chart" Target="../charts/chart31.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7.xml"/><Relationship Id="rId5" Type="http://schemas.openxmlformats.org/officeDocument/2006/relationships/chart" Target="../charts/chart34.xml"/><Relationship Id="rId4" Type="http://schemas.openxmlformats.org/officeDocument/2006/relationships/chart" Target="../charts/chart33.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7.xml"/><Relationship Id="rId5" Type="http://schemas.openxmlformats.org/officeDocument/2006/relationships/chart" Target="../charts/chart36.xml"/><Relationship Id="rId4" Type="http://schemas.openxmlformats.org/officeDocument/2006/relationships/chart" Target="../charts/chart35.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7.xml"/><Relationship Id="rId5" Type="http://schemas.openxmlformats.org/officeDocument/2006/relationships/chart" Target="../charts/chart38.xml"/><Relationship Id="rId4" Type="http://schemas.openxmlformats.org/officeDocument/2006/relationships/chart" Target="../charts/chart37.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CB90154-5FBF-2035-7153-CD40533342BD}"/>
              </a:ext>
            </a:extLst>
          </p:cNvPr>
          <p:cNvSpPr/>
          <p:nvPr/>
        </p:nvSpPr>
        <p:spPr>
          <a:xfrm>
            <a:off x="406" y="0"/>
            <a:ext cx="121896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pic>
        <p:nvPicPr>
          <p:cNvPr id="9" name="Resim 8" descr="gökyüzü, dış mekan, bulut, mülk içeren bir resim&#10;&#10;Açıklama otomatik olarak oluşturuldu">
            <a:extLst>
              <a:ext uri="{FF2B5EF4-FFF2-40B4-BE49-F238E27FC236}">
                <a16:creationId xmlns:a16="http://schemas.microsoft.com/office/drawing/2014/main" id="{A64502F0-8D77-8097-A67C-C6174915C74D}"/>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406" y="1469"/>
            <a:ext cx="12189600" cy="6856650"/>
          </a:xfrm>
          <a:prstGeom prst="rect">
            <a:avLst/>
          </a:prstGeom>
        </p:spPr>
      </p:pic>
      <p:pic>
        <p:nvPicPr>
          <p:cNvPr id="7" name="6 Resim" descr="MTÜ LOGO 1.png"/>
          <p:cNvPicPr>
            <a:picLocks noChangeAspect="1"/>
          </p:cNvPicPr>
          <p:nvPr/>
        </p:nvPicPr>
        <p:blipFill>
          <a:blip r:embed="rId5" cstate="print"/>
          <a:stretch>
            <a:fillRect/>
          </a:stretch>
        </p:blipFill>
        <p:spPr>
          <a:xfrm>
            <a:off x="4475206" y="786588"/>
            <a:ext cx="3240000" cy="2612242"/>
          </a:xfrm>
          <a:prstGeom prst="rect">
            <a:avLst/>
          </a:prstGeom>
        </p:spPr>
      </p:pic>
      <p:sp>
        <p:nvSpPr>
          <p:cNvPr id="10" name="Başlık 1">
            <a:extLst>
              <a:ext uri="{FF2B5EF4-FFF2-40B4-BE49-F238E27FC236}">
                <a16:creationId xmlns:a16="http://schemas.microsoft.com/office/drawing/2014/main" id="{A89DB15C-4A6C-D786-0762-54272083FCFA}"/>
              </a:ext>
            </a:extLst>
          </p:cNvPr>
          <p:cNvSpPr txBox="1">
            <a:spLocks/>
          </p:cNvSpPr>
          <p:nvPr/>
        </p:nvSpPr>
        <p:spPr>
          <a:xfrm>
            <a:off x="5339206" y="5501496"/>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r>
              <a:rPr lang="tr-TR" sz="1400" dirty="0">
                <a:solidFill>
                  <a:schemeClr val="bg1"/>
                </a:solidFill>
                <a:latin typeface="Times New Roman" panose="02020603050405020304" pitchFamily="18" charset="0"/>
                <a:cs typeface="Times New Roman" panose="02020603050405020304" pitchFamily="18" charset="0"/>
              </a:rPr>
              <a:t>www.</a:t>
            </a:r>
            <a:r>
              <a:rPr lang="tr-TR" sz="1600" b="1" dirty="0" err="1">
                <a:solidFill>
                  <a:schemeClr val="bg1"/>
                </a:solidFill>
                <a:latin typeface="Times New Roman" panose="02020603050405020304" pitchFamily="18" charset="0"/>
                <a:cs typeface="Times New Roman" panose="02020603050405020304" pitchFamily="18" charset="0"/>
              </a:rPr>
              <a:t>ozal</a:t>
            </a:r>
            <a:r>
              <a:rPr lang="tr-TR" sz="1400" dirty="0">
                <a:solidFill>
                  <a:schemeClr val="bg1"/>
                </a:solidFill>
                <a:latin typeface="Times New Roman" panose="02020603050405020304" pitchFamily="18" charset="0"/>
                <a:cs typeface="Times New Roman" panose="02020603050405020304" pitchFamily="18" charset="0"/>
              </a:rPr>
              <a:t>.edu.tr</a:t>
            </a:r>
          </a:p>
        </p:txBody>
      </p:sp>
      <p:sp>
        <p:nvSpPr>
          <p:cNvPr id="6" name="5 Metin kutusu"/>
          <p:cNvSpPr txBox="1"/>
          <p:nvPr/>
        </p:nvSpPr>
        <p:spPr>
          <a:xfrm>
            <a:off x="2737620" y="3929860"/>
            <a:ext cx="6786610" cy="738664"/>
          </a:xfrm>
          <a:prstGeom prst="rect">
            <a:avLst/>
          </a:prstGeom>
          <a:noFill/>
        </p:spPr>
        <p:txBody>
          <a:bodyPr wrap="square" rtlCol="0">
            <a:spAutoFit/>
          </a:bodyPr>
          <a:lstStyle/>
          <a:p>
            <a:pPr algn="ctr"/>
            <a:r>
              <a:rPr lang="tr-TR" sz="2400" dirty="0">
                <a:solidFill>
                  <a:schemeClr val="bg1"/>
                </a:solidFill>
              </a:rPr>
              <a:t>STRATEJİK PLANI</a:t>
            </a:r>
          </a:p>
          <a:p>
            <a:pPr algn="ctr"/>
            <a:r>
              <a:rPr lang="tr-TR" dirty="0">
                <a:solidFill>
                  <a:schemeClr val="bg1"/>
                </a:solidFill>
              </a:rPr>
              <a:t> 2024 YILI DEĞERLENDİRME SUNUMU</a:t>
            </a:r>
          </a:p>
        </p:txBody>
      </p:sp>
      <p:pic>
        <p:nvPicPr>
          <p:cNvPr id="3" name="Jessee Sims. Welcome To My Hear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0550" y="131282"/>
            <a:ext cx="288032" cy="288032"/>
          </a:xfrm>
          <a:prstGeom prst="rect">
            <a:avLst/>
          </a:prstGeom>
        </p:spPr>
      </p:pic>
    </p:spTree>
    <p:extLst>
      <p:ext uri="{BB962C8B-B14F-4D97-AF65-F5344CB8AC3E}">
        <p14:creationId xmlns:p14="http://schemas.microsoft.com/office/powerpoint/2010/main" val="2672896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Click="0" advTm="5000">
        <p15:prstTrans prst="curtains"/>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72C38-6AB7-3484-D2A0-9D76D6AF7037}"/>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55DE9F1F-7EA5-A1AB-909F-D26E8BF5A7FC}"/>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CBD3A985-DB4A-E34B-7060-CD838789E8C0}"/>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08A1817D-E07F-96B8-90D6-8D20B0CE2D43}"/>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48A92CA9-103D-D0E1-DA94-EFA226264062}"/>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2FD21ADF-32E6-4E0D-1D2E-19C804215800}"/>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1B640FC6-F81A-5439-896C-1D3FEEA62AB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5C092B78-E24A-1C6A-77D3-B589212FA75F}"/>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64168513-150F-D8B7-9A29-1DB145BA7936}"/>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C0978246-67BF-69F8-A2AB-A737C272052F}"/>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9C1917A4-617D-BCEB-CA73-1590F71E5C66}"/>
              </a:ext>
            </a:extLst>
          </p:cNvPr>
          <p:cNvSpPr>
            <a:spLocks noChangeArrowheads="1"/>
          </p:cNvSpPr>
          <p:nvPr/>
        </p:nvSpPr>
        <p:spPr bwMode="auto">
          <a:xfrm>
            <a:off x="1054646" y="189434"/>
            <a:ext cx="9505056"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Amaç (A1) Fiziksel ve Teknolojik Altyapının Nitelik ve Niceliğini Artırmak</a:t>
            </a:r>
          </a:p>
          <a:p>
            <a:pPr algn="ctr">
              <a:lnSpc>
                <a:spcPct val="120000"/>
              </a:lnSpc>
              <a:spcAft>
                <a:spcPts val="300"/>
              </a:spcAft>
            </a:pPr>
            <a:r>
              <a:rPr lang="tr-TR" sz="11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Hedef (1.2) Bilgi yönetim sistemi ve bilişim altyapısını geliştirmek</a:t>
            </a:r>
            <a:endParaRPr lang="tr-TR" sz="14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graphicFrame>
        <p:nvGraphicFramePr>
          <p:cNvPr id="3" name="Tablo 2">
            <a:extLst>
              <a:ext uri="{FF2B5EF4-FFF2-40B4-BE49-F238E27FC236}">
                <a16:creationId xmlns:a16="http://schemas.microsoft.com/office/drawing/2014/main" id="{66422B5D-57E0-3710-E732-9D8061F066DA}"/>
              </a:ext>
            </a:extLst>
          </p:cNvPr>
          <p:cNvGraphicFramePr>
            <a:graphicFrameLocks noGrp="1"/>
          </p:cNvGraphicFramePr>
          <p:nvPr>
            <p:extLst>
              <p:ext uri="{D42A27DB-BD31-4B8C-83A1-F6EECF244321}">
                <p14:modId xmlns:p14="http://schemas.microsoft.com/office/powerpoint/2010/main" val="3038144318"/>
              </p:ext>
            </p:extLst>
          </p:nvPr>
        </p:nvGraphicFramePr>
        <p:xfrm>
          <a:off x="1126654" y="2133650"/>
          <a:ext cx="10382148" cy="3166412"/>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282613">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PG1.2.1 Bilgi yönetim sistemine dahil  modül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PG1.2.2 Siber güvenlik önlemleri kapsamında sızma testi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PG1.2.3 Yerleşke içinde sunulan </a:t>
                      </a:r>
                      <a:r>
                        <a:rPr lang="tr-TR" sz="1400" b="0" i="0" u="none" strike="noStrike" dirty="0" err="1">
                          <a:solidFill>
                            <a:schemeClr val="tx1"/>
                          </a:solidFill>
                          <a:effectLst/>
                          <a:latin typeface="Times New Roman" panose="02020603050405020304" pitchFamily="18" charset="0"/>
                          <a:cs typeface="Times New Roman" panose="02020603050405020304" pitchFamily="18" charset="0"/>
                        </a:rPr>
                        <a:t>Wi</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-Fi hizmet (metrekare)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4498077"/>
                  </a:ext>
                </a:extLst>
              </a:tr>
              <a:tr h="621749">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PG1.2.4 Bilgisayar laboratuvarı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0509039"/>
                  </a:ext>
                </a:extLst>
              </a:tr>
            </a:tbl>
          </a:graphicData>
        </a:graphic>
      </p:graphicFrame>
      <p:sp>
        <p:nvSpPr>
          <p:cNvPr id="15" name="Dikdörtgen 14">
            <a:extLst>
              <a:ext uri="{FF2B5EF4-FFF2-40B4-BE49-F238E27FC236}">
                <a16:creationId xmlns:a16="http://schemas.microsoft.com/office/drawing/2014/main" id="{77497295-F6D2-CFEB-932F-DE6B2A33BFA5}"/>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6785699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5047E-DABD-4961-DEA9-28404F49D2E3}"/>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5B353FF9-6102-3428-1AB3-859F9A2E1DC6}"/>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38C2147B-E4B5-C4CF-91A4-3C57D6BB5337}"/>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AD95C4F1-B385-9299-09A0-8126304A91BE}"/>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F8F215E4-2EC6-A1EE-A11E-CE485D0A584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7573C7DA-797F-B1E9-F223-32BEF94C33C9}"/>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A20051C8-125D-4EAC-1FE9-E96B2D65BCC6}"/>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F476AE71-B26D-F26C-8CDD-B068A1A53F5F}"/>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B67380E8-6365-9FDF-E80C-C083E526C05F}"/>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387CE854-C8B6-DC69-D515-47CCDEDB0E59}"/>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3" name="Tablo 2">
            <a:extLst>
              <a:ext uri="{FF2B5EF4-FFF2-40B4-BE49-F238E27FC236}">
                <a16:creationId xmlns:a16="http://schemas.microsoft.com/office/drawing/2014/main" id="{32FA91B6-28C8-9E20-4650-954FDA177617}"/>
              </a:ext>
            </a:extLst>
          </p:cNvPr>
          <p:cNvGraphicFramePr>
            <a:graphicFrameLocks noGrp="1"/>
          </p:cNvGraphicFramePr>
          <p:nvPr>
            <p:extLst>
              <p:ext uri="{D42A27DB-BD31-4B8C-83A1-F6EECF244321}">
                <p14:modId xmlns:p14="http://schemas.microsoft.com/office/powerpoint/2010/main" val="61983302"/>
              </p:ext>
            </p:extLst>
          </p:nvPr>
        </p:nvGraphicFramePr>
        <p:xfrm>
          <a:off x="1126654" y="2133650"/>
          <a:ext cx="10382148" cy="2699696"/>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282613">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İzleme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İzleme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PG5.2.1  Düzenlenen  eğitim, kültür, sanat ve spor etkinlik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355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PG5.2.2 Öğrenci topluluklarına üye olan öğrenci sayısının toplam öğrenci sayısına oranı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89,69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PG5.2.3 Üniversitenin takım olarak veya bireysel katılım sağladığı ulusal ve uluslararası sportif faaliyet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262F59"/>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262F59"/>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262F59"/>
                          </a:solidFill>
                          <a:effectLst/>
                          <a:latin typeface="Times New Roman" panose="02020603050405020304" pitchFamily="18" charset="0"/>
                          <a:cs typeface="Times New Roman" panose="02020603050405020304" pitchFamily="18"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262F59"/>
                          </a:solidFill>
                          <a:effectLst/>
                          <a:latin typeface="Times New Roman" panose="02020603050405020304" pitchFamily="18" charset="0"/>
                          <a:cs typeface="Times New Roman" panose="02020603050405020304" pitchFamily="18"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262F59"/>
                          </a:solidFill>
                          <a:effectLst/>
                          <a:latin typeface="Times New Roman" panose="02020603050405020304" pitchFamily="18" charset="0"/>
                          <a:cs typeface="Times New Roman" panose="02020603050405020304" pitchFamily="18" charset="0"/>
                        </a:rPr>
                        <a:t>76,92%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9957733"/>
                  </a:ext>
                </a:extLst>
              </a:tr>
            </a:tbl>
          </a:graphicData>
        </a:graphic>
      </p:graphicFrame>
      <p:sp>
        <p:nvSpPr>
          <p:cNvPr id="15" name="Dikdörtgen 14">
            <a:extLst>
              <a:ext uri="{FF2B5EF4-FFF2-40B4-BE49-F238E27FC236}">
                <a16:creationId xmlns:a16="http://schemas.microsoft.com/office/drawing/2014/main" id="{71F5EF10-6728-4230-52E6-D8BF85730A4B}"/>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Çift Ayraç 1">
            <a:extLst>
              <a:ext uri="{FF2B5EF4-FFF2-40B4-BE49-F238E27FC236}">
                <a16:creationId xmlns:a16="http://schemas.microsoft.com/office/drawing/2014/main" id="{95D69014-41D7-3688-B320-7A919E04CE99}"/>
              </a:ext>
            </a:extLst>
          </p:cNvPr>
          <p:cNvSpPr>
            <a:spLocks noChangeArrowheads="1"/>
          </p:cNvSpPr>
          <p:nvPr/>
        </p:nvSpPr>
        <p:spPr bwMode="auto">
          <a:xfrm>
            <a:off x="1054646" y="117426"/>
            <a:ext cx="9577064" cy="746670"/>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(A5)  </a:t>
            </a:r>
            <a:r>
              <a:rPr lang="tr-TR" sz="9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Öğrencilerimizin, Çalışanlarımızın ve Toplumun Sosyal Gelişimine Katkıda Bulunan Çalışmaları Artırmak</a:t>
            </a:r>
            <a:endPar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9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(5.2) </a:t>
            </a:r>
            <a:r>
              <a:rPr lang="tr-TR" sz="9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kültür, sanat ve spor etkinliklerini artırmak ve öğrenci topluluklarının faaliyetlerini desteklemek</a:t>
            </a:r>
            <a:endParaRPr lang="tr-TR" sz="9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a:p>
            <a:pPr indent="449580" algn="ctr">
              <a:lnSpc>
                <a:spcPct val="150000"/>
              </a:lnSpc>
              <a:spcAft>
                <a:spcPts val="600"/>
              </a:spcAft>
            </a:pPr>
            <a:endParaRPr lang="tr-TR" sz="105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20170270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D963C-6985-E838-0CDC-071CE4867ED1}"/>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D5888A69-008D-12A8-DC59-17E6F343ECB5}"/>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61973B9C-1404-EB4F-DE9A-44BDB91C8CFF}"/>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59074943-4C68-1D6F-5302-692CAAAED7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28561EB-C534-20C5-C503-EDC6A40474A0}"/>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9C5CC2F2-24B0-70F8-4872-193E35C98E8E}"/>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957761AE-35BF-6BC5-B28B-62BACC659C71}"/>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101F9F6-F15C-37EE-86AA-D83E7BD441C0}"/>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B07AE522-5E00-3ABD-B17A-161634270858}"/>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95F828EB-5EA5-B468-CEAA-58B991A0344D}"/>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F200692B-2C61-1E7C-3702-979255FF35CA}"/>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13" name="Çift Ayraç 12">
            <a:extLst>
              <a:ext uri="{FF2B5EF4-FFF2-40B4-BE49-F238E27FC236}">
                <a16:creationId xmlns:a16="http://schemas.microsoft.com/office/drawing/2014/main" id="{8F48955E-2C63-7BC0-4DA6-1E99A8BB2F1C}"/>
              </a:ext>
            </a:extLst>
          </p:cNvPr>
          <p:cNvSpPr>
            <a:spLocks noChangeArrowheads="1"/>
          </p:cNvSpPr>
          <p:nvPr/>
        </p:nvSpPr>
        <p:spPr bwMode="auto">
          <a:xfrm>
            <a:off x="1054646" y="117426"/>
            <a:ext cx="9289032" cy="746670"/>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(A5)  </a:t>
            </a:r>
            <a:r>
              <a:rPr lang="tr-TR" sz="9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Öğrencilerimizin, Çalışanlarımızın ve Toplumun Sosyal Gelişimine Katkıda Bulunan Çalışmaları Artırmak</a:t>
            </a:r>
            <a:endPar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9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(5.2) </a:t>
            </a:r>
            <a:r>
              <a:rPr lang="tr-TR" sz="9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kültür, sanat ve spor etkinliklerini artırmak ve öğrenci topluluklarının faaliyetlerini desteklemek</a:t>
            </a:r>
            <a:endParaRPr lang="tr-TR" sz="9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a:p>
            <a:pPr indent="449580" algn="ctr">
              <a:lnSpc>
                <a:spcPct val="150000"/>
              </a:lnSpc>
              <a:spcAft>
                <a:spcPts val="600"/>
              </a:spcAft>
            </a:pPr>
            <a:endParaRPr lang="tr-TR" sz="105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15" name="Grafik 14">
            <a:extLst>
              <a:ext uri="{FF2B5EF4-FFF2-40B4-BE49-F238E27FC236}">
                <a16:creationId xmlns:a16="http://schemas.microsoft.com/office/drawing/2014/main" id="{9461DB75-CBD9-416A-BBA1-5FC8277A55A3}"/>
              </a:ext>
            </a:extLst>
          </p:cNvPr>
          <p:cNvGraphicFramePr>
            <a:graphicFrameLocks/>
          </p:cNvGraphicFramePr>
          <p:nvPr>
            <p:extLst>
              <p:ext uri="{D42A27DB-BD31-4B8C-83A1-F6EECF244321}">
                <p14:modId xmlns:p14="http://schemas.microsoft.com/office/powerpoint/2010/main" val="886918568"/>
              </p:ext>
            </p:extLst>
          </p:nvPr>
        </p:nvGraphicFramePr>
        <p:xfrm>
          <a:off x="1270670" y="2205658"/>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afik 16">
            <a:extLst>
              <a:ext uri="{FF2B5EF4-FFF2-40B4-BE49-F238E27FC236}">
                <a16:creationId xmlns:a16="http://schemas.microsoft.com/office/drawing/2014/main" id="{CED31361-64BC-2311-EC18-2DED8F0E9F01}"/>
              </a:ext>
            </a:extLst>
          </p:cNvPr>
          <p:cNvGraphicFramePr>
            <a:graphicFrameLocks/>
          </p:cNvGraphicFramePr>
          <p:nvPr>
            <p:extLst>
              <p:ext uri="{D42A27DB-BD31-4B8C-83A1-F6EECF244321}">
                <p14:modId xmlns:p14="http://schemas.microsoft.com/office/powerpoint/2010/main" val="885750189"/>
              </p:ext>
            </p:extLst>
          </p:nvPr>
        </p:nvGraphicFramePr>
        <p:xfrm>
          <a:off x="6383238" y="2637706"/>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683224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77C58-CDFA-60A4-CD3E-B5D78D8B333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453FE896-7CC7-F481-FDDE-C87011B9C557}"/>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387948F7-311D-2C24-9C81-13DF6C93034C}"/>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6F548F04-4789-AF61-6280-B3C6B8B67AE8}"/>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8AF7039A-1DB5-9BF1-1BA1-0DEE08E5D3CF}"/>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697AC598-AAB0-1F01-28DF-6381922CED9B}"/>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BDC75541-7B37-A7C3-440E-8C6D56088F7A}"/>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6D735CEB-FB62-025C-2D19-1A9FB426540D}"/>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C3068DFC-CCF4-B5F2-196D-DE194125D502}"/>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8285377E-EA83-1952-CDF2-2D9108B2B310}"/>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2" name="Kaydırma: Yatay 1">
            <a:extLst>
              <a:ext uri="{FF2B5EF4-FFF2-40B4-BE49-F238E27FC236}">
                <a16:creationId xmlns:a16="http://schemas.microsoft.com/office/drawing/2014/main" id="{05D2B215-F9A0-59AA-473C-1E40E1CBC7D7}"/>
              </a:ext>
            </a:extLst>
          </p:cNvPr>
          <p:cNvSpPr/>
          <p:nvPr/>
        </p:nvSpPr>
        <p:spPr>
          <a:xfrm>
            <a:off x="1630710" y="1197546"/>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 </a:t>
            </a:r>
            <a:r>
              <a:rPr lang="tr-TR" sz="1400" dirty="0">
                <a:solidFill>
                  <a:schemeClr val="tx1"/>
                </a:solidFill>
                <a:latin typeface="Times New Roman" pitchFamily="18" charset="0"/>
                <a:cs typeface="Times New Roman" pitchFamily="18" charset="0"/>
              </a:rPr>
              <a:t>2024 yılı içerisinde hedeflenen değerlere büyük oranda ulaşılmıştır.</a:t>
            </a:r>
          </a:p>
        </p:txBody>
      </p:sp>
      <p:sp>
        <p:nvSpPr>
          <p:cNvPr id="17" name="Kaydırma: Yatay 16">
            <a:extLst>
              <a:ext uri="{FF2B5EF4-FFF2-40B4-BE49-F238E27FC236}">
                <a16:creationId xmlns:a16="http://schemas.microsoft.com/office/drawing/2014/main" id="{287D9DFD-D07C-25F8-34B6-9C2159E17F54}"/>
              </a:ext>
            </a:extLst>
          </p:cNvPr>
          <p:cNvSpPr/>
          <p:nvPr/>
        </p:nvSpPr>
        <p:spPr>
          <a:xfrm>
            <a:off x="1630710" y="2421682"/>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tr-TR" sz="1400" dirty="0">
                <a:solidFill>
                  <a:schemeClr val="tx1"/>
                </a:solidFill>
                <a:latin typeface="Times New Roman" pitchFamily="18" charset="0"/>
                <a:cs typeface="Times New Roman" pitchFamily="18" charset="0"/>
              </a:rPr>
              <a:t>PG5.2.3. dışında diğer göstergeler için hedeflenen değerlere ulaşılmıştır</a:t>
            </a:r>
            <a:r>
              <a:rPr lang="tr-TR" sz="1400" dirty="0"/>
              <a:t>.</a:t>
            </a:r>
          </a:p>
        </p:txBody>
      </p:sp>
      <p:sp>
        <p:nvSpPr>
          <p:cNvPr id="18" name="Kaydırma: Yatay 17">
            <a:extLst>
              <a:ext uri="{FF2B5EF4-FFF2-40B4-BE49-F238E27FC236}">
                <a16:creationId xmlns:a16="http://schemas.microsoft.com/office/drawing/2014/main" id="{67E1743D-597E-9D08-1D07-D5572FAF4C9B}"/>
              </a:ext>
            </a:extLst>
          </p:cNvPr>
          <p:cNvSpPr/>
          <p:nvPr/>
        </p:nvSpPr>
        <p:spPr>
          <a:xfrm>
            <a:off x="1630710" y="3789834"/>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tr-TR" sz="1400" dirty="0">
                <a:solidFill>
                  <a:schemeClr val="tx1"/>
                </a:solidFill>
                <a:latin typeface="Times New Roman" pitchFamily="18" charset="0"/>
                <a:cs typeface="Times New Roman" pitchFamily="18" charset="0"/>
              </a:rPr>
              <a:t>Planlanan faaliyetlere dair herhangi bir ek maliyet oluşmamıştır.</a:t>
            </a:r>
          </a:p>
        </p:txBody>
      </p:sp>
      <p:sp>
        <p:nvSpPr>
          <p:cNvPr id="19" name="Kaydırma: Yatay 18">
            <a:extLst>
              <a:ext uri="{FF2B5EF4-FFF2-40B4-BE49-F238E27FC236}">
                <a16:creationId xmlns:a16="http://schemas.microsoft.com/office/drawing/2014/main" id="{273EB6BD-6778-686D-1058-ACFD0DD0E07C}"/>
              </a:ext>
            </a:extLst>
          </p:cNvPr>
          <p:cNvSpPr/>
          <p:nvPr/>
        </p:nvSpPr>
        <p:spPr>
          <a:xfrm>
            <a:off x="1630710" y="5085978"/>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tr-TR" sz="1400" dirty="0">
                <a:solidFill>
                  <a:schemeClr val="tx1"/>
                </a:solidFill>
                <a:latin typeface="Times New Roman" pitchFamily="18" charset="0"/>
                <a:cs typeface="Times New Roman" pitchFamily="18" charset="0"/>
              </a:rPr>
              <a:t>Belirlenen riskler ortadan kalkmış hedeflere ulaşılmıştır.</a:t>
            </a:r>
          </a:p>
        </p:txBody>
      </p:sp>
      <p:sp>
        <p:nvSpPr>
          <p:cNvPr id="20" name="Oval 19">
            <a:extLst>
              <a:ext uri="{FF2B5EF4-FFF2-40B4-BE49-F238E27FC236}">
                <a16:creationId xmlns:a16="http://schemas.microsoft.com/office/drawing/2014/main" id="{866FD05D-EC33-90BC-0C98-B472C97907DD}"/>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469AA76D-E15D-3A43-AD85-77FE74C63A54}"/>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654636E9-2FF3-7F22-7699-04E489806A9A}"/>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827A3BEB-D4EF-8F25-C93A-5DEBA78B401D}"/>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
        <p:nvSpPr>
          <p:cNvPr id="13" name="Çift Ayraç 12">
            <a:extLst>
              <a:ext uri="{FF2B5EF4-FFF2-40B4-BE49-F238E27FC236}">
                <a16:creationId xmlns:a16="http://schemas.microsoft.com/office/drawing/2014/main" id="{85FA31D7-850A-5329-8A11-432A9A63795D}"/>
              </a:ext>
            </a:extLst>
          </p:cNvPr>
          <p:cNvSpPr>
            <a:spLocks noChangeArrowheads="1"/>
          </p:cNvSpPr>
          <p:nvPr/>
        </p:nvSpPr>
        <p:spPr bwMode="auto">
          <a:xfrm>
            <a:off x="1054646" y="117426"/>
            <a:ext cx="9361040" cy="746670"/>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(A5)  </a:t>
            </a:r>
            <a:r>
              <a:rPr lang="tr-TR" sz="9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Öğrencilerimizin, Çalışanlarımızın ve Toplumun Sosyal Gelişimine Katkıda Bulunan Çalışmaları Artırmak</a:t>
            </a:r>
            <a:endPar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9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(5.2) </a:t>
            </a:r>
            <a:r>
              <a:rPr lang="tr-TR" sz="9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kültür, sanat ve spor etkinliklerini artırmak ve öğrenci topluluklarının faaliyetlerini desteklemek</a:t>
            </a:r>
            <a:endParaRPr lang="tr-TR" sz="9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a:p>
            <a:pPr indent="449580" algn="ctr">
              <a:lnSpc>
                <a:spcPct val="150000"/>
              </a:lnSpc>
              <a:spcAft>
                <a:spcPts val="600"/>
              </a:spcAft>
            </a:pPr>
            <a:endParaRPr lang="tr-TR" sz="105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31967807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E0891-C3B1-97B1-3A18-D31A7C91839B}"/>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156F45A-88B0-954E-2E43-C0F910DC86FB}"/>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7851E8BC-94BC-3FF0-1FAE-683E8DF59834}"/>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EC60A4E1-9DA9-3563-381B-A615EE7741AF}"/>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D74341D-9851-57C2-BF17-09E8F3A4D02A}"/>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79A749AF-C01F-61BE-7A6A-C316A384424D}"/>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4FC37E6E-AF8B-C9EB-3A39-9D6F24F13F7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7F0309EC-B36A-DE01-A75F-0DB0E0D71138}"/>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79A64AC1-4C8B-93DC-17EA-F9193CAD0215}"/>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B6F274E8-A0D9-1245-D8DC-CB84F0917504}"/>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57E9CE1A-E790-485A-29F9-F663CA77F68C}"/>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F88C5B30-36A1-1B05-BFFC-93425F69A6D5}"/>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79555757-9E9D-16DE-84DA-CAB8354D7E68}"/>
              </a:ext>
            </a:extLst>
          </p:cNvPr>
          <p:cNvSpPr txBox="1"/>
          <p:nvPr/>
        </p:nvSpPr>
        <p:spPr>
          <a:xfrm>
            <a:off x="3502918" y="2709714"/>
            <a:ext cx="2852256" cy="2465547"/>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(A5) </a:t>
            </a:r>
          </a:p>
          <a:p>
            <a:pPr algn="ctr">
              <a:lnSpc>
                <a:spcPct val="120000"/>
              </a:lnSpc>
              <a:spcAft>
                <a:spcPts val="300"/>
              </a:spcAft>
            </a:pP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Öğrencilerimizin, Çalışanlarımızın ve Toplumun Sosyal Gelişimine Katkıda Bulunan Çalışmaları Artırmak</a:t>
            </a:r>
            <a:endPar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Metin kutusu 19">
            <a:extLst>
              <a:ext uri="{FF2B5EF4-FFF2-40B4-BE49-F238E27FC236}">
                <a16:creationId xmlns:a16="http://schemas.microsoft.com/office/drawing/2014/main" id="{50380326-5B50-1F5E-4C46-941548707521}"/>
              </a:ext>
            </a:extLst>
          </p:cNvPr>
          <p:cNvSpPr txBox="1"/>
          <p:nvPr/>
        </p:nvSpPr>
        <p:spPr>
          <a:xfrm>
            <a:off x="6380033" y="2713712"/>
            <a:ext cx="2904929" cy="1826847"/>
          </a:xfrm>
          <a:prstGeom prst="rect">
            <a:avLst/>
          </a:prstGeom>
          <a:noFill/>
        </p:spPr>
        <p:txBody>
          <a:bodyPr wrap="square">
            <a:spAutoFit/>
          </a:bodyPr>
          <a:lstStyle/>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(5.3)</a:t>
            </a:r>
          </a:p>
          <a:p>
            <a:pPr algn="ctr">
              <a:lnSpc>
                <a:spcPct val="150000"/>
              </a:lnSpc>
              <a:spcAft>
                <a:spcPts val="800"/>
              </a:spcAft>
            </a:pP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Sosyal sorumluluk projelerini ve etkinliklerini artırmak</a:t>
            </a:r>
            <a:endParaRPr lang="tr-TR" sz="1800" dirty="0">
              <a:solidFill>
                <a:srgbClr val="262F59"/>
              </a:solidFill>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Başlık 1">
            <a:extLst>
              <a:ext uri="{FF2B5EF4-FFF2-40B4-BE49-F238E27FC236}">
                <a16:creationId xmlns:a16="http://schemas.microsoft.com/office/drawing/2014/main" id="{F81B1F37-6D95-805B-A71F-52C5D6C6BF38}"/>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3310744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FFC34-3ECF-9263-2C90-3620720C80A8}"/>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1FE55D59-9DD6-9E2B-7E87-3DA88319D288}"/>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135F9551-D2CD-7F26-C74E-1BFF9D72E7E0}"/>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12D93354-281C-1892-EE46-0A5CCF4DFFD1}"/>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7020FCA1-A0B2-DE03-474F-4E8692693A38}"/>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C7F320F2-2C75-21F1-8848-501093328E83}"/>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3B2B052C-AED2-79E0-3EA8-CF505ED25D09}"/>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DFC89F6A-BC1B-DB9D-C6E0-768169045C48}"/>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C9CD7957-FEC9-1913-5467-86C68723E5DE}"/>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FDE975-BCF7-F544-1E45-E45CCF676792}"/>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40E0F9F8-7C02-DE61-ED88-152F674FE6FB}"/>
              </a:ext>
            </a:extLst>
          </p:cNvPr>
          <p:cNvGraphicFramePr>
            <a:graphicFrameLocks noGrp="1"/>
          </p:cNvGraphicFramePr>
          <p:nvPr>
            <p:extLst>
              <p:ext uri="{D42A27DB-BD31-4B8C-83A1-F6EECF244321}">
                <p14:modId xmlns:p14="http://schemas.microsoft.com/office/powerpoint/2010/main" val="3226696927"/>
              </p:ext>
            </p:extLst>
          </p:nvPr>
        </p:nvGraphicFramePr>
        <p:xfrm>
          <a:off x="1198662" y="1629594"/>
          <a:ext cx="10328869" cy="1988244"/>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Sosyal sorumluluk proje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l"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 Sosyal sorumluluk etkinlik sayısı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bl>
          </a:graphicData>
        </a:graphic>
      </p:graphicFrame>
      <p:sp>
        <p:nvSpPr>
          <p:cNvPr id="13" name="Çift Ayraç 12">
            <a:extLst>
              <a:ext uri="{FF2B5EF4-FFF2-40B4-BE49-F238E27FC236}">
                <a16:creationId xmlns:a16="http://schemas.microsoft.com/office/drawing/2014/main" id="{DEAF8D98-1579-FFA0-BB1A-C54E6AFD4E7A}"/>
              </a:ext>
            </a:extLst>
          </p:cNvPr>
          <p:cNvSpPr>
            <a:spLocks noChangeArrowheads="1"/>
          </p:cNvSpPr>
          <p:nvPr/>
        </p:nvSpPr>
        <p:spPr bwMode="auto">
          <a:xfrm>
            <a:off x="1054646" y="117426"/>
            <a:ext cx="9433048" cy="746670"/>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9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9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(A5)  </a:t>
            </a:r>
            <a:r>
              <a:rPr lang="tr-TR" sz="9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Öğrencilerimizin, Çalışanlarımızın ve Toplumun Sosyal Gelişimine Katkıda Bulunan Çalışmaları Artırmak</a:t>
            </a:r>
            <a:endPar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9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(5.3) </a:t>
            </a:r>
            <a:r>
              <a:rPr lang="tr-TR" sz="9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Sosyal sorumluluk projelerini ve etkinliklerini artırmak</a:t>
            </a:r>
            <a:endParaRPr lang="tr-TR" sz="9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690775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397B6-42BE-7227-AFD7-F805DEBA6354}"/>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5325F0B6-AE8F-F7FE-7471-62C4BBAFE43F}"/>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EA187317-10F9-1DB7-D54A-2038B645A0C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2E80A03C-96BC-629A-F776-DDCE2BC17FE5}"/>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95D008A-0E54-EC8A-BB17-52144A7C774E}"/>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3FE9B6D4-EB93-D2F1-B950-845CC2E0EC50}"/>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DE03DEF-901E-508E-00EB-442115D1B295}"/>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59A4FF1D-2D27-C06F-1C13-58084D59153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75B26318-79B4-9CCA-8060-96C10531EC9E}"/>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7BFFF3B4-95E7-C3BA-1A66-5A0882D93759}"/>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3" name="Tablo 2">
            <a:extLst>
              <a:ext uri="{FF2B5EF4-FFF2-40B4-BE49-F238E27FC236}">
                <a16:creationId xmlns:a16="http://schemas.microsoft.com/office/drawing/2014/main" id="{9B5381F5-F3C0-A31F-8562-BA34C7EF6BF7}"/>
              </a:ext>
            </a:extLst>
          </p:cNvPr>
          <p:cNvGraphicFramePr>
            <a:graphicFrameLocks noGrp="1"/>
          </p:cNvGraphicFramePr>
          <p:nvPr>
            <p:extLst>
              <p:ext uri="{D42A27DB-BD31-4B8C-83A1-F6EECF244321}">
                <p14:modId xmlns:p14="http://schemas.microsoft.com/office/powerpoint/2010/main" val="2752441902"/>
              </p:ext>
            </p:extLst>
          </p:nvPr>
        </p:nvGraphicFramePr>
        <p:xfrm>
          <a:off x="1126654" y="2133650"/>
          <a:ext cx="10382148" cy="2050091"/>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282613">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Sosyal sorumluluk proje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 Sosyal sorumluluk etkinlik sayısı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bl>
          </a:graphicData>
        </a:graphic>
      </p:graphicFrame>
      <p:sp>
        <p:nvSpPr>
          <p:cNvPr id="15" name="Dikdörtgen 14">
            <a:extLst>
              <a:ext uri="{FF2B5EF4-FFF2-40B4-BE49-F238E27FC236}">
                <a16:creationId xmlns:a16="http://schemas.microsoft.com/office/drawing/2014/main" id="{97D5D288-9092-622A-A355-3FD91D141992}"/>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Çift Ayraç 1">
            <a:extLst>
              <a:ext uri="{FF2B5EF4-FFF2-40B4-BE49-F238E27FC236}">
                <a16:creationId xmlns:a16="http://schemas.microsoft.com/office/drawing/2014/main" id="{97300C94-DA65-3845-2E23-DCDA576BD5BA}"/>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(A5)  </a:t>
            </a:r>
            <a:r>
              <a:rPr lang="tr-TR" sz="9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Öğrencilerimizin, Çalışanlarımızın ve Toplumun Sosyal Gelişimine Katkıda Bulunan Çalışmaları Artırmak</a:t>
            </a:r>
            <a:endPar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9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(5.3) </a:t>
            </a:r>
            <a:r>
              <a:rPr lang="tr-TR" sz="9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Sosyal sorumluluk projelerini ve etkinliklerini artırmak</a:t>
            </a:r>
            <a:endParaRPr lang="tr-TR" sz="9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26701889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A730D-C572-1CA1-105B-C53DDEA1C3B6}"/>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ED258A7B-3E05-8987-9211-C9DB21C33C26}"/>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4001F3CF-0258-06C8-50B0-F4196A077794}"/>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8AC37D74-6B25-10C8-3AF6-EA2A167C2A95}"/>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00D40AD1-24AA-BCAF-D923-7969B147C843}"/>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BC26D24-DAA3-E0C2-87A4-174E92E405B4}"/>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501CDD8E-E5D0-2216-249B-5C1DE933E2A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4BDA97E8-6C36-10E8-E4D2-E63B6FF6FE62}"/>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9FBAB18C-8E67-0148-3506-CBB6EB3D57F1}"/>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DABABB59-F171-6B73-9E5C-169FAD5F6DD0}"/>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7D5CF774-8947-F6F3-EE9F-558EAB05D0C6}"/>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13" name="Çift Ayraç 12">
            <a:extLst>
              <a:ext uri="{FF2B5EF4-FFF2-40B4-BE49-F238E27FC236}">
                <a16:creationId xmlns:a16="http://schemas.microsoft.com/office/drawing/2014/main" id="{0A82FA96-84DF-599F-6725-E07D3D3A6155}"/>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(A5)  </a:t>
            </a:r>
            <a:r>
              <a:rPr lang="tr-TR" sz="9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Öğrencilerimizin, Çalışanlarımızın ve Toplumun Sosyal Gelişimine Katkıda Bulunan Çalışmaları Artırmak</a:t>
            </a:r>
            <a:endPar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9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(5.3) </a:t>
            </a:r>
            <a:r>
              <a:rPr lang="tr-TR" sz="9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Sosyal sorumluluk projelerini ve etkinliklerini artırmak</a:t>
            </a:r>
            <a:endParaRPr lang="tr-TR" sz="9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2" name="Grafik 1">
            <a:extLst>
              <a:ext uri="{FF2B5EF4-FFF2-40B4-BE49-F238E27FC236}">
                <a16:creationId xmlns:a16="http://schemas.microsoft.com/office/drawing/2014/main" id="{6B9C2189-5DE1-C701-F031-82EBB6989445}"/>
              </a:ext>
            </a:extLst>
          </p:cNvPr>
          <p:cNvGraphicFramePr>
            <a:graphicFrameLocks/>
          </p:cNvGraphicFramePr>
          <p:nvPr>
            <p:extLst>
              <p:ext uri="{D42A27DB-BD31-4B8C-83A1-F6EECF244321}">
                <p14:modId xmlns:p14="http://schemas.microsoft.com/office/powerpoint/2010/main" val="931796933"/>
              </p:ext>
            </p:extLst>
          </p:nvPr>
        </p:nvGraphicFramePr>
        <p:xfrm>
          <a:off x="6476539" y="2985007"/>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afik 16">
            <a:extLst>
              <a:ext uri="{FF2B5EF4-FFF2-40B4-BE49-F238E27FC236}">
                <a16:creationId xmlns:a16="http://schemas.microsoft.com/office/drawing/2014/main" id="{3234E691-FBA7-4D7E-857D-1F675248D089}"/>
              </a:ext>
            </a:extLst>
          </p:cNvPr>
          <p:cNvGraphicFramePr>
            <a:graphicFrameLocks/>
          </p:cNvGraphicFramePr>
          <p:nvPr>
            <p:extLst>
              <p:ext uri="{D42A27DB-BD31-4B8C-83A1-F6EECF244321}">
                <p14:modId xmlns:p14="http://schemas.microsoft.com/office/powerpoint/2010/main" val="289363304"/>
              </p:ext>
            </p:extLst>
          </p:nvPr>
        </p:nvGraphicFramePr>
        <p:xfrm>
          <a:off x="1558702" y="213365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820807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50E92-21D4-4884-66CA-9138AEB9DFBF}"/>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26BB7431-8F35-54CA-397A-C2870B5BF198}"/>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EEB84AAF-2027-ADCC-6607-718C4D78C59C}"/>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47DAED84-5896-54CD-B9AB-666DCF9788A0}"/>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65BCCAD2-F44A-1051-8D9D-30BC894EA669}"/>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BEE7E44-19A0-D1FF-0A0E-88B5D11F4034}"/>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151BB87A-90EB-E838-739F-3D73F813478D}"/>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BF653B8E-EF27-6081-27D5-C14A25017D7A}"/>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5AE5CC85-EF4B-431F-349A-436BF2744FF0}"/>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195C3556-03C6-416D-1C9E-DB50B64C0905}"/>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2" name="Kaydırma: Yatay 1">
            <a:extLst>
              <a:ext uri="{FF2B5EF4-FFF2-40B4-BE49-F238E27FC236}">
                <a16:creationId xmlns:a16="http://schemas.microsoft.com/office/drawing/2014/main" id="{612660D0-CFE0-5522-54B0-B9E91EA87E3F}"/>
              </a:ext>
            </a:extLst>
          </p:cNvPr>
          <p:cNvSpPr/>
          <p:nvPr/>
        </p:nvSpPr>
        <p:spPr>
          <a:xfrm>
            <a:off x="1666050" y="1215216"/>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tr-TR" sz="1400" dirty="0">
                <a:solidFill>
                  <a:schemeClr val="tx1"/>
                </a:solidFill>
                <a:latin typeface="Times New Roman" pitchFamily="18" charset="0"/>
                <a:cs typeface="Times New Roman" pitchFamily="18" charset="0"/>
              </a:rPr>
              <a:t>2024 yılı içerisinde hedeflenen değerlere büyük oranda ulaşılmıştır.</a:t>
            </a:r>
          </a:p>
        </p:txBody>
      </p:sp>
      <p:sp>
        <p:nvSpPr>
          <p:cNvPr id="17" name="Kaydırma: Yatay 16">
            <a:extLst>
              <a:ext uri="{FF2B5EF4-FFF2-40B4-BE49-F238E27FC236}">
                <a16:creationId xmlns:a16="http://schemas.microsoft.com/office/drawing/2014/main" id="{21B0C9D5-7005-6E56-6EBD-D0ABB1408ECA}"/>
              </a:ext>
            </a:extLst>
          </p:cNvPr>
          <p:cNvSpPr/>
          <p:nvPr/>
        </p:nvSpPr>
        <p:spPr>
          <a:xfrm>
            <a:off x="1630710" y="2421682"/>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tr-TR" sz="1400">
                <a:solidFill>
                  <a:schemeClr val="tx1"/>
                </a:solidFill>
                <a:latin typeface="Times New Roman" pitchFamily="18" charset="0"/>
                <a:cs typeface="Times New Roman" pitchFamily="18" charset="0"/>
              </a:rPr>
              <a:t>Belirlenen göstergeler </a:t>
            </a:r>
            <a:r>
              <a:rPr lang="tr-TR" sz="1400" dirty="0">
                <a:solidFill>
                  <a:schemeClr val="tx1"/>
                </a:solidFill>
                <a:latin typeface="Times New Roman" pitchFamily="18" charset="0"/>
                <a:cs typeface="Times New Roman" pitchFamily="18" charset="0"/>
              </a:rPr>
              <a:t>için hedefe ulaşılmıştır.</a:t>
            </a:r>
          </a:p>
          <a:p>
            <a:pPr algn="l"/>
            <a:endParaRPr lang="tr-TR" sz="1400" b="0" i="0" dirty="0">
              <a:solidFill>
                <a:schemeClr val="tx1"/>
              </a:solidFill>
              <a:effectLst/>
              <a:latin typeface="Times New Roman" pitchFamily="18" charset="0"/>
              <a:cs typeface="Times New Roman" pitchFamily="18" charset="0"/>
            </a:endParaRPr>
          </a:p>
          <a:p>
            <a:pPr algn="l"/>
            <a:r>
              <a:rPr lang="tr-TR" sz="1400" b="0" i="0" dirty="0">
                <a:solidFill>
                  <a:schemeClr val="tx1"/>
                </a:solidFill>
                <a:effectLst/>
                <a:latin typeface="Times New Roman" pitchFamily="18" charset="0"/>
                <a:cs typeface="Times New Roman" pitchFamily="18" charset="0"/>
              </a:rPr>
              <a:t>	</a:t>
            </a:r>
          </a:p>
        </p:txBody>
      </p:sp>
      <p:sp>
        <p:nvSpPr>
          <p:cNvPr id="18" name="Kaydırma: Yatay 17">
            <a:extLst>
              <a:ext uri="{FF2B5EF4-FFF2-40B4-BE49-F238E27FC236}">
                <a16:creationId xmlns:a16="http://schemas.microsoft.com/office/drawing/2014/main" id="{C19835FC-52FD-B81C-10B2-8FE1BE9E9713}"/>
              </a:ext>
            </a:extLst>
          </p:cNvPr>
          <p:cNvSpPr/>
          <p:nvPr/>
        </p:nvSpPr>
        <p:spPr>
          <a:xfrm>
            <a:off x="1630710" y="3789834"/>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tr-TR" sz="1400" dirty="0">
                <a:solidFill>
                  <a:schemeClr val="tx1"/>
                </a:solidFill>
                <a:latin typeface="Times New Roman" pitchFamily="18" charset="0"/>
                <a:cs typeface="Times New Roman" pitchFamily="18" charset="0"/>
              </a:rPr>
              <a:t>Planlanan faaliyetlere dair herhangi bir ek maliyet oluşmamıştır.</a:t>
            </a:r>
          </a:p>
        </p:txBody>
      </p:sp>
      <p:sp>
        <p:nvSpPr>
          <p:cNvPr id="19" name="Kaydırma: Yatay 18">
            <a:extLst>
              <a:ext uri="{FF2B5EF4-FFF2-40B4-BE49-F238E27FC236}">
                <a16:creationId xmlns:a16="http://schemas.microsoft.com/office/drawing/2014/main" id="{DF563E0D-3B1A-3878-139C-22DA709B9B39}"/>
              </a:ext>
            </a:extLst>
          </p:cNvPr>
          <p:cNvSpPr/>
          <p:nvPr/>
        </p:nvSpPr>
        <p:spPr>
          <a:xfrm>
            <a:off x="1630710" y="5085978"/>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buFont typeface="Arial" panose="020B0604020202020204" pitchFamily="34" charset="0"/>
              <a:buChar char="•"/>
            </a:pPr>
            <a:r>
              <a:rPr lang="tr-TR" sz="1400" dirty="0">
                <a:solidFill>
                  <a:schemeClr val="tx1"/>
                </a:solidFill>
                <a:latin typeface="Times New Roman" pitchFamily="18" charset="0"/>
                <a:cs typeface="Times New Roman" pitchFamily="18" charset="0"/>
              </a:rPr>
              <a:t>Belirlenen riskler ortadan kalkmış hedeflere ulaşılmıştır.</a:t>
            </a:r>
          </a:p>
          <a:p>
            <a:pPr algn="l"/>
            <a:endParaRPr lang="tr-TR" sz="1400" b="0" i="0" dirty="0">
              <a:solidFill>
                <a:schemeClr val="tx1"/>
              </a:solidFill>
              <a:effectLst/>
              <a:latin typeface="Times New Roman" pitchFamily="18" charset="0"/>
              <a:cs typeface="Times New Roman" pitchFamily="18" charset="0"/>
            </a:endParaRPr>
          </a:p>
        </p:txBody>
      </p:sp>
      <p:sp>
        <p:nvSpPr>
          <p:cNvPr id="20" name="Oval 19">
            <a:extLst>
              <a:ext uri="{FF2B5EF4-FFF2-40B4-BE49-F238E27FC236}">
                <a16:creationId xmlns:a16="http://schemas.microsoft.com/office/drawing/2014/main" id="{AA87D614-3621-2C0F-5CD8-FC1008AD9234}"/>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7D50EB24-1695-5B9E-71F7-D6237D734670}"/>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21A235CD-06E3-F80F-8973-E13483F5774A}"/>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17BAA99C-49A7-CE62-E51A-1F8CDCCC7C7D}"/>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
        <p:nvSpPr>
          <p:cNvPr id="13" name="Çift Ayraç 12">
            <a:extLst>
              <a:ext uri="{FF2B5EF4-FFF2-40B4-BE49-F238E27FC236}">
                <a16:creationId xmlns:a16="http://schemas.microsoft.com/office/drawing/2014/main" id="{46FFF950-86A7-A18F-BEE4-F019CFA9EF5C}"/>
              </a:ext>
            </a:extLst>
          </p:cNvPr>
          <p:cNvSpPr>
            <a:spLocks noChangeArrowheads="1"/>
          </p:cNvSpPr>
          <p:nvPr/>
        </p:nvSpPr>
        <p:spPr bwMode="auto">
          <a:xfrm>
            <a:off x="1054646" y="189434"/>
            <a:ext cx="9217024"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(A5)  </a:t>
            </a:r>
            <a:r>
              <a:rPr lang="tr-TR" sz="9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Öğrencilerimizin, Çalışanlarımızın ve Toplumun Sosyal Gelişimine Katkıda Bulunan Çalışmaları Artırmak</a:t>
            </a:r>
            <a:endPar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9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(5.3) </a:t>
            </a:r>
            <a:r>
              <a:rPr lang="tr-TR" sz="9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Sosyal sorumluluk projelerini ve etkinliklerini artırmak</a:t>
            </a:r>
            <a:endParaRPr lang="tr-TR" sz="9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36930898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FE3C3-D31E-E634-85FB-B00AE8DABF6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D2510470-C60D-B29B-55AF-093348AE2600}"/>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C1CF4AE8-F2DF-D8AF-A59F-ECD03049EE9F}"/>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FAEF03E-495C-3010-6FCA-4F3801C8EE1E}"/>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32CAAC2A-5772-5C05-89F4-C3C1CEB6E3DB}"/>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874D9297-87EA-643A-3CD7-996125928082}"/>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8CBBA295-6365-9E2B-6692-177A14DE79BA}"/>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B1A53EE4-E0B7-E3B4-F9A9-C8C9A49CF158}"/>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D277674D-AC1B-2413-AA99-AE41F7924DAA}"/>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EC75CD21-687E-BEC4-E0BA-0E5068CB7E32}"/>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D3F19249-C664-0E7A-2E38-177244D63900}"/>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4A7152F5-2C89-EB79-295B-E1783618A2CC}"/>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A4C3E282-990A-7844-E911-4669F982D6F6}"/>
              </a:ext>
            </a:extLst>
          </p:cNvPr>
          <p:cNvSpPr txBox="1"/>
          <p:nvPr/>
        </p:nvSpPr>
        <p:spPr>
          <a:xfrm>
            <a:off x="3502918" y="2709714"/>
            <a:ext cx="2852256" cy="2465547"/>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(A5) </a:t>
            </a:r>
          </a:p>
          <a:p>
            <a:pPr algn="ctr">
              <a:lnSpc>
                <a:spcPct val="120000"/>
              </a:lnSpc>
              <a:spcAft>
                <a:spcPts val="300"/>
              </a:spcAft>
            </a:pP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Öğrencilerimizin, Çalışanlarımızın ve Toplumun Sosyal Gelişimine Katkıda Bulunan Çalışmaları Artırmak</a:t>
            </a:r>
            <a:endPar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Metin kutusu 19">
            <a:extLst>
              <a:ext uri="{FF2B5EF4-FFF2-40B4-BE49-F238E27FC236}">
                <a16:creationId xmlns:a16="http://schemas.microsoft.com/office/drawing/2014/main" id="{A2E71F44-6982-9B5F-9F39-7EE782764BD1}"/>
              </a:ext>
            </a:extLst>
          </p:cNvPr>
          <p:cNvSpPr txBox="1"/>
          <p:nvPr/>
        </p:nvSpPr>
        <p:spPr>
          <a:xfrm>
            <a:off x="6239222" y="2997746"/>
            <a:ext cx="2980391" cy="1412181"/>
          </a:xfrm>
          <a:prstGeom prst="rect">
            <a:avLst/>
          </a:prstGeom>
          <a:noFill/>
        </p:spPr>
        <p:txBody>
          <a:bodyPr wrap="square">
            <a:spAutoFit/>
          </a:bodyPr>
          <a:lstStyle/>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(5.4)</a:t>
            </a: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 </a:t>
            </a:r>
          </a:p>
          <a:p>
            <a:pPr indent="449580" algn="ctr">
              <a:lnSpc>
                <a:spcPct val="150000"/>
              </a:lnSpc>
              <a:spcAft>
                <a:spcPts val="600"/>
              </a:spcAft>
            </a:pP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Üniversite öz gelirlerini artırmak</a:t>
            </a:r>
            <a:endPar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endParaRPr>
          </a:p>
        </p:txBody>
      </p:sp>
      <p:sp>
        <p:nvSpPr>
          <p:cNvPr id="2" name="Başlık 1">
            <a:extLst>
              <a:ext uri="{FF2B5EF4-FFF2-40B4-BE49-F238E27FC236}">
                <a16:creationId xmlns:a16="http://schemas.microsoft.com/office/drawing/2014/main" id="{81EA15D2-8952-0361-E1FA-278916AA0C88}"/>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25639395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E5936-24E6-EC05-5DF7-5C07BFB0FA30}"/>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0BB773E9-D5F3-AF1B-2BF2-201BDCFA3005}"/>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ED6AEB15-E816-8FEA-4CB9-E7670F6C5FBA}"/>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9ACF341-0316-D31B-5D07-89D405A561EE}"/>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F036CE00-18E8-DA12-288C-29FC6196BEDF}"/>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0ECC0D9F-1524-1A53-F21D-D4D23FC4F82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B3A996B4-0A0D-ABB1-0939-44228455749C}"/>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2EF634C8-684D-01BB-1A90-A66E4418AB4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D26A9596-2B4F-F70F-662D-EC22126BBEE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95EBCBB8-9F7F-3F33-71A1-8AFA84D59CB9}"/>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13104333-46A3-D17C-CF34-52D48D9E60D3}"/>
              </a:ext>
            </a:extLst>
          </p:cNvPr>
          <p:cNvGraphicFramePr>
            <a:graphicFrameLocks noGrp="1"/>
          </p:cNvGraphicFramePr>
          <p:nvPr>
            <p:extLst>
              <p:ext uri="{D42A27DB-BD31-4B8C-83A1-F6EECF244321}">
                <p14:modId xmlns:p14="http://schemas.microsoft.com/office/powerpoint/2010/main" val="3329742387"/>
              </p:ext>
            </p:extLst>
          </p:nvPr>
        </p:nvGraphicFramePr>
        <p:xfrm>
          <a:off x="1198662" y="1629594"/>
          <a:ext cx="10328869" cy="1651804"/>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l"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Merkezi (özel) bütçe dışı gelir, döner sermaye, fon vb. gelirlerin yıllık bütçeye oranı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bl>
          </a:graphicData>
        </a:graphic>
      </p:graphicFrame>
      <p:sp>
        <p:nvSpPr>
          <p:cNvPr id="13" name="Çift Ayraç 12">
            <a:extLst>
              <a:ext uri="{FF2B5EF4-FFF2-40B4-BE49-F238E27FC236}">
                <a16:creationId xmlns:a16="http://schemas.microsoft.com/office/drawing/2014/main" id="{79BF15A2-5F97-912E-A9CA-52B1AD8AEA6A}"/>
              </a:ext>
            </a:extLst>
          </p:cNvPr>
          <p:cNvSpPr>
            <a:spLocks noChangeArrowheads="1"/>
          </p:cNvSpPr>
          <p:nvPr/>
        </p:nvSpPr>
        <p:spPr bwMode="auto">
          <a:xfrm>
            <a:off x="1054646" y="189434"/>
            <a:ext cx="9289032"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9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9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(A5)  </a:t>
            </a:r>
            <a:r>
              <a:rPr lang="tr-TR" sz="9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Öğrencilerimizin, Çalışanlarımızın ve Toplumun Sosyal Gelişimine Katkıda Bulunan Çalışmaları Artırmak</a:t>
            </a:r>
            <a:endPar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9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(5.4) Üniversite öz gelirlerini artırmak</a:t>
            </a:r>
          </a:p>
        </p:txBody>
      </p:sp>
    </p:spTree>
    <p:extLst>
      <p:ext uri="{BB962C8B-B14F-4D97-AF65-F5344CB8AC3E}">
        <p14:creationId xmlns:p14="http://schemas.microsoft.com/office/powerpoint/2010/main" val="34239560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62E8C-B166-9AC0-B59D-BB3D32F18025}"/>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0097851F-362B-9161-C40C-95A643FAB184}"/>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0F901FC2-CA00-7F54-A991-1F848C372986}"/>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042E9929-4D36-C697-B39E-A020A256A06D}"/>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D7631FE6-3523-1B73-B89A-F54525C4D174}"/>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7D43F3E3-3DD5-012A-2C29-729720C44E3F}"/>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EF7C52D4-5B6B-C6BC-984D-94287DA8F6B8}"/>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FD967083-CEA3-C352-C896-40F8DE8BB4C4}"/>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F4C32D75-093F-19BD-3B23-7DA45B4E89DF}"/>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75F561E2-32BA-D4D8-4DD3-0FAE16C3161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1FFC1F01-A846-5612-6ADF-B92C21C1B2B3}"/>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14" name="Çift Ayraç 13">
            <a:extLst>
              <a:ext uri="{FF2B5EF4-FFF2-40B4-BE49-F238E27FC236}">
                <a16:creationId xmlns:a16="http://schemas.microsoft.com/office/drawing/2014/main" id="{D2B2A947-2718-8A14-3728-7BB2DB1E7BFD}"/>
              </a:ext>
            </a:extLst>
          </p:cNvPr>
          <p:cNvSpPr>
            <a:spLocks noChangeArrowheads="1"/>
          </p:cNvSpPr>
          <p:nvPr/>
        </p:nvSpPr>
        <p:spPr bwMode="auto">
          <a:xfrm>
            <a:off x="1054646" y="189434"/>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Amaç (A1) Fiziksel ve Teknolojik Altyapının Nitelik ve Niceliğini Artırmak</a:t>
            </a:r>
          </a:p>
          <a:p>
            <a:pPr algn="ctr">
              <a:lnSpc>
                <a:spcPct val="120000"/>
              </a:lnSpc>
              <a:spcAft>
                <a:spcPts val="300"/>
              </a:spcAft>
            </a:pPr>
            <a:r>
              <a:rPr lang="tr-TR" sz="11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Hedef (1.2) Bilgi yönetim sistemi ve bilişim altyapısını geliştirmek</a:t>
            </a:r>
            <a:endParaRPr lang="tr-TR" sz="14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graphicFrame>
        <p:nvGraphicFramePr>
          <p:cNvPr id="13" name="Grafik 12">
            <a:extLst>
              <a:ext uri="{FF2B5EF4-FFF2-40B4-BE49-F238E27FC236}">
                <a16:creationId xmlns:a16="http://schemas.microsoft.com/office/drawing/2014/main" id="{CDB1E227-686D-E178-15AA-91558A1A2962}"/>
              </a:ext>
            </a:extLst>
          </p:cNvPr>
          <p:cNvGraphicFramePr>
            <a:graphicFrameLocks/>
          </p:cNvGraphicFramePr>
          <p:nvPr>
            <p:extLst>
              <p:ext uri="{D42A27DB-BD31-4B8C-83A1-F6EECF244321}">
                <p14:modId xmlns:p14="http://schemas.microsoft.com/office/powerpoint/2010/main" val="2263059934"/>
              </p:ext>
            </p:extLst>
          </p:nvPr>
        </p:nvGraphicFramePr>
        <p:xfrm>
          <a:off x="5663158" y="2709715"/>
          <a:ext cx="5836543" cy="2808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afik 2">
            <a:extLst>
              <a:ext uri="{FF2B5EF4-FFF2-40B4-BE49-F238E27FC236}">
                <a16:creationId xmlns:a16="http://schemas.microsoft.com/office/drawing/2014/main" id="{F46986AB-EBCD-4EAA-A986-E698E383CE36}"/>
              </a:ext>
            </a:extLst>
          </p:cNvPr>
          <p:cNvGraphicFramePr>
            <a:graphicFrameLocks/>
          </p:cNvGraphicFramePr>
          <p:nvPr>
            <p:extLst>
              <p:ext uri="{D42A27DB-BD31-4B8C-83A1-F6EECF244321}">
                <p14:modId xmlns:p14="http://schemas.microsoft.com/office/powerpoint/2010/main" val="2885989623"/>
              </p:ext>
            </p:extLst>
          </p:nvPr>
        </p:nvGraphicFramePr>
        <p:xfrm>
          <a:off x="982638" y="2061642"/>
          <a:ext cx="4680520" cy="26765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523585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D55EB-4677-EB4E-79A2-5CDB97BEA0F7}"/>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C64C3E1D-E372-10D4-456A-8F440FD225D2}"/>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E81C8043-31A5-717D-F0A6-585FC29E45D3}"/>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A127E4D0-FF60-57AF-79DC-A79D5F315437}"/>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251B2DA1-89E2-3BC0-FFAD-E92FE4056C17}"/>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A83874BF-E4F5-0042-B3AD-CCC6871777FD}"/>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339F7B18-15C9-5F59-F1D1-94ABF992C986}"/>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A8BA1B55-6E3D-9FE6-820E-1A2EC80ABBB7}"/>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A3B7B689-F037-6625-8019-055B63401755}"/>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0103C42-FC74-A2CE-6908-A56E888010F2}"/>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3" name="Tablo 2">
            <a:extLst>
              <a:ext uri="{FF2B5EF4-FFF2-40B4-BE49-F238E27FC236}">
                <a16:creationId xmlns:a16="http://schemas.microsoft.com/office/drawing/2014/main" id="{5E817DCA-267C-60A1-E0AD-596DB02C185E}"/>
              </a:ext>
            </a:extLst>
          </p:cNvPr>
          <p:cNvGraphicFramePr>
            <a:graphicFrameLocks noGrp="1"/>
          </p:cNvGraphicFramePr>
          <p:nvPr>
            <p:extLst>
              <p:ext uri="{D42A27DB-BD31-4B8C-83A1-F6EECF244321}">
                <p14:modId xmlns:p14="http://schemas.microsoft.com/office/powerpoint/2010/main" val="818523756"/>
              </p:ext>
            </p:extLst>
          </p:nvPr>
        </p:nvGraphicFramePr>
        <p:xfrm>
          <a:off x="1126654" y="2133650"/>
          <a:ext cx="10382148" cy="1555519"/>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282613">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PG5.4.1 Merkezi (özel) bütçe dışı gelir, döner sermaye, fon vb. gelirlerin yıllık bütçeye oranı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bl>
          </a:graphicData>
        </a:graphic>
      </p:graphicFrame>
      <p:sp>
        <p:nvSpPr>
          <p:cNvPr id="15" name="Dikdörtgen 14">
            <a:extLst>
              <a:ext uri="{FF2B5EF4-FFF2-40B4-BE49-F238E27FC236}">
                <a16:creationId xmlns:a16="http://schemas.microsoft.com/office/drawing/2014/main" id="{DD9C6874-DA8A-7E9A-C96E-681FE51533DA}"/>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Çift Ayraç 1">
            <a:extLst>
              <a:ext uri="{FF2B5EF4-FFF2-40B4-BE49-F238E27FC236}">
                <a16:creationId xmlns:a16="http://schemas.microsoft.com/office/drawing/2014/main" id="{C584CCA9-A63D-0FB4-EC89-96203FDAF54B}"/>
              </a:ext>
            </a:extLst>
          </p:cNvPr>
          <p:cNvSpPr>
            <a:spLocks noChangeArrowheads="1"/>
          </p:cNvSpPr>
          <p:nvPr/>
        </p:nvSpPr>
        <p:spPr bwMode="auto">
          <a:xfrm>
            <a:off x="1054646" y="36096"/>
            <a:ext cx="6623685" cy="828000"/>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(A5)  </a:t>
            </a:r>
            <a:r>
              <a:rPr lang="tr-TR" sz="9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Öğrencilerimizin, Çalışanlarımızın ve Toplumun Sosyal Gelişimine Katkıda Bulunan Çalışmaları Artırmak</a:t>
            </a:r>
            <a:endPar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9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(5.4) Üniversite öz gelirlerini artırmak</a:t>
            </a:r>
          </a:p>
        </p:txBody>
      </p:sp>
    </p:spTree>
    <p:extLst>
      <p:ext uri="{BB962C8B-B14F-4D97-AF65-F5344CB8AC3E}">
        <p14:creationId xmlns:p14="http://schemas.microsoft.com/office/powerpoint/2010/main" val="20068412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149BC-AB83-7258-B105-147335ED080F}"/>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682E3356-CBBA-AA96-2B58-FDFE0FDFCE30}"/>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2ED0BC80-1EF9-DA8E-0F5F-6C5BA8947FBC}"/>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5F0A8358-C700-9049-708F-4E0A39ED3639}"/>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0515A64-A115-047E-C712-7FD7A132FE1D}"/>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1ACDEA6D-1B7F-E20D-FC45-8D6733774459}"/>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007E67BB-CD7E-6675-D120-A9643CDBF822}"/>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1154BE1-F98D-279E-6EB9-2A173B0F07CB}"/>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1E9D2682-4EE3-93C3-BE7C-1E80A06BF882}"/>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68FF6F9D-BE5B-C508-0D66-49AC2FC8E604}"/>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6079726C-AA85-DD4F-5322-E29E62DF6FC4}"/>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13" name="Çift Ayraç 12">
            <a:extLst>
              <a:ext uri="{FF2B5EF4-FFF2-40B4-BE49-F238E27FC236}">
                <a16:creationId xmlns:a16="http://schemas.microsoft.com/office/drawing/2014/main" id="{984FF953-EE94-089A-6962-85600BEAACE2}"/>
              </a:ext>
            </a:extLst>
          </p:cNvPr>
          <p:cNvSpPr>
            <a:spLocks noChangeArrowheads="1"/>
          </p:cNvSpPr>
          <p:nvPr/>
        </p:nvSpPr>
        <p:spPr bwMode="auto">
          <a:xfrm>
            <a:off x="1054646" y="189434"/>
            <a:ext cx="9505056"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(A5)  </a:t>
            </a:r>
            <a:r>
              <a:rPr lang="tr-TR" sz="9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Öğrencilerimizin, Çalışanlarımızın ve Toplumun Sosyal Gelişimine Katkıda Bulunan Çalışmaları Artırmak</a:t>
            </a:r>
            <a:endPar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9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(5.4) Üniversite öz gelirlerini artırmak</a:t>
            </a:r>
          </a:p>
        </p:txBody>
      </p:sp>
      <p:graphicFrame>
        <p:nvGraphicFramePr>
          <p:cNvPr id="14" name="Grafik 13">
            <a:extLst>
              <a:ext uri="{FF2B5EF4-FFF2-40B4-BE49-F238E27FC236}">
                <a16:creationId xmlns:a16="http://schemas.microsoft.com/office/drawing/2014/main" id="{5384311F-BEA1-F4AC-D36D-349C8BA42138}"/>
              </a:ext>
            </a:extLst>
          </p:cNvPr>
          <p:cNvGraphicFramePr>
            <a:graphicFrameLocks/>
          </p:cNvGraphicFramePr>
          <p:nvPr>
            <p:extLst>
              <p:ext uri="{D42A27DB-BD31-4B8C-83A1-F6EECF244321}">
                <p14:modId xmlns:p14="http://schemas.microsoft.com/office/powerpoint/2010/main" val="519295330"/>
              </p:ext>
            </p:extLst>
          </p:nvPr>
        </p:nvGraphicFramePr>
        <p:xfrm>
          <a:off x="6383238" y="2709714"/>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Grafik 1">
            <a:extLst>
              <a:ext uri="{FF2B5EF4-FFF2-40B4-BE49-F238E27FC236}">
                <a16:creationId xmlns:a16="http://schemas.microsoft.com/office/drawing/2014/main" id="{3234E691-FBA7-4D7E-857D-1F675248D089}"/>
              </a:ext>
            </a:extLst>
          </p:cNvPr>
          <p:cNvGraphicFramePr>
            <a:graphicFrameLocks/>
          </p:cNvGraphicFramePr>
          <p:nvPr>
            <p:extLst>
              <p:ext uri="{D42A27DB-BD31-4B8C-83A1-F6EECF244321}">
                <p14:modId xmlns:p14="http://schemas.microsoft.com/office/powerpoint/2010/main" val="1871188805"/>
              </p:ext>
            </p:extLst>
          </p:nvPr>
        </p:nvGraphicFramePr>
        <p:xfrm>
          <a:off x="1702718" y="2565698"/>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187418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F61EA-2DCD-6C9D-7834-FBE1D4E26598}"/>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4C0CFBED-7938-99B4-B589-B1E15796E951}"/>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ED698748-3715-3259-C198-33A7EF0DA0FB}"/>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E0D0F2C0-233D-562C-3E88-E98925243505}"/>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AFE25C4F-59B4-C7C0-DF45-613BCBB37DE6}"/>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C9BEC0FA-92BB-4049-C1DE-E3A2C016ACFE}"/>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F0345F94-6D27-A2C8-DBC4-D72F72370B56}"/>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50DEA7DE-5DE4-A192-55E3-4D21D1AE9EB0}"/>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9E14F684-D138-4DB7-028C-3A311E29E008}"/>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5630A133-EE13-DD4E-0A3F-41AA547DC2C5}"/>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2" name="Kaydırma: Yatay 1">
            <a:extLst>
              <a:ext uri="{FF2B5EF4-FFF2-40B4-BE49-F238E27FC236}">
                <a16:creationId xmlns:a16="http://schemas.microsoft.com/office/drawing/2014/main" id="{6654213A-0FF7-5102-1F3D-9786776C8928}"/>
              </a:ext>
            </a:extLst>
          </p:cNvPr>
          <p:cNvSpPr/>
          <p:nvPr/>
        </p:nvSpPr>
        <p:spPr>
          <a:xfrm>
            <a:off x="1630710" y="1197546"/>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tr-TR" sz="1400" b="0" i="0" dirty="0">
                <a:solidFill>
                  <a:schemeClr val="tx1"/>
                </a:solidFill>
                <a:effectLst/>
                <a:latin typeface="Times New Roman" panose="02020603050405020304" pitchFamily="18" charset="0"/>
                <a:cs typeface="Times New Roman" panose="02020603050405020304" pitchFamily="18" charset="0"/>
              </a:rPr>
              <a:t> 6 şubat 2023 Kahramanmaraş Merkezli Depremler nedeniyle Malatya ve çevre illerdeki yapıların hasar tespit durumlarının belirlenmesi amacıyla Üniversitemiz Döner Sermaye kapsamında faaliyetler yapılmış olup döner sermaye gelirlerinde artış olmuştur.</a:t>
            </a:r>
          </a:p>
          <a:p>
            <a:endParaRPr lang="tr-TR" sz="1400" b="0" i="0" dirty="0">
              <a:solidFill>
                <a:schemeClr val="tx1"/>
              </a:solidFill>
              <a:effectLst/>
              <a:latin typeface="Times New Roman" panose="02020603050405020304" pitchFamily="18" charset="0"/>
              <a:cs typeface="Times New Roman" panose="02020603050405020304" pitchFamily="18" charset="0"/>
            </a:endParaRPr>
          </a:p>
        </p:txBody>
      </p:sp>
      <p:sp>
        <p:nvSpPr>
          <p:cNvPr id="17" name="Kaydırma: Yatay 16">
            <a:extLst>
              <a:ext uri="{FF2B5EF4-FFF2-40B4-BE49-F238E27FC236}">
                <a16:creationId xmlns:a16="http://schemas.microsoft.com/office/drawing/2014/main" id="{42DF90F0-6CDD-714B-AA2D-75577692A160}"/>
              </a:ext>
            </a:extLst>
          </p:cNvPr>
          <p:cNvSpPr/>
          <p:nvPr/>
        </p:nvSpPr>
        <p:spPr>
          <a:xfrm>
            <a:off x="1630710" y="2421682"/>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r>
              <a:rPr lang="tr-TR" sz="1400" b="0" i="0" dirty="0">
                <a:solidFill>
                  <a:schemeClr val="tx1"/>
                </a:solidFill>
                <a:effectLst/>
                <a:latin typeface="Times New Roman" panose="02020603050405020304" pitchFamily="18" charset="0"/>
                <a:cs typeface="Times New Roman" panose="02020603050405020304" pitchFamily="18" charset="0"/>
              </a:rPr>
              <a:t>	</a:t>
            </a:r>
          </a:p>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Deprem sonrası deprem kaynaklı maliyetler için gelirde artış olmasına rağmen giderlerdeki artış daha fazla gerçekleşmiştir. Tarım ve Hayvancılık faaliyetlerine devam edilmiş olup gelir artırıcı faaliyetler devam etmiştir. Özellikle Battalgazi MYO ve Malatya Büyükşehir ve ilçe belediyeleri ile yürütülen süreç neticesinde süs bitkileri ve çim tedarik edilerek gelirlerin arttırılması sağlanmıştır. •Kurslara katılım oranlarında Araştırma Merkezleri gelirlerinde artış gerçekleşmiştir(Eğitim ve kurs gelirleri) olmuştur.</a:t>
            </a:r>
          </a:p>
        </p:txBody>
      </p:sp>
      <p:sp>
        <p:nvSpPr>
          <p:cNvPr id="18" name="Kaydırma: Yatay 17">
            <a:extLst>
              <a:ext uri="{FF2B5EF4-FFF2-40B4-BE49-F238E27FC236}">
                <a16:creationId xmlns:a16="http://schemas.microsoft.com/office/drawing/2014/main" id="{9F17CF24-5311-AF68-7FDD-D642C7F573C1}"/>
              </a:ext>
            </a:extLst>
          </p:cNvPr>
          <p:cNvSpPr/>
          <p:nvPr/>
        </p:nvSpPr>
        <p:spPr>
          <a:xfrm>
            <a:off x="1630710" y="3789834"/>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r>
              <a:rPr lang="tr-TR" sz="1400" b="0" i="0" dirty="0">
                <a:solidFill>
                  <a:schemeClr val="tx1"/>
                </a:solidFill>
                <a:effectLst/>
                <a:latin typeface="Times New Roman" panose="02020603050405020304" pitchFamily="18" charset="0"/>
                <a:cs typeface="Times New Roman" panose="02020603050405020304" pitchFamily="18" charset="0"/>
              </a:rPr>
              <a:t>Deprem, kurs, danışmanlık, eğitim ve tarım-hayvancılık gelirlerinde artış olmasına rağmen ilgili faaliyetlerin gerçekleştirilebilmesi için giderlerde de artış olmuştur.(Mal/Hizmet/ Ek Ödeme)Deprem sonrası deprem kaynaklı maliyetler için gelirde artış olmasına rağmen giderlerdeki artış daha fazla gerçekleşmiştir.</a:t>
            </a:r>
          </a:p>
        </p:txBody>
      </p:sp>
      <p:sp>
        <p:nvSpPr>
          <p:cNvPr id="19" name="Kaydırma: Yatay 18">
            <a:extLst>
              <a:ext uri="{FF2B5EF4-FFF2-40B4-BE49-F238E27FC236}">
                <a16:creationId xmlns:a16="http://schemas.microsoft.com/office/drawing/2014/main" id="{75BEFBB4-E2FA-C285-EFCF-7DAD99DBBABE}"/>
              </a:ext>
            </a:extLst>
          </p:cNvPr>
          <p:cNvSpPr/>
          <p:nvPr/>
        </p:nvSpPr>
        <p:spPr>
          <a:xfrm>
            <a:off x="1630710" y="5085978"/>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Gelirdeki artışın giderdeki artış ile orantılı olmaması uzun vadede istenilen hedefe ulaşmada risk oluşturacağı düşünülmektedir.</a:t>
            </a:r>
          </a:p>
          <a:p>
            <a:pPr algn="l"/>
            <a:r>
              <a:rPr lang="tr-TR" sz="1400" b="0" i="0" dirty="0">
                <a:solidFill>
                  <a:schemeClr val="tx1"/>
                </a:solidFill>
                <a:effectLst/>
                <a:latin typeface="Times New Roman" panose="02020603050405020304" pitchFamily="18" charset="0"/>
                <a:cs typeface="Times New Roman" panose="02020603050405020304" pitchFamily="18" charset="0"/>
              </a:rPr>
              <a:t>	</a:t>
            </a:r>
          </a:p>
        </p:txBody>
      </p:sp>
      <p:sp>
        <p:nvSpPr>
          <p:cNvPr id="20" name="Oval 19">
            <a:extLst>
              <a:ext uri="{FF2B5EF4-FFF2-40B4-BE49-F238E27FC236}">
                <a16:creationId xmlns:a16="http://schemas.microsoft.com/office/drawing/2014/main" id="{515E8970-A83D-4D54-D0D8-D5AEDCD6B0BB}"/>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E6151BAD-A18C-D73E-5CF2-C2EDD3698B37}"/>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C97D9EB7-E428-F4E8-4202-7BD68842BABA}"/>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1886945C-9A35-BE2C-CAF0-93727F2634F4}"/>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Tree>
    <p:extLst>
      <p:ext uri="{BB962C8B-B14F-4D97-AF65-F5344CB8AC3E}">
        <p14:creationId xmlns:p14="http://schemas.microsoft.com/office/powerpoint/2010/main" val="12064955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2541B-1908-22C8-E423-C0B85750916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73DF9E8-9A8A-FD60-0299-3530DF1A4655}"/>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A8C28B3A-7C71-DD0B-B171-B31F915B1033}"/>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8777B809-A282-6AF4-895E-8478AF263610}"/>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52A1A63C-7088-9F2A-CEC4-28953CDA3E31}"/>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6A91DB87-BAF8-B6A2-6C09-D12F751434A9}"/>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42BAF8C9-05B7-3FC6-5E58-E5BECCFE4A3D}"/>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9792B0D7-37BE-8715-4F14-C5136FFA0EF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EB091CCC-40C0-5002-B2DA-DEC4C241A5BC}"/>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77951DB7-1B7C-57F0-0C87-820BEEB5ECFF}"/>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15" name="Tablo 14">
            <a:extLst>
              <a:ext uri="{FF2B5EF4-FFF2-40B4-BE49-F238E27FC236}">
                <a16:creationId xmlns:a16="http://schemas.microsoft.com/office/drawing/2014/main" id="{EEF75763-3046-C66B-FDCD-A48E10CD3EC9}"/>
              </a:ext>
            </a:extLst>
          </p:cNvPr>
          <p:cNvGraphicFramePr>
            <a:graphicFrameLocks noGrp="1"/>
          </p:cNvGraphicFramePr>
          <p:nvPr/>
        </p:nvGraphicFramePr>
        <p:xfrm>
          <a:off x="1918742" y="1557586"/>
          <a:ext cx="8856984" cy="2304255"/>
        </p:xfrm>
        <a:graphic>
          <a:graphicData uri="http://schemas.openxmlformats.org/drawingml/2006/table">
            <a:tbl>
              <a:tblPr>
                <a:effectLst>
                  <a:reflection blurRad="6350" stA="50000" endA="300" endPos="55500" dist="50800" dir="5400000" sy="-100000" algn="bl" rotWithShape="0"/>
                </a:effectLst>
                <a:tableStyleId>{8FD4443E-F989-4FC4-A0C8-D5A2AF1F390B}</a:tableStyleId>
              </a:tblPr>
              <a:tblGrid>
                <a:gridCol w="5438499">
                  <a:extLst>
                    <a:ext uri="{9D8B030D-6E8A-4147-A177-3AD203B41FA5}">
                      <a16:colId xmlns:a16="http://schemas.microsoft.com/office/drawing/2014/main" val="3877760707"/>
                    </a:ext>
                  </a:extLst>
                </a:gridCol>
                <a:gridCol w="1978325">
                  <a:extLst>
                    <a:ext uri="{9D8B030D-6E8A-4147-A177-3AD203B41FA5}">
                      <a16:colId xmlns:a16="http://schemas.microsoft.com/office/drawing/2014/main" val="1605685765"/>
                    </a:ext>
                  </a:extLst>
                </a:gridCol>
                <a:gridCol w="1440160">
                  <a:extLst>
                    <a:ext uri="{9D8B030D-6E8A-4147-A177-3AD203B41FA5}">
                      <a16:colId xmlns:a16="http://schemas.microsoft.com/office/drawing/2014/main" val="2822052120"/>
                    </a:ext>
                  </a:extLst>
                </a:gridCol>
              </a:tblGrid>
              <a:tr h="760629">
                <a:tc gridSpan="2">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Amaç (A1) Fiziksel Ve Teknolojik Altyapının Nitelik Ve Niceliğini Artırmak</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solidFill>
                      <a:srgbClr val="0098BC"/>
                    </a:solidFill>
                  </a:tcPr>
                </a:tc>
                <a:tc hMerge="1">
                  <a:txBody>
                    <a:bodyPr/>
                    <a:lstStyle/>
                    <a:p>
                      <a:endParaRPr lang="tr-TR"/>
                    </a:p>
                  </a:txBody>
                  <a:tcPr/>
                </a:tc>
                <a:tc>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Gerçekleşme</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solidFill>
                      <a:srgbClr val="262F59"/>
                    </a:solidFill>
                  </a:tcPr>
                </a:tc>
                <a:extLst>
                  <a:ext uri="{0D108BD9-81ED-4DB2-BD59-A6C34878D82A}">
                    <a16:rowId xmlns:a16="http://schemas.microsoft.com/office/drawing/2014/main" val="18134757"/>
                  </a:ext>
                </a:extLst>
              </a:tr>
              <a:tr h="514542">
                <a:tc>
                  <a:txBody>
                    <a:bodyPr/>
                    <a:lstStyle/>
                    <a:p>
                      <a:pPr algn="just" rtl="0" fontAlgn="ctr"/>
                      <a:r>
                        <a:rPr lang="tr-TR" sz="1600" u="none" strike="noStrike" dirty="0">
                          <a:effectLst/>
                          <a:latin typeface="Times New Roman" panose="02020603050405020304" pitchFamily="18" charset="0"/>
                          <a:cs typeface="Times New Roman" panose="02020603050405020304" pitchFamily="18" charset="0"/>
                        </a:rPr>
                        <a:t>01-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solidFill>
                      <a:srgbClr val="0098BC"/>
                    </a:solidFill>
                  </a:tcPr>
                </a:tc>
                <a:tc>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100,00%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solidFill>
                      <a:srgbClr val="0098BC"/>
                    </a:solidFill>
                  </a:tcPr>
                </a:tc>
                <a:tc rowSpan="3">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86,67%</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solidFill>
                      <a:srgbClr val="262F59"/>
                    </a:solidFill>
                  </a:tcPr>
                </a:tc>
                <a:extLst>
                  <a:ext uri="{0D108BD9-81ED-4DB2-BD59-A6C34878D82A}">
                    <a16:rowId xmlns:a16="http://schemas.microsoft.com/office/drawing/2014/main" val="368209118"/>
                  </a:ext>
                </a:extLst>
              </a:tr>
              <a:tr h="514542">
                <a:tc>
                  <a:txBody>
                    <a:bodyPr/>
                    <a:lstStyle/>
                    <a:p>
                      <a:pPr algn="just" rtl="0" fontAlgn="ctr"/>
                      <a:r>
                        <a:rPr lang="tr-TR" sz="1600" u="none" strike="noStrike" dirty="0">
                          <a:effectLst/>
                          <a:latin typeface="Times New Roman" panose="02020603050405020304" pitchFamily="18" charset="0"/>
                          <a:cs typeface="Times New Roman" panose="02020603050405020304" pitchFamily="18" charset="0"/>
                        </a:rPr>
                        <a:t>02-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solidFill>
                      <a:srgbClr val="0098BC"/>
                    </a:solidFill>
                  </a:tcPr>
                </a:tc>
                <a:tc>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90,00%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solidFill>
                      <a:srgbClr val="0098BC"/>
                    </a:solidFill>
                  </a:tcPr>
                </a:tc>
                <a:tc vMerge="1">
                  <a:txBody>
                    <a:bodyPr/>
                    <a:lstStyle/>
                    <a:p>
                      <a:endParaRPr lang="tr-TR"/>
                    </a:p>
                  </a:txBody>
                  <a:tcPr/>
                </a:tc>
                <a:extLst>
                  <a:ext uri="{0D108BD9-81ED-4DB2-BD59-A6C34878D82A}">
                    <a16:rowId xmlns:a16="http://schemas.microsoft.com/office/drawing/2014/main" val="442685081"/>
                  </a:ext>
                </a:extLst>
              </a:tr>
              <a:tr h="514542">
                <a:tc>
                  <a:txBody>
                    <a:bodyPr/>
                    <a:lstStyle/>
                    <a:p>
                      <a:pPr algn="just" rtl="0" fontAlgn="ctr"/>
                      <a:r>
                        <a:rPr lang="tr-TR" sz="1600" u="none" strike="noStrike" dirty="0">
                          <a:effectLst/>
                          <a:latin typeface="Times New Roman" panose="02020603050405020304" pitchFamily="18" charset="0"/>
                          <a:cs typeface="Times New Roman" panose="02020603050405020304" pitchFamily="18" charset="0"/>
                        </a:rPr>
                        <a:t>03-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solidFill>
                      <a:srgbClr val="0098BC"/>
                    </a:solidFill>
                  </a:tcPr>
                </a:tc>
                <a:tc>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70,00%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solidFill>
                      <a:srgbClr val="0098BC"/>
                    </a:solidFill>
                  </a:tcPr>
                </a:tc>
                <a:tc vMerge="1">
                  <a:txBody>
                    <a:bodyPr/>
                    <a:lstStyle/>
                    <a:p>
                      <a:endParaRPr lang="tr-TR"/>
                    </a:p>
                  </a:txBody>
                  <a:tcPr/>
                </a:tc>
                <a:extLst>
                  <a:ext uri="{0D108BD9-81ED-4DB2-BD59-A6C34878D82A}">
                    <a16:rowId xmlns:a16="http://schemas.microsoft.com/office/drawing/2014/main" val="253919540"/>
                  </a:ext>
                </a:extLst>
              </a:tr>
            </a:tbl>
          </a:graphicData>
        </a:graphic>
      </p:graphicFrame>
      <p:sp>
        <p:nvSpPr>
          <p:cNvPr id="2" name="Çift Ayraç 1">
            <a:extLst>
              <a:ext uri="{FF2B5EF4-FFF2-40B4-BE49-F238E27FC236}">
                <a16:creationId xmlns:a16="http://schemas.microsoft.com/office/drawing/2014/main" id="{AF5A8293-2C90-A9C4-B2BE-4973249EBE7A}"/>
              </a:ext>
            </a:extLst>
          </p:cNvPr>
          <p:cNvSpPr>
            <a:spLocks noChangeArrowheads="1"/>
          </p:cNvSpPr>
          <p:nvPr/>
        </p:nvSpPr>
        <p:spPr bwMode="auto">
          <a:xfrm>
            <a:off x="1198662" y="117426"/>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2024 YILI STRATEJİK PLAN DEĞERLENDİRME </a:t>
            </a:r>
            <a:endParaRPr lang="tr-TR" sz="2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9685860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31921-E69A-1B5E-4A92-E9F5780FFF81}"/>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872BE9C5-CE50-9CCE-3725-39B88F71484D}"/>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38453DB4-3308-C3A3-42F9-6D603D45C949}"/>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8E1355C2-65A2-6216-B429-B2A540D20FE0}"/>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F6080C76-3E07-3CBB-4455-F2DB11629CBB}"/>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6373401C-4940-48F1-244C-561CEDAE3490}"/>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4332843E-E22D-6B8C-D33C-C5CC917D3D7C}"/>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510A9551-4E8F-4174-8A2F-B0FB0190408A}"/>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A1787F7D-813D-1CA5-B9FA-BB1E9B4AA557}"/>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76F3709A-C468-1276-88DA-60A267FB30DC}"/>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16" name="Tablo 15">
            <a:extLst>
              <a:ext uri="{FF2B5EF4-FFF2-40B4-BE49-F238E27FC236}">
                <a16:creationId xmlns:a16="http://schemas.microsoft.com/office/drawing/2014/main" id="{9C9C74DC-9D82-C88C-8559-A6608690E789}"/>
              </a:ext>
            </a:extLst>
          </p:cNvPr>
          <p:cNvGraphicFramePr>
            <a:graphicFrameLocks noGrp="1"/>
          </p:cNvGraphicFramePr>
          <p:nvPr>
            <p:extLst>
              <p:ext uri="{D42A27DB-BD31-4B8C-83A1-F6EECF244321}">
                <p14:modId xmlns:p14="http://schemas.microsoft.com/office/powerpoint/2010/main" val="2925237413"/>
              </p:ext>
            </p:extLst>
          </p:nvPr>
        </p:nvGraphicFramePr>
        <p:xfrm>
          <a:off x="1342678" y="1485578"/>
          <a:ext cx="9505055" cy="3331830"/>
        </p:xfrm>
        <a:graphic>
          <a:graphicData uri="http://schemas.openxmlformats.org/drawingml/2006/table">
            <a:tbl>
              <a:tblPr>
                <a:effectLst>
                  <a:reflection blurRad="6350" stA="50000" endA="300" endPos="55500" dist="50800" dir="5400000" sy="-100000" algn="bl" rotWithShape="0"/>
                </a:effectLst>
                <a:tableStyleId>{AF606853-7671-496A-8E4F-DF71F8EC918B}</a:tableStyleId>
              </a:tblPr>
              <a:tblGrid>
                <a:gridCol w="3277605">
                  <a:extLst>
                    <a:ext uri="{9D8B030D-6E8A-4147-A177-3AD203B41FA5}">
                      <a16:colId xmlns:a16="http://schemas.microsoft.com/office/drawing/2014/main" val="3215665972"/>
                    </a:ext>
                  </a:extLst>
                </a:gridCol>
                <a:gridCol w="4630601">
                  <a:extLst>
                    <a:ext uri="{9D8B030D-6E8A-4147-A177-3AD203B41FA5}">
                      <a16:colId xmlns:a16="http://schemas.microsoft.com/office/drawing/2014/main" val="1823639420"/>
                    </a:ext>
                  </a:extLst>
                </a:gridCol>
                <a:gridCol w="1596849">
                  <a:extLst>
                    <a:ext uri="{9D8B030D-6E8A-4147-A177-3AD203B41FA5}">
                      <a16:colId xmlns:a16="http://schemas.microsoft.com/office/drawing/2014/main" val="1325921856"/>
                    </a:ext>
                  </a:extLst>
                </a:gridCol>
              </a:tblGrid>
              <a:tr h="1080120">
                <a:tc gridSpan="2">
                  <a:txBody>
                    <a:bodyPr/>
                    <a:lstStyle/>
                    <a:p>
                      <a:pPr algn="ctr" rtl="0" fontAlgn="ctr">
                        <a:lnSpc>
                          <a:spcPct val="150000"/>
                        </a:lnSpc>
                      </a:pPr>
                      <a:r>
                        <a:rPr lang="tr-TR" sz="1600" u="none" strike="noStrike" dirty="0">
                          <a:effectLst/>
                          <a:latin typeface="Times New Roman" panose="02020603050405020304" pitchFamily="18" charset="0"/>
                          <a:cs typeface="Times New Roman" panose="02020603050405020304" pitchFamily="18" charset="0"/>
                        </a:rPr>
                        <a:t>Amaç (A2) Eğitim Ve Öğretim Faaliyetlerinin Nitelik Ve Niceliğini Geliştirmek</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hMerge="1">
                  <a:txBody>
                    <a:bodyPr/>
                    <a:lstStyle/>
                    <a:p>
                      <a:endParaRPr lang="tr-TR"/>
                    </a:p>
                  </a:txBody>
                  <a:tcPr/>
                </a:tc>
                <a:tc>
                  <a:txBody>
                    <a:bodyPr/>
                    <a:lstStyle/>
                    <a:p>
                      <a:pPr algn="ctr" rtl="0" fontAlgn="ctr">
                        <a:lnSpc>
                          <a:spcPct val="150000"/>
                        </a:lnSpc>
                      </a:pPr>
                      <a:r>
                        <a:rPr lang="tr-TR" sz="1600" u="none" strike="noStrike" dirty="0">
                          <a:effectLst/>
                          <a:latin typeface="Times New Roman" panose="02020603050405020304" pitchFamily="18" charset="0"/>
                          <a:cs typeface="Times New Roman" panose="02020603050405020304" pitchFamily="18" charset="0"/>
                        </a:rPr>
                        <a:t>Gerçekleşme</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extLst>
                  <a:ext uri="{0D108BD9-81ED-4DB2-BD59-A6C34878D82A}">
                    <a16:rowId xmlns:a16="http://schemas.microsoft.com/office/drawing/2014/main" val="2779793919"/>
                  </a:ext>
                </a:extLst>
              </a:tr>
              <a:tr h="219075">
                <a:tc>
                  <a:txBody>
                    <a:bodyPr/>
                    <a:lstStyle/>
                    <a:p>
                      <a:pPr algn="just" rtl="0" fontAlgn="ctr">
                        <a:lnSpc>
                          <a:spcPct val="150000"/>
                        </a:lnSpc>
                      </a:pPr>
                      <a:r>
                        <a:rPr lang="tr-TR" sz="1600" u="none" strike="noStrike" dirty="0">
                          <a:effectLst/>
                          <a:latin typeface="Times New Roman" panose="02020603050405020304" pitchFamily="18" charset="0"/>
                          <a:cs typeface="Times New Roman" panose="02020603050405020304" pitchFamily="18" charset="0"/>
                        </a:rPr>
                        <a:t>04-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lnSpc>
                          <a:spcPct val="150000"/>
                        </a:lnSpc>
                      </a:pPr>
                      <a:r>
                        <a:rPr lang="tr-TR" sz="1600" u="none" strike="noStrike" dirty="0">
                          <a:effectLst/>
                          <a:latin typeface="Times New Roman" panose="02020603050405020304" pitchFamily="18" charset="0"/>
                          <a:cs typeface="Times New Roman" panose="02020603050405020304" pitchFamily="18" charset="0"/>
                        </a:rPr>
                        <a:t>75%</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rowSpan="6">
                  <a:txBody>
                    <a:bodyPr/>
                    <a:lstStyle/>
                    <a:p>
                      <a:pPr algn="ctr" rtl="0" fontAlgn="ctr">
                        <a:lnSpc>
                          <a:spcPct val="150000"/>
                        </a:lnSpc>
                      </a:pPr>
                      <a:r>
                        <a:rPr lang="tr-TR" sz="1600" u="none" strike="noStrike" dirty="0">
                          <a:effectLst/>
                          <a:latin typeface="Times New Roman" panose="02020603050405020304" pitchFamily="18" charset="0"/>
                          <a:cs typeface="Times New Roman" panose="02020603050405020304" pitchFamily="18" charset="0"/>
                        </a:rPr>
                        <a:t>52,33%</a:t>
                      </a:r>
                      <a:endParaRPr lang="tr-TR" sz="1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extLst>
                  <a:ext uri="{0D108BD9-81ED-4DB2-BD59-A6C34878D82A}">
                    <a16:rowId xmlns:a16="http://schemas.microsoft.com/office/drawing/2014/main" val="442115828"/>
                  </a:ext>
                </a:extLst>
              </a:tr>
              <a:tr h="219075">
                <a:tc>
                  <a:txBody>
                    <a:bodyPr/>
                    <a:lstStyle/>
                    <a:p>
                      <a:pPr algn="just" rtl="0" fontAlgn="ctr">
                        <a:lnSpc>
                          <a:spcPct val="150000"/>
                        </a:lnSpc>
                      </a:pPr>
                      <a:r>
                        <a:rPr lang="tr-TR" sz="1600" u="none" strike="noStrike" dirty="0">
                          <a:effectLst/>
                          <a:latin typeface="Times New Roman" panose="02020603050405020304" pitchFamily="18" charset="0"/>
                          <a:cs typeface="Times New Roman" panose="02020603050405020304" pitchFamily="18" charset="0"/>
                        </a:rPr>
                        <a:t>05-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lnSpc>
                          <a:spcPct val="150000"/>
                        </a:lnSpc>
                      </a:pPr>
                      <a:r>
                        <a:rPr lang="tr-TR" sz="1600" u="none" strike="noStrike" dirty="0">
                          <a:effectLst/>
                          <a:latin typeface="Times New Roman" panose="02020603050405020304" pitchFamily="18" charset="0"/>
                          <a:cs typeface="Times New Roman" panose="02020603050405020304" pitchFamily="18" charset="0"/>
                        </a:rPr>
                        <a:t>54,29%</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vMerge="1">
                  <a:txBody>
                    <a:bodyPr/>
                    <a:lstStyle/>
                    <a:p>
                      <a:endParaRPr lang="tr-TR"/>
                    </a:p>
                  </a:txBody>
                  <a:tcPr/>
                </a:tc>
                <a:extLst>
                  <a:ext uri="{0D108BD9-81ED-4DB2-BD59-A6C34878D82A}">
                    <a16:rowId xmlns:a16="http://schemas.microsoft.com/office/drawing/2014/main" val="1765115688"/>
                  </a:ext>
                </a:extLst>
              </a:tr>
              <a:tr h="219075">
                <a:tc>
                  <a:txBody>
                    <a:bodyPr/>
                    <a:lstStyle/>
                    <a:p>
                      <a:pPr algn="just" rtl="0" fontAlgn="ctr">
                        <a:lnSpc>
                          <a:spcPct val="150000"/>
                        </a:lnSpc>
                      </a:pPr>
                      <a:r>
                        <a:rPr lang="tr-TR" sz="1600" u="none" strike="noStrike" dirty="0">
                          <a:effectLst/>
                          <a:latin typeface="Times New Roman" panose="02020603050405020304" pitchFamily="18" charset="0"/>
                          <a:cs typeface="Times New Roman" panose="02020603050405020304" pitchFamily="18" charset="0"/>
                        </a:rPr>
                        <a:t>06-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lnSpc>
                          <a:spcPct val="150000"/>
                        </a:lnSpc>
                      </a:pPr>
                      <a:r>
                        <a:rPr lang="tr-TR" sz="1600" u="none" strike="noStrike" dirty="0">
                          <a:effectLst/>
                          <a:latin typeface="Times New Roman" panose="02020603050405020304" pitchFamily="18" charset="0"/>
                          <a:cs typeface="Times New Roman" panose="02020603050405020304" pitchFamily="18" charset="0"/>
                        </a:rPr>
                        <a:t>7,50%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vMerge="1">
                  <a:txBody>
                    <a:bodyPr/>
                    <a:lstStyle/>
                    <a:p>
                      <a:endParaRPr lang="tr-TR"/>
                    </a:p>
                  </a:txBody>
                  <a:tcPr/>
                </a:tc>
                <a:extLst>
                  <a:ext uri="{0D108BD9-81ED-4DB2-BD59-A6C34878D82A}">
                    <a16:rowId xmlns:a16="http://schemas.microsoft.com/office/drawing/2014/main" val="736436963"/>
                  </a:ext>
                </a:extLst>
              </a:tr>
              <a:tr h="219075">
                <a:tc>
                  <a:txBody>
                    <a:bodyPr/>
                    <a:lstStyle/>
                    <a:p>
                      <a:pPr algn="just" rtl="0" fontAlgn="ctr">
                        <a:lnSpc>
                          <a:spcPct val="150000"/>
                        </a:lnSpc>
                      </a:pPr>
                      <a:r>
                        <a:rPr lang="tr-TR" sz="1600" u="none" strike="noStrike">
                          <a:effectLst/>
                          <a:latin typeface="Times New Roman" panose="02020603050405020304" pitchFamily="18" charset="0"/>
                          <a:cs typeface="Times New Roman" panose="02020603050405020304" pitchFamily="18" charset="0"/>
                        </a:rPr>
                        <a:t>07-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lnSpc>
                          <a:spcPct val="150000"/>
                        </a:lnSpc>
                      </a:pPr>
                      <a:r>
                        <a:rPr lang="tr-TR" sz="1600" u="none" strike="noStrike" dirty="0">
                          <a:effectLst/>
                          <a:latin typeface="Times New Roman" panose="02020603050405020304" pitchFamily="18" charset="0"/>
                          <a:cs typeface="Times New Roman" panose="02020603050405020304" pitchFamily="18" charset="0"/>
                        </a:rPr>
                        <a:t>42,50%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vMerge="1">
                  <a:txBody>
                    <a:bodyPr/>
                    <a:lstStyle/>
                    <a:p>
                      <a:endParaRPr lang="tr-TR"/>
                    </a:p>
                  </a:txBody>
                  <a:tcPr/>
                </a:tc>
                <a:extLst>
                  <a:ext uri="{0D108BD9-81ED-4DB2-BD59-A6C34878D82A}">
                    <a16:rowId xmlns:a16="http://schemas.microsoft.com/office/drawing/2014/main" val="3451192077"/>
                  </a:ext>
                </a:extLst>
              </a:tr>
              <a:tr h="219075">
                <a:tc>
                  <a:txBody>
                    <a:bodyPr/>
                    <a:lstStyle/>
                    <a:p>
                      <a:pPr algn="just" rtl="0" fontAlgn="ctr">
                        <a:lnSpc>
                          <a:spcPct val="150000"/>
                        </a:lnSpc>
                      </a:pPr>
                      <a:r>
                        <a:rPr lang="tr-TR" sz="1600" u="none" strike="noStrike" dirty="0">
                          <a:effectLst/>
                          <a:latin typeface="Times New Roman" panose="02020603050405020304" pitchFamily="18" charset="0"/>
                          <a:cs typeface="Times New Roman" panose="02020603050405020304" pitchFamily="18" charset="0"/>
                        </a:rPr>
                        <a:t>08-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lnSpc>
                          <a:spcPct val="150000"/>
                        </a:lnSpc>
                      </a:pPr>
                      <a:r>
                        <a:rPr lang="tr-TR" sz="1600" u="none" strike="noStrike" dirty="0">
                          <a:effectLst/>
                          <a:latin typeface="Times New Roman" panose="02020603050405020304" pitchFamily="18" charset="0"/>
                          <a:cs typeface="Times New Roman" panose="02020603050405020304" pitchFamily="18" charset="0"/>
                        </a:rPr>
                        <a:t>50%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vMerge="1">
                  <a:txBody>
                    <a:bodyPr/>
                    <a:lstStyle/>
                    <a:p>
                      <a:endParaRPr lang="tr-TR"/>
                    </a:p>
                  </a:txBody>
                  <a:tcPr/>
                </a:tc>
                <a:extLst>
                  <a:ext uri="{0D108BD9-81ED-4DB2-BD59-A6C34878D82A}">
                    <a16:rowId xmlns:a16="http://schemas.microsoft.com/office/drawing/2014/main" val="1007815848"/>
                  </a:ext>
                </a:extLst>
              </a:tr>
              <a:tr h="219075">
                <a:tc>
                  <a:txBody>
                    <a:bodyPr/>
                    <a:lstStyle/>
                    <a:p>
                      <a:pPr algn="just" rtl="0" fontAlgn="ctr">
                        <a:lnSpc>
                          <a:spcPct val="150000"/>
                        </a:lnSpc>
                      </a:pPr>
                      <a:r>
                        <a:rPr lang="tr-TR" sz="1600" u="none" strike="noStrike" dirty="0">
                          <a:effectLst/>
                          <a:latin typeface="Times New Roman" panose="02020603050405020304" pitchFamily="18" charset="0"/>
                          <a:cs typeface="Times New Roman" panose="02020603050405020304" pitchFamily="18" charset="0"/>
                        </a:rPr>
                        <a:t>09-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lnSpc>
                          <a:spcPct val="150000"/>
                        </a:lnSpc>
                      </a:pPr>
                      <a:r>
                        <a:rPr lang="tr-TR" sz="1600" u="none" strike="noStrike" dirty="0">
                          <a:effectLst/>
                          <a:latin typeface="Times New Roman" panose="02020603050405020304" pitchFamily="18" charset="0"/>
                          <a:cs typeface="Times New Roman" panose="02020603050405020304" pitchFamily="18" charset="0"/>
                        </a:rPr>
                        <a:t>84,70%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vMerge="1">
                  <a:txBody>
                    <a:bodyPr/>
                    <a:lstStyle/>
                    <a:p>
                      <a:endParaRPr lang="tr-TR"/>
                    </a:p>
                  </a:txBody>
                  <a:tcPr/>
                </a:tc>
                <a:extLst>
                  <a:ext uri="{0D108BD9-81ED-4DB2-BD59-A6C34878D82A}">
                    <a16:rowId xmlns:a16="http://schemas.microsoft.com/office/drawing/2014/main" val="3256285639"/>
                  </a:ext>
                </a:extLst>
              </a:tr>
            </a:tbl>
          </a:graphicData>
        </a:graphic>
      </p:graphicFrame>
      <p:sp>
        <p:nvSpPr>
          <p:cNvPr id="2" name="Çift Ayraç 1">
            <a:extLst>
              <a:ext uri="{FF2B5EF4-FFF2-40B4-BE49-F238E27FC236}">
                <a16:creationId xmlns:a16="http://schemas.microsoft.com/office/drawing/2014/main" id="{EB92755A-C5F8-AC37-66CE-4748F0ABB7FB}"/>
              </a:ext>
            </a:extLst>
          </p:cNvPr>
          <p:cNvSpPr>
            <a:spLocks noChangeArrowheads="1"/>
          </p:cNvSpPr>
          <p:nvPr/>
        </p:nvSpPr>
        <p:spPr bwMode="auto">
          <a:xfrm>
            <a:off x="1198662" y="117426"/>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2024 YILI STRATEJİK PLAN DEĞERLENDİRME </a:t>
            </a:r>
            <a:endParaRPr lang="tr-TR" sz="2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36598920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9A2FB-B5AA-97D7-0172-3E4A450F42C2}"/>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7502073C-74A5-CF0B-82AC-7ECDE7611131}"/>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4512FBFD-1667-1531-8CDA-7BF8AFDF9FAE}"/>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413F8354-CE77-03DD-69F9-FEC453A769E0}"/>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F04B96AC-E961-D8EE-7CB0-B69768D84C74}"/>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8689607A-C908-77CB-4BBA-B75222B83568}"/>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B9D01A3-B63D-E1B8-7CDF-56DFABE545A6}"/>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AEB4A703-A953-1E87-236A-EFB27C3B20C7}"/>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13482FA-CCFC-8A97-4436-1FA4C52138CE}"/>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38E9D5EA-113C-0AE6-A6E5-D429E0AB0634}"/>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0" name="Tablo 19">
            <a:extLst>
              <a:ext uri="{FF2B5EF4-FFF2-40B4-BE49-F238E27FC236}">
                <a16:creationId xmlns:a16="http://schemas.microsoft.com/office/drawing/2014/main" id="{81DD048C-D824-F2DC-D10C-A226D92FB666}"/>
              </a:ext>
            </a:extLst>
          </p:cNvPr>
          <p:cNvGraphicFramePr>
            <a:graphicFrameLocks noGrp="1"/>
          </p:cNvGraphicFramePr>
          <p:nvPr>
            <p:extLst>
              <p:ext uri="{D42A27DB-BD31-4B8C-83A1-F6EECF244321}">
                <p14:modId xmlns:p14="http://schemas.microsoft.com/office/powerpoint/2010/main" val="2905578758"/>
              </p:ext>
            </p:extLst>
          </p:nvPr>
        </p:nvGraphicFramePr>
        <p:xfrm>
          <a:off x="1558702" y="1701602"/>
          <a:ext cx="9289031" cy="2346948"/>
        </p:xfrm>
        <a:graphic>
          <a:graphicData uri="http://schemas.openxmlformats.org/drawingml/2006/table">
            <a:tbl>
              <a:tblPr>
                <a:effectLst>
                  <a:reflection blurRad="6350" stA="50000" endA="300" endPos="55500" dist="101600" dir="5400000" sy="-100000" algn="bl" rotWithShape="0"/>
                </a:effectLst>
                <a:tableStyleId>{8FD4443E-F989-4FC4-A0C8-D5A2AF1F390B}</a:tableStyleId>
              </a:tblPr>
              <a:tblGrid>
                <a:gridCol w="6714246">
                  <a:extLst>
                    <a:ext uri="{9D8B030D-6E8A-4147-A177-3AD203B41FA5}">
                      <a16:colId xmlns:a16="http://schemas.microsoft.com/office/drawing/2014/main" val="1841543345"/>
                    </a:ext>
                  </a:extLst>
                </a:gridCol>
                <a:gridCol w="1088540">
                  <a:extLst>
                    <a:ext uri="{9D8B030D-6E8A-4147-A177-3AD203B41FA5}">
                      <a16:colId xmlns:a16="http://schemas.microsoft.com/office/drawing/2014/main" val="228321893"/>
                    </a:ext>
                  </a:extLst>
                </a:gridCol>
                <a:gridCol w="1486245">
                  <a:extLst>
                    <a:ext uri="{9D8B030D-6E8A-4147-A177-3AD203B41FA5}">
                      <a16:colId xmlns:a16="http://schemas.microsoft.com/office/drawing/2014/main" val="1175614224"/>
                    </a:ext>
                  </a:extLst>
                </a:gridCol>
              </a:tblGrid>
              <a:tr h="434763">
                <a:tc gridSpan="2">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Amaç (A3) Araştırma ve Geliştirme Faaliyetlerinde Niteliğin Artırılmasını Sağlamak</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hMerge="1">
                  <a:txBody>
                    <a:bodyPr/>
                    <a:lstStyle/>
                    <a:p>
                      <a:endParaRPr lang="tr-TR"/>
                    </a:p>
                  </a:txBody>
                  <a:tcPr/>
                </a:tc>
                <a:tc>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Gerçekleşme</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extLst>
                  <a:ext uri="{0D108BD9-81ED-4DB2-BD59-A6C34878D82A}">
                    <a16:rowId xmlns:a16="http://schemas.microsoft.com/office/drawing/2014/main" val="76894743"/>
                  </a:ext>
                </a:extLst>
              </a:tr>
              <a:tr h="382437">
                <a:tc>
                  <a:txBody>
                    <a:bodyPr/>
                    <a:lstStyle/>
                    <a:p>
                      <a:pPr algn="just" rtl="0" fontAlgn="ctr"/>
                      <a:r>
                        <a:rPr lang="tr-TR" sz="1600" u="none" strike="noStrike" dirty="0">
                          <a:effectLst/>
                          <a:latin typeface="Times New Roman" panose="02020603050405020304" pitchFamily="18" charset="0"/>
                          <a:cs typeface="Times New Roman" panose="02020603050405020304" pitchFamily="18" charset="0"/>
                        </a:rPr>
                        <a:t>10-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92,49%</a:t>
                      </a:r>
                      <a:endParaRPr lang="tr-TR" sz="1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rowSpan="5">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98,50%</a:t>
                      </a:r>
                      <a:endParaRPr lang="tr-TR" sz="1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extLst>
                  <a:ext uri="{0D108BD9-81ED-4DB2-BD59-A6C34878D82A}">
                    <a16:rowId xmlns:a16="http://schemas.microsoft.com/office/drawing/2014/main" val="2338683653"/>
                  </a:ext>
                </a:extLst>
              </a:tr>
              <a:tr h="382437">
                <a:tc>
                  <a:txBody>
                    <a:bodyPr/>
                    <a:lstStyle/>
                    <a:p>
                      <a:pPr algn="just" rtl="0" fontAlgn="ctr"/>
                      <a:r>
                        <a:rPr lang="tr-TR" sz="1600" u="none" strike="noStrike" dirty="0">
                          <a:effectLst/>
                          <a:latin typeface="Times New Roman" panose="02020603050405020304" pitchFamily="18" charset="0"/>
                          <a:cs typeface="Times New Roman" panose="02020603050405020304" pitchFamily="18" charset="0"/>
                        </a:rPr>
                        <a:t>11-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100,00%</a:t>
                      </a:r>
                      <a:endParaRPr lang="tr-TR" sz="1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vMerge="1">
                  <a:txBody>
                    <a:bodyPr/>
                    <a:lstStyle/>
                    <a:p>
                      <a:endParaRPr lang="tr-TR"/>
                    </a:p>
                  </a:txBody>
                  <a:tcPr/>
                </a:tc>
                <a:extLst>
                  <a:ext uri="{0D108BD9-81ED-4DB2-BD59-A6C34878D82A}">
                    <a16:rowId xmlns:a16="http://schemas.microsoft.com/office/drawing/2014/main" val="4268882286"/>
                  </a:ext>
                </a:extLst>
              </a:tr>
              <a:tr h="382437">
                <a:tc>
                  <a:txBody>
                    <a:bodyPr/>
                    <a:lstStyle/>
                    <a:p>
                      <a:pPr algn="just" rtl="0" fontAlgn="ctr"/>
                      <a:r>
                        <a:rPr lang="tr-TR" sz="1600" u="none" strike="noStrike" dirty="0">
                          <a:effectLst/>
                          <a:latin typeface="Times New Roman" panose="02020603050405020304" pitchFamily="18" charset="0"/>
                          <a:cs typeface="Times New Roman" panose="02020603050405020304" pitchFamily="18" charset="0"/>
                        </a:rPr>
                        <a:t>12-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100,00%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vMerge="1">
                  <a:txBody>
                    <a:bodyPr/>
                    <a:lstStyle/>
                    <a:p>
                      <a:endParaRPr lang="tr-TR"/>
                    </a:p>
                  </a:txBody>
                  <a:tcPr/>
                </a:tc>
                <a:extLst>
                  <a:ext uri="{0D108BD9-81ED-4DB2-BD59-A6C34878D82A}">
                    <a16:rowId xmlns:a16="http://schemas.microsoft.com/office/drawing/2014/main" val="1566402493"/>
                  </a:ext>
                </a:extLst>
              </a:tr>
              <a:tr h="382437">
                <a:tc>
                  <a:txBody>
                    <a:bodyPr/>
                    <a:lstStyle/>
                    <a:p>
                      <a:pPr algn="just" rtl="0" fontAlgn="ctr"/>
                      <a:r>
                        <a:rPr lang="tr-TR" sz="1600" u="none" strike="noStrike" dirty="0">
                          <a:effectLst/>
                          <a:latin typeface="Times New Roman" panose="02020603050405020304" pitchFamily="18" charset="0"/>
                          <a:cs typeface="Times New Roman" panose="02020603050405020304" pitchFamily="18" charset="0"/>
                        </a:rPr>
                        <a:t>13-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100,00%</a:t>
                      </a:r>
                      <a:endParaRPr lang="tr-TR" sz="1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vMerge="1">
                  <a:txBody>
                    <a:bodyPr/>
                    <a:lstStyle/>
                    <a:p>
                      <a:endParaRPr lang="tr-TR"/>
                    </a:p>
                  </a:txBody>
                  <a:tcPr/>
                </a:tc>
                <a:extLst>
                  <a:ext uri="{0D108BD9-81ED-4DB2-BD59-A6C34878D82A}">
                    <a16:rowId xmlns:a16="http://schemas.microsoft.com/office/drawing/2014/main" val="36004331"/>
                  </a:ext>
                </a:extLst>
              </a:tr>
              <a:tr h="382437">
                <a:tc>
                  <a:txBody>
                    <a:bodyPr/>
                    <a:lstStyle/>
                    <a:p>
                      <a:pPr algn="just" rtl="0" fontAlgn="ctr"/>
                      <a:r>
                        <a:rPr lang="tr-TR" sz="1600" u="none" strike="noStrike" dirty="0">
                          <a:effectLst/>
                          <a:latin typeface="Times New Roman" panose="02020603050405020304" pitchFamily="18" charset="0"/>
                          <a:cs typeface="Times New Roman" panose="02020603050405020304" pitchFamily="18" charset="0"/>
                        </a:rPr>
                        <a:t>14-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100,00%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vMerge="1">
                  <a:txBody>
                    <a:bodyPr/>
                    <a:lstStyle/>
                    <a:p>
                      <a:endParaRPr lang="tr-TR"/>
                    </a:p>
                  </a:txBody>
                  <a:tcPr/>
                </a:tc>
                <a:extLst>
                  <a:ext uri="{0D108BD9-81ED-4DB2-BD59-A6C34878D82A}">
                    <a16:rowId xmlns:a16="http://schemas.microsoft.com/office/drawing/2014/main" val="1306357756"/>
                  </a:ext>
                </a:extLst>
              </a:tr>
            </a:tbl>
          </a:graphicData>
        </a:graphic>
      </p:graphicFrame>
      <p:sp>
        <p:nvSpPr>
          <p:cNvPr id="2" name="Çift Ayraç 1">
            <a:extLst>
              <a:ext uri="{FF2B5EF4-FFF2-40B4-BE49-F238E27FC236}">
                <a16:creationId xmlns:a16="http://schemas.microsoft.com/office/drawing/2014/main" id="{811180EF-604F-290E-320B-6880EBFB6536}"/>
              </a:ext>
            </a:extLst>
          </p:cNvPr>
          <p:cNvSpPr>
            <a:spLocks noChangeArrowheads="1"/>
          </p:cNvSpPr>
          <p:nvPr/>
        </p:nvSpPr>
        <p:spPr bwMode="auto">
          <a:xfrm>
            <a:off x="1198662" y="117426"/>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2024 YILI STRATEJİK PLAN DEĞERLENDİRME </a:t>
            </a:r>
            <a:endParaRPr lang="tr-TR" sz="2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26341088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C34F2-0AAC-11F4-3DFB-3D9B8CA4D735}"/>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256B829C-561D-E4B4-8883-7AF3DD767409}"/>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83EF3687-65F3-87F3-86A1-3E924CBBF2EC}"/>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70B645A0-D9D2-38D8-A357-F2A108E31662}"/>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976AF04-8178-CB5C-CD3E-0FE39E2B643E}"/>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627C952-D2CD-B721-B3B0-615975AD53E6}"/>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33F18017-A418-8A3B-3371-1E28C64380F0}"/>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5EB894AB-1C5D-C29A-352B-CD7308ABEC8E}"/>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A30A2AA8-5A57-6A63-5251-4D632541D974}"/>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FBCBA3AC-6A40-BBB2-B110-FEB5171CF965}"/>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5798A542-CF8C-9BE7-BCF4-468B0540D9CF}"/>
              </a:ext>
            </a:extLst>
          </p:cNvPr>
          <p:cNvGraphicFramePr>
            <a:graphicFrameLocks noGrp="1"/>
          </p:cNvGraphicFramePr>
          <p:nvPr>
            <p:extLst>
              <p:ext uri="{D42A27DB-BD31-4B8C-83A1-F6EECF244321}">
                <p14:modId xmlns:p14="http://schemas.microsoft.com/office/powerpoint/2010/main" val="1411499276"/>
              </p:ext>
            </p:extLst>
          </p:nvPr>
        </p:nvGraphicFramePr>
        <p:xfrm>
          <a:off x="1630710" y="1845618"/>
          <a:ext cx="9001000" cy="2016225"/>
        </p:xfrm>
        <a:graphic>
          <a:graphicData uri="http://schemas.openxmlformats.org/drawingml/2006/table">
            <a:tbl>
              <a:tblPr>
                <a:effectLst>
                  <a:outerShdw blurRad="40000" dist="23000" dir="5400000" rotWithShape="0">
                    <a:srgbClr val="000000">
                      <a:alpha val="35000"/>
                    </a:srgbClr>
                  </a:outerShdw>
                  <a:reflection blurRad="6350" stA="50000" endA="300" endPos="55000" dir="5400000" sy="-100000" algn="bl" rotWithShape="0"/>
                </a:effectLst>
                <a:tableStyleId>{327F97BB-C833-4FB7-BDE5-3F7075034690}</a:tableStyleId>
              </a:tblPr>
              <a:tblGrid>
                <a:gridCol w="6506052">
                  <a:extLst>
                    <a:ext uri="{9D8B030D-6E8A-4147-A177-3AD203B41FA5}">
                      <a16:colId xmlns:a16="http://schemas.microsoft.com/office/drawing/2014/main" val="4232195978"/>
                    </a:ext>
                  </a:extLst>
                </a:gridCol>
                <a:gridCol w="1228282">
                  <a:extLst>
                    <a:ext uri="{9D8B030D-6E8A-4147-A177-3AD203B41FA5}">
                      <a16:colId xmlns:a16="http://schemas.microsoft.com/office/drawing/2014/main" val="2680749589"/>
                    </a:ext>
                  </a:extLst>
                </a:gridCol>
                <a:gridCol w="1266666">
                  <a:extLst>
                    <a:ext uri="{9D8B030D-6E8A-4147-A177-3AD203B41FA5}">
                      <a16:colId xmlns:a16="http://schemas.microsoft.com/office/drawing/2014/main" val="174616292"/>
                    </a:ext>
                  </a:extLst>
                </a:gridCol>
              </a:tblGrid>
              <a:tr h="544061">
                <a:tc gridSpan="2">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Amaç (A4) Kurumsal Kalite Anlayışının Geliştirilmesi ve Yaygınlaştırılmasını Sağlamak</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hMerge="1">
                  <a:txBody>
                    <a:bodyPr/>
                    <a:lstStyle/>
                    <a:p>
                      <a:endParaRPr lang="tr-TR"/>
                    </a:p>
                  </a:txBody>
                  <a:tcPr/>
                </a:tc>
                <a:tc>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Gerçekleşme</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extLst>
                  <a:ext uri="{0D108BD9-81ED-4DB2-BD59-A6C34878D82A}">
                    <a16:rowId xmlns:a16="http://schemas.microsoft.com/office/drawing/2014/main" val="2086990321"/>
                  </a:ext>
                </a:extLst>
              </a:tr>
              <a:tr h="368041">
                <a:tc>
                  <a:txBody>
                    <a:bodyPr/>
                    <a:lstStyle/>
                    <a:p>
                      <a:pPr algn="just" rtl="0" fontAlgn="ctr"/>
                      <a:r>
                        <a:rPr lang="tr-TR" sz="1600" u="none" strike="noStrike" dirty="0">
                          <a:effectLst/>
                          <a:latin typeface="Times New Roman" panose="02020603050405020304" pitchFamily="18" charset="0"/>
                          <a:cs typeface="Times New Roman" panose="02020603050405020304" pitchFamily="18" charset="0"/>
                        </a:rPr>
                        <a:t>15-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600" u="none" strike="noStrike">
                          <a:effectLst/>
                          <a:latin typeface="Times New Roman" panose="02020603050405020304" pitchFamily="18" charset="0"/>
                          <a:cs typeface="Times New Roman" panose="02020603050405020304" pitchFamily="18" charset="0"/>
                        </a:rPr>
                        <a:t>100,00%</a:t>
                      </a:r>
                      <a:endParaRPr lang="tr-TR"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rowSpan="4">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100%</a:t>
                      </a:r>
                      <a:endParaRPr lang="tr-TR" sz="1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extLst>
                  <a:ext uri="{0D108BD9-81ED-4DB2-BD59-A6C34878D82A}">
                    <a16:rowId xmlns:a16="http://schemas.microsoft.com/office/drawing/2014/main" val="2879719086"/>
                  </a:ext>
                </a:extLst>
              </a:tr>
              <a:tr h="368041">
                <a:tc>
                  <a:txBody>
                    <a:bodyPr/>
                    <a:lstStyle/>
                    <a:p>
                      <a:pPr algn="just" rtl="0" fontAlgn="ctr"/>
                      <a:r>
                        <a:rPr lang="tr-TR" sz="1600" u="none" strike="noStrike" dirty="0">
                          <a:effectLst/>
                          <a:latin typeface="Times New Roman" panose="02020603050405020304" pitchFamily="18" charset="0"/>
                          <a:cs typeface="Times New Roman" panose="02020603050405020304" pitchFamily="18" charset="0"/>
                        </a:rPr>
                        <a:t>16-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100,00%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vMerge="1">
                  <a:txBody>
                    <a:bodyPr/>
                    <a:lstStyle/>
                    <a:p>
                      <a:endParaRPr lang="tr-TR"/>
                    </a:p>
                  </a:txBody>
                  <a:tcPr/>
                </a:tc>
                <a:extLst>
                  <a:ext uri="{0D108BD9-81ED-4DB2-BD59-A6C34878D82A}">
                    <a16:rowId xmlns:a16="http://schemas.microsoft.com/office/drawing/2014/main" val="1666416820"/>
                  </a:ext>
                </a:extLst>
              </a:tr>
              <a:tr h="368041">
                <a:tc>
                  <a:txBody>
                    <a:bodyPr/>
                    <a:lstStyle/>
                    <a:p>
                      <a:pPr algn="just" rtl="0" fontAlgn="ctr"/>
                      <a:r>
                        <a:rPr lang="tr-TR" sz="1600" u="none" strike="noStrike" dirty="0">
                          <a:effectLst/>
                          <a:latin typeface="Times New Roman" panose="02020603050405020304" pitchFamily="18" charset="0"/>
                          <a:cs typeface="Times New Roman" panose="02020603050405020304" pitchFamily="18" charset="0"/>
                        </a:rPr>
                        <a:t>17-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100,00%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vMerge="1">
                  <a:txBody>
                    <a:bodyPr/>
                    <a:lstStyle/>
                    <a:p>
                      <a:endParaRPr lang="tr-TR"/>
                    </a:p>
                  </a:txBody>
                  <a:tcPr/>
                </a:tc>
                <a:extLst>
                  <a:ext uri="{0D108BD9-81ED-4DB2-BD59-A6C34878D82A}">
                    <a16:rowId xmlns:a16="http://schemas.microsoft.com/office/drawing/2014/main" val="2431878062"/>
                  </a:ext>
                </a:extLst>
              </a:tr>
              <a:tr h="368041">
                <a:tc>
                  <a:txBody>
                    <a:bodyPr/>
                    <a:lstStyle/>
                    <a:p>
                      <a:pPr algn="just" rtl="0" fontAlgn="ctr"/>
                      <a:r>
                        <a:rPr lang="tr-TR" sz="1600" u="none" strike="noStrike" dirty="0">
                          <a:effectLst/>
                          <a:latin typeface="Times New Roman" panose="02020603050405020304" pitchFamily="18" charset="0"/>
                          <a:cs typeface="Times New Roman" panose="02020603050405020304" pitchFamily="18" charset="0"/>
                        </a:rPr>
                        <a:t>18-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100,00%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vMerge="1">
                  <a:txBody>
                    <a:bodyPr/>
                    <a:lstStyle/>
                    <a:p>
                      <a:endParaRPr lang="tr-TR"/>
                    </a:p>
                  </a:txBody>
                  <a:tcPr/>
                </a:tc>
                <a:extLst>
                  <a:ext uri="{0D108BD9-81ED-4DB2-BD59-A6C34878D82A}">
                    <a16:rowId xmlns:a16="http://schemas.microsoft.com/office/drawing/2014/main" val="1355724563"/>
                  </a:ext>
                </a:extLst>
              </a:tr>
            </a:tbl>
          </a:graphicData>
        </a:graphic>
      </p:graphicFrame>
      <p:sp>
        <p:nvSpPr>
          <p:cNvPr id="3" name="Çift Ayraç 2">
            <a:extLst>
              <a:ext uri="{FF2B5EF4-FFF2-40B4-BE49-F238E27FC236}">
                <a16:creationId xmlns:a16="http://schemas.microsoft.com/office/drawing/2014/main" id="{CABE4774-FD70-7159-64F6-82635756E274}"/>
              </a:ext>
            </a:extLst>
          </p:cNvPr>
          <p:cNvSpPr>
            <a:spLocks noChangeArrowheads="1"/>
          </p:cNvSpPr>
          <p:nvPr/>
        </p:nvSpPr>
        <p:spPr bwMode="auto">
          <a:xfrm>
            <a:off x="1126654" y="117426"/>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2024 YILI STRATEJİK PLAN DEĞERLENDİRME </a:t>
            </a:r>
            <a:endParaRPr lang="tr-TR" sz="2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29840384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6CB1B-B0A4-5273-4438-885C5F79ADD7}"/>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658B3AB3-B212-BDF4-E06A-13A049AF3493}"/>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CFC89123-8D08-CF25-A0A3-785DA8D5E6A3}"/>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EB7BE245-77C6-6405-6915-ADC58359E90B}"/>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E3E53BCF-C8A5-6F25-A990-B8D5B5BDA438}"/>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247BCE8F-2283-0340-0792-CE76964D881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4149D94-8E21-15E1-169C-E2059598E539}"/>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AF3416AD-6258-4AA9-83FC-09C6DB7707C4}"/>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CE20CF4F-8EC3-8425-275A-1D5EB5B04707}"/>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C256CBF4-1A8D-9B45-DA4F-95F2C4196F58}"/>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3" name="Tablo 2">
            <a:extLst>
              <a:ext uri="{FF2B5EF4-FFF2-40B4-BE49-F238E27FC236}">
                <a16:creationId xmlns:a16="http://schemas.microsoft.com/office/drawing/2014/main" id="{043DFED2-3757-CF44-2668-0029C31BAED4}"/>
              </a:ext>
            </a:extLst>
          </p:cNvPr>
          <p:cNvGraphicFramePr>
            <a:graphicFrameLocks noGrp="1"/>
          </p:cNvGraphicFramePr>
          <p:nvPr>
            <p:extLst>
              <p:ext uri="{D42A27DB-BD31-4B8C-83A1-F6EECF244321}">
                <p14:modId xmlns:p14="http://schemas.microsoft.com/office/powerpoint/2010/main" val="4245086683"/>
              </p:ext>
            </p:extLst>
          </p:nvPr>
        </p:nvGraphicFramePr>
        <p:xfrm>
          <a:off x="1414686" y="1701602"/>
          <a:ext cx="9073008" cy="2376265"/>
        </p:xfrm>
        <a:graphic>
          <a:graphicData uri="http://schemas.openxmlformats.org/drawingml/2006/table">
            <a:tbl>
              <a:tblPr>
                <a:effectLst>
                  <a:outerShdw blurRad="40000" dist="23000" dir="5400000" rotWithShape="0">
                    <a:srgbClr val="000000">
                      <a:alpha val="35000"/>
                    </a:srgbClr>
                  </a:outerShdw>
                  <a:reflection blurRad="6350" stA="50000" endA="300" endPos="55000" dir="5400000" sy="-100000" algn="bl" rotWithShape="0"/>
                </a:effectLst>
                <a:tableStyleId>{327F97BB-C833-4FB7-BDE5-3F7075034690}</a:tableStyleId>
              </a:tblPr>
              <a:tblGrid>
                <a:gridCol w="6558101">
                  <a:extLst>
                    <a:ext uri="{9D8B030D-6E8A-4147-A177-3AD203B41FA5}">
                      <a16:colId xmlns:a16="http://schemas.microsoft.com/office/drawing/2014/main" val="2165268599"/>
                    </a:ext>
                  </a:extLst>
                </a:gridCol>
                <a:gridCol w="1238109">
                  <a:extLst>
                    <a:ext uri="{9D8B030D-6E8A-4147-A177-3AD203B41FA5}">
                      <a16:colId xmlns:a16="http://schemas.microsoft.com/office/drawing/2014/main" val="3110889638"/>
                    </a:ext>
                  </a:extLst>
                </a:gridCol>
                <a:gridCol w="1276798">
                  <a:extLst>
                    <a:ext uri="{9D8B030D-6E8A-4147-A177-3AD203B41FA5}">
                      <a16:colId xmlns:a16="http://schemas.microsoft.com/office/drawing/2014/main" val="2024068610"/>
                    </a:ext>
                  </a:extLst>
                </a:gridCol>
              </a:tblGrid>
              <a:tr h="650765">
                <a:tc gridSpan="2">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Amaç (A5) Öğrencilerimizin, Çalışanlarımızın Ve Toplumun Sosyal Gelişimine Katkıda Bulunan Çalışmaları Artırmak</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hMerge="1">
                  <a:txBody>
                    <a:bodyPr/>
                    <a:lstStyle/>
                    <a:p>
                      <a:endParaRPr lang="tr-TR"/>
                    </a:p>
                  </a:txBody>
                  <a:tcPr/>
                </a:tc>
                <a:tc>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Gerçekleşme</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extLst>
                  <a:ext uri="{0D108BD9-81ED-4DB2-BD59-A6C34878D82A}">
                    <a16:rowId xmlns:a16="http://schemas.microsoft.com/office/drawing/2014/main" val="842973354"/>
                  </a:ext>
                </a:extLst>
              </a:tr>
              <a:tr h="431375">
                <a:tc>
                  <a:txBody>
                    <a:bodyPr/>
                    <a:lstStyle/>
                    <a:p>
                      <a:pPr algn="just" rtl="0" fontAlgn="ctr"/>
                      <a:r>
                        <a:rPr lang="tr-TR" sz="1600" u="none" strike="noStrike" dirty="0">
                          <a:effectLst/>
                          <a:latin typeface="Times New Roman" panose="02020603050405020304" pitchFamily="18" charset="0"/>
                          <a:cs typeface="Times New Roman" panose="02020603050405020304" pitchFamily="18" charset="0"/>
                        </a:rPr>
                        <a:t>19-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99,50%</a:t>
                      </a:r>
                      <a:endParaRPr lang="tr-TR" sz="1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rowSpan="4">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98,72%</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extLst>
                  <a:ext uri="{0D108BD9-81ED-4DB2-BD59-A6C34878D82A}">
                    <a16:rowId xmlns:a16="http://schemas.microsoft.com/office/drawing/2014/main" val="2919068428"/>
                  </a:ext>
                </a:extLst>
              </a:tr>
              <a:tr h="431375">
                <a:tc>
                  <a:txBody>
                    <a:bodyPr/>
                    <a:lstStyle/>
                    <a:p>
                      <a:pPr algn="just" rtl="0" fontAlgn="ctr"/>
                      <a:r>
                        <a:rPr lang="tr-TR" sz="1600" u="none" strike="noStrike" dirty="0">
                          <a:effectLst/>
                          <a:latin typeface="Times New Roman" panose="02020603050405020304" pitchFamily="18" charset="0"/>
                          <a:cs typeface="Times New Roman" panose="02020603050405020304" pitchFamily="18" charset="0"/>
                        </a:rPr>
                        <a:t>20-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95,38%</a:t>
                      </a:r>
                      <a:endParaRPr lang="tr-TR" sz="1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vMerge="1">
                  <a:txBody>
                    <a:bodyPr/>
                    <a:lstStyle/>
                    <a:p>
                      <a:endParaRPr lang="tr-TR"/>
                    </a:p>
                  </a:txBody>
                  <a:tcPr/>
                </a:tc>
                <a:extLst>
                  <a:ext uri="{0D108BD9-81ED-4DB2-BD59-A6C34878D82A}">
                    <a16:rowId xmlns:a16="http://schemas.microsoft.com/office/drawing/2014/main" val="3444109911"/>
                  </a:ext>
                </a:extLst>
              </a:tr>
              <a:tr h="431375">
                <a:tc>
                  <a:txBody>
                    <a:bodyPr/>
                    <a:lstStyle/>
                    <a:p>
                      <a:pPr algn="just" rtl="0" fontAlgn="ctr"/>
                      <a:r>
                        <a:rPr lang="tr-TR" sz="1600" u="none" strike="noStrike" dirty="0">
                          <a:effectLst/>
                          <a:latin typeface="Times New Roman" panose="02020603050405020304" pitchFamily="18" charset="0"/>
                          <a:cs typeface="Times New Roman" panose="02020603050405020304" pitchFamily="18" charset="0"/>
                        </a:rPr>
                        <a:t>21-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100,00%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vMerge="1">
                  <a:txBody>
                    <a:bodyPr/>
                    <a:lstStyle/>
                    <a:p>
                      <a:endParaRPr lang="tr-TR"/>
                    </a:p>
                  </a:txBody>
                  <a:tcPr/>
                </a:tc>
                <a:extLst>
                  <a:ext uri="{0D108BD9-81ED-4DB2-BD59-A6C34878D82A}">
                    <a16:rowId xmlns:a16="http://schemas.microsoft.com/office/drawing/2014/main" val="1741724675"/>
                  </a:ext>
                </a:extLst>
              </a:tr>
              <a:tr h="431375">
                <a:tc>
                  <a:txBody>
                    <a:bodyPr/>
                    <a:lstStyle/>
                    <a:p>
                      <a:pPr algn="just" rtl="0" fontAlgn="ctr"/>
                      <a:r>
                        <a:rPr lang="tr-TR" sz="1600" u="none" strike="noStrike" dirty="0">
                          <a:effectLst/>
                          <a:latin typeface="Times New Roman" panose="02020603050405020304" pitchFamily="18" charset="0"/>
                          <a:cs typeface="Times New Roman" panose="02020603050405020304" pitchFamily="18" charset="0"/>
                        </a:rPr>
                        <a:t>22- Hedef Kart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a:txBody>
                    <a:bodyPr/>
                    <a:lstStyle/>
                    <a:p>
                      <a:pPr algn="ctr" rtl="0" fontAlgn="ctr"/>
                      <a:r>
                        <a:rPr lang="tr-TR" sz="1600" u="none" strike="noStrike" dirty="0">
                          <a:effectLst/>
                          <a:latin typeface="Times New Roman" panose="02020603050405020304" pitchFamily="18" charset="0"/>
                          <a:cs typeface="Times New Roman" panose="02020603050405020304" pitchFamily="18" charset="0"/>
                        </a:rPr>
                        <a:t>100,00%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tc vMerge="1">
                  <a:txBody>
                    <a:bodyPr/>
                    <a:lstStyle/>
                    <a:p>
                      <a:endParaRPr lang="tr-TR"/>
                    </a:p>
                  </a:txBody>
                  <a:tcPr/>
                </a:tc>
                <a:extLst>
                  <a:ext uri="{0D108BD9-81ED-4DB2-BD59-A6C34878D82A}">
                    <a16:rowId xmlns:a16="http://schemas.microsoft.com/office/drawing/2014/main" val="306936393"/>
                  </a:ext>
                </a:extLst>
              </a:tr>
            </a:tbl>
          </a:graphicData>
        </a:graphic>
      </p:graphicFrame>
      <p:sp>
        <p:nvSpPr>
          <p:cNvPr id="2" name="Çift Ayraç 1">
            <a:extLst>
              <a:ext uri="{FF2B5EF4-FFF2-40B4-BE49-F238E27FC236}">
                <a16:creationId xmlns:a16="http://schemas.microsoft.com/office/drawing/2014/main" id="{8220ABFA-BD9D-02B8-A2BC-A55323B8A84E}"/>
              </a:ext>
            </a:extLst>
          </p:cNvPr>
          <p:cNvSpPr>
            <a:spLocks noChangeArrowheads="1"/>
          </p:cNvSpPr>
          <p:nvPr/>
        </p:nvSpPr>
        <p:spPr bwMode="auto">
          <a:xfrm>
            <a:off x="982638" y="117426"/>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2024 YILI STRATEJİK PLAN DEĞERLENDİRME </a:t>
            </a:r>
            <a:endParaRPr lang="tr-TR" sz="2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20938185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74A02-D282-C20D-F057-47C1D8068628}"/>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0968756E-3ADE-F74B-125C-C2D6FC653D94}"/>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542D7E9B-93FE-8DC7-684B-C45430A2CD39}"/>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DC4F1EA2-3045-FA32-1C93-32BD9246BF39}"/>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322FBD41-D1DB-8AFE-FAB9-69B2295EBD97}"/>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C3E567F9-DB48-BC06-A00E-D132FB286896}"/>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423CD9F4-380D-41B7-CEE4-5F80C5BF92BD}"/>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CAE2F4EB-9E86-83DF-E47D-24C85AE51DB5}"/>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7F303DFE-F78D-82F4-2151-07FEB8988BA1}"/>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098069DB-4B9C-850B-818B-B0A9A31862ED}"/>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3" name="Tablo 2">
            <a:extLst>
              <a:ext uri="{FF2B5EF4-FFF2-40B4-BE49-F238E27FC236}">
                <a16:creationId xmlns:a16="http://schemas.microsoft.com/office/drawing/2014/main" id="{DF89F6C8-DC44-A4AC-BD30-12CE40A0E2C1}"/>
              </a:ext>
            </a:extLst>
          </p:cNvPr>
          <p:cNvGraphicFramePr>
            <a:graphicFrameLocks noGrp="1"/>
          </p:cNvGraphicFramePr>
          <p:nvPr>
            <p:extLst>
              <p:ext uri="{D42A27DB-BD31-4B8C-83A1-F6EECF244321}">
                <p14:modId xmlns:p14="http://schemas.microsoft.com/office/powerpoint/2010/main" val="2986084720"/>
              </p:ext>
            </p:extLst>
          </p:nvPr>
        </p:nvGraphicFramePr>
        <p:xfrm>
          <a:off x="7247334" y="1917626"/>
          <a:ext cx="4824536" cy="1725500"/>
        </p:xfrm>
        <a:graphic>
          <a:graphicData uri="http://schemas.openxmlformats.org/drawingml/2006/table">
            <a:tbl>
              <a:tblPr>
                <a:tableStyleId>{BDBED569-4797-4DF1-A0F4-6AAB3CD982D8}</a:tableStyleId>
              </a:tblPr>
              <a:tblGrid>
                <a:gridCol w="792088">
                  <a:extLst>
                    <a:ext uri="{9D8B030D-6E8A-4147-A177-3AD203B41FA5}">
                      <a16:colId xmlns:a16="http://schemas.microsoft.com/office/drawing/2014/main" val="2165268599"/>
                    </a:ext>
                  </a:extLst>
                </a:gridCol>
                <a:gridCol w="4032448">
                  <a:extLst>
                    <a:ext uri="{9D8B030D-6E8A-4147-A177-3AD203B41FA5}">
                      <a16:colId xmlns:a16="http://schemas.microsoft.com/office/drawing/2014/main" val="3110889638"/>
                    </a:ext>
                  </a:extLst>
                </a:gridCol>
              </a:tblGrid>
              <a:tr h="431375">
                <a:tc>
                  <a:txBody>
                    <a:bodyPr/>
                    <a:lstStyle/>
                    <a:p>
                      <a:pPr algn="l" fontAlgn="b"/>
                      <a:r>
                        <a:rPr lang="tr-TR" sz="1000" b="0" u="none" strike="noStrike" dirty="0">
                          <a:solidFill>
                            <a:srgbClr val="000000"/>
                          </a:solidFill>
                          <a:effectLst/>
                          <a:latin typeface="Times New Roman" panose="02020603050405020304" pitchFamily="18" charset="0"/>
                          <a:cs typeface="Times New Roman" panose="02020603050405020304" pitchFamily="18" charset="0"/>
                        </a:rPr>
                        <a:t>AMAÇ-1</a:t>
                      </a: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000" b="0" u="none" strike="noStrike" dirty="0">
                          <a:solidFill>
                            <a:srgbClr val="000000"/>
                          </a:solidFill>
                          <a:effectLst/>
                          <a:latin typeface="Times New Roman" panose="02020603050405020304" pitchFamily="18" charset="0"/>
                          <a:cs typeface="Times New Roman" panose="02020603050405020304" pitchFamily="18" charset="0"/>
                        </a:rPr>
                        <a:t>Fiziksel ve Teknolojik Altyapının Nitelik ve Niceliğini Artırmak</a:t>
                      </a: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919068428"/>
                  </a:ext>
                </a:extLst>
              </a:tr>
              <a:tr h="431375">
                <a:tc>
                  <a:txBody>
                    <a:bodyPr/>
                    <a:lstStyle/>
                    <a:p>
                      <a:pPr algn="l" fontAlgn="b"/>
                      <a:r>
                        <a:rPr lang="tr-TR" sz="1000" b="0" u="none" strike="noStrike">
                          <a:solidFill>
                            <a:srgbClr val="000000"/>
                          </a:solidFill>
                          <a:effectLst/>
                          <a:latin typeface="Times New Roman" panose="02020603050405020304" pitchFamily="18" charset="0"/>
                          <a:cs typeface="Times New Roman" panose="02020603050405020304" pitchFamily="18" charset="0"/>
                        </a:rPr>
                        <a:t>AMAÇ-2</a:t>
                      </a:r>
                      <a:endParaRPr lang="tr-TR"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000" b="0" u="none" strike="noStrike" dirty="0">
                          <a:solidFill>
                            <a:srgbClr val="000000"/>
                          </a:solidFill>
                          <a:effectLst/>
                          <a:latin typeface="Times New Roman" panose="02020603050405020304" pitchFamily="18" charset="0"/>
                          <a:cs typeface="Times New Roman" panose="02020603050405020304" pitchFamily="18" charset="0"/>
                        </a:rPr>
                        <a:t>Eğitim ve Öğretim Faaliyetlerinin Nitelik ve Niceliğini Geliştirmek</a:t>
                      </a: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444109911"/>
                  </a:ext>
                </a:extLst>
              </a:tr>
              <a:tr h="431375">
                <a:tc>
                  <a:txBody>
                    <a:bodyPr/>
                    <a:lstStyle/>
                    <a:p>
                      <a:pPr algn="l" fontAlgn="b"/>
                      <a:r>
                        <a:rPr lang="tr-TR" sz="1000" b="0" u="none" strike="noStrike" dirty="0">
                          <a:solidFill>
                            <a:srgbClr val="000000"/>
                          </a:solidFill>
                          <a:effectLst/>
                          <a:latin typeface="Times New Roman" panose="02020603050405020304" pitchFamily="18" charset="0"/>
                          <a:cs typeface="Times New Roman" panose="02020603050405020304" pitchFamily="18" charset="0"/>
                        </a:rPr>
                        <a:t>AMAÇ-3</a:t>
                      </a: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r>
                        <a:rPr lang="tr-TR" sz="1000" b="0" u="none" strike="noStrike" dirty="0">
                          <a:solidFill>
                            <a:srgbClr val="000000"/>
                          </a:solidFill>
                          <a:effectLst/>
                          <a:latin typeface="Times New Roman" panose="02020603050405020304" pitchFamily="18" charset="0"/>
                          <a:cs typeface="Times New Roman" panose="02020603050405020304" pitchFamily="18" charset="0"/>
                        </a:rPr>
                        <a:t>Araştırma ve Geliştirme Faaliyetlerinde Niteliğin Artırılmasını Sağlamak</a:t>
                      </a: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741724675"/>
                  </a:ext>
                </a:extLst>
              </a:tr>
              <a:tr h="431375">
                <a:tc>
                  <a:txBody>
                    <a:bodyPr/>
                    <a:lstStyle/>
                    <a:p>
                      <a:pPr algn="l" fontAlgn="b"/>
                      <a:r>
                        <a:rPr lang="tr-TR" sz="1000" b="0" u="none" strike="noStrike">
                          <a:solidFill>
                            <a:srgbClr val="000000"/>
                          </a:solidFill>
                          <a:effectLst/>
                          <a:latin typeface="Times New Roman" panose="02020603050405020304" pitchFamily="18" charset="0"/>
                          <a:cs typeface="Times New Roman" panose="02020603050405020304" pitchFamily="18" charset="0"/>
                        </a:rPr>
                        <a:t>AMAÇ-4</a:t>
                      </a:r>
                      <a:endParaRPr lang="tr-TR"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just" fontAlgn="ctr"/>
                      <a:r>
                        <a:rPr lang="tr-TR" sz="1000" b="0" u="none" strike="noStrike" dirty="0">
                          <a:solidFill>
                            <a:srgbClr val="000000"/>
                          </a:solidFill>
                          <a:effectLst/>
                          <a:latin typeface="Times New Roman" panose="02020603050405020304" pitchFamily="18" charset="0"/>
                          <a:cs typeface="Times New Roman" panose="02020603050405020304" pitchFamily="18" charset="0"/>
                        </a:rPr>
                        <a:t>Kurumsal Kalite Anlayışının Geliştirilmesi ve Yaygınlaştırılmasını Sağlamak</a:t>
                      </a: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6936393"/>
                  </a:ext>
                </a:extLst>
              </a:tr>
            </a:tbl>
          </a:graphicData>
        </a:graphic>
      </p:graphicFrame>
      <p:sp>
        <p:nvSpPr>
          <p:cNvPr id="14" name="Çift Ayraç 13">
            <a:extLst>
              <a:ext uri="{FF2B5EF4-FFF2-40B4-BE49-F238E27FC236}">
                <a16:creationId xmlns:a16="http://schemas.microsoft.com/office/drawing/2014/main" id="{7DF0F0AD-3954-0289-F67B-7ECD690BE585}"/>
              </a:ext>
            </a:extLst>
          </p:cNvPr>
          <p:cNvSpPr>
            <a:spLocks noChangeArrowheads="1"/>
          </p:cNvSpPr>
          <p:nvPr/>
        </p:nvSpPr>
        <p:spPr bwMode="auto">
          <a:xfrm>
            <a:off x="838622" y="117426"/>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2024 YILI STRATEJİK PLAN DEĞERLENDİRME </a:t>
            </a:r>
            <a:endParaRPr lang="tr-TR" sz="2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13" name="Grafik 12">
            <a:extLst>
              <a:ext uri="{FF2B5EF4-FFF2-40B4-BE49-F238E27FC236}">
                <a16:creationId xmlns:a16="http://schemas.microsoft.com/office/drawing/2014/main" id="{02B56625-CC63-2608-038B-5F788B6E0B7D}"/>
              </a:ext>
            </a:extLst>
          </p:cNvPr>
          <p:cNvGraphicFramePr>
            <a:graphicFrameLocks/>
          </p:cNvGraphicFramePr>
          <p:nvPr>
            <p:extLst>
              <p:ext uri="{D42A27DB-BD31-4B8C-83A1-F6EECF244321}">
                <p14:modId xmlns:p14="http://schemas.microsoft.com/office/powerpoint/2010/main" val="1306923544"/>
              </p:ext>
            </p:extLst>
          </p:nvPr>
        </p:nvGraphicFramePr>
        <p:xfrm>
          <a:off x="1126655" y="1485578"/>
          <a:ext cx="5688632" cy="36766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16260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8D643-3BA6-731C-7DC0-8F1854ECD54F}"/>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A1F09F2B-331B-A155-30D7-AC788DB11963}"/>
              </a:ext>
            </a:extLst>
          </p:cNvPr>
          <p:cNvGrpSpPr/>
          <p:nvPr/>
        </p:nvGrpSpPr>
        <p:grpSpPr>
          <a:xfrm>
            <a:off x="-33486" y="18331"/>
            <a:ext cx="11756856" cy="6859588"/>
            <a:chOff x="136630" y="0"/>
            <a:chExt cx="11756856" cy="6859588"/>
          </a:xfrm>
        </p:grpSpPr>
        <p:sp>
          <p:nvSpPr>
            <p:cNvPr id="5" name="Dikdörtgen 3">
              <a:extLst>
                <a:ext uri="{FF2B5EF4-FFF2-40B4-BE49-F238E27FC236}">
                  <a16:creationId xmlns:a16="http://schemas.microsoft.com/office/drawing/2014/main" id="{A9505DE0-7421-FDA3-9B17-678055D9EA1A}"/>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D4DFFBDD-D2E3-3ACF-564B-D85DD53CB18D}"/>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756D044-30B2-4FDF-74ED-0AD46EF9C46D}"/>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F27BCE8C-54E4-3C2C-4930-43B3001544C4}"/>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4C309505-7CF8-79BB-2EED-A1A0D896E923}"/>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4A117D21-F72D-1281-B9A2-0A021F10CCCC}"/>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C8E1040D-0FB8-0FC9-6C6D-E330525DD36B}"/>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305A6593-9948-0455-A335-37F1411483E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5195B140-6643-77A4-5AD0-3BF0BA13D505}"/>
              </a:ext>
            </a:extLst>
          </p:cNvPr>
          <p:cNvSpPr>
            <a:spLocks noChangeArrowheads="1"/>
          </p:cNvSpPr>
          <p:nvPr/>
        </p:nvSpPr>
        <p:spPr bwMode="auto">
          <a:xfrm>
            <a:off x="838622" y="117426"/>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2024 YILI STRATEJİK PLAN DEĞERLENDİRME </a:t>
            </a:r>
            <a:endParaRPr lang="tr-TR" sz="2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3" name="Tablo 2">
            <a:extLst>
              <a:ext uri="{FF2B5EF4-FFF2-40B4-BE49-F238E27FC236}">
                <a16:creationId xmlns:a16="http://schemas.microsoft.com/office/drawing/2014/main" id="{4E84F770-B168-87BA-9BE9-7591E9110958}"/>
              </a:ext>
            </a:extLst>
          </p:cNvPr>
          <p:cNvGraphicFramePr>
            <a:graphicFrameLocks noGrp="1"/>
          </p:cNvGraphicFramePr>
          <p:nvPr>
            <p:extLst>
              <p:ext uri="{D42A27DB-BD31-4B8C-83A1-F6EECF244321}">
                <p14:modId xmlns:p14="http://schemas.microsoft.com/office/powerpoint/2010/main" val="2636744075"/>
              </p:ext>
            </p:extLst>
          </p:nvPr>
        </p:nvGraphicFramePr>
        <p:xfrm>
          <a:off x="1702718" y="1269554"/>
          <a:ext cx="8856984" cy="2448272"/>
        </p:xfrm>
        <a:graphic>
          <a:graphicData uri="http://schemas.openxmlformats.org/drawingml/2006/table">
            <a:tbl>
              <a:tblPr>
                <a:effectLst>
                  <a:outerShdw blurRad="40000" dist="23000" dir="5400000" rotWithShape="0">
                    <a:srgbClr val="000000">
                      <a:alpha val="35000"/>
                    </a:srgbClr>
                  </a:outerShdw>
                  <a:reflection blurRad="6350" stA="50000" endA="300" endPos="55000" dir="5400000" sy="-100000" algn="bl" rotWithShape="0"/>
                </a:effectLst>
                <a:tableStyleId>{327F97BB-C833-4FB7-BDE5-3F7075034690}</a:tableStyleId>
              </a:tblPr>
              <a:tblGrid>
                <a:gridCol w="8856984">
                  <a:extLst>
                    <a:ext uri="{9D8B030D-6E8A-4147-A177-3AD203B41FA5}">
                      <a16:colId xmlns:a16="http://schemas.microsoft.com/office/drawing/2014/main" val="2165268599"/>
                    </a:ext>
                  </a:extLst>
                </a:gridCol>
              </a:tblGrid>
              <a:tr h="1224136">
                <a:tc>
                  <a:txBody>
                    <a:bodyPr/>
                    <a:lstStyle/>
                    <a:p>
                      <a:pPr algn="ctr" rtl="0" fontAlgn="ctr"/>
                      <a:r>
                        <a:rPr lang="tr-TR" sz="4000" b="1" i="0" u="none" strike="noStrike" dirty="0">
                          <a:solidFill>
                            <a:schemeClr val="bg1"/>
                          </a:solidFill>
                          <a:effectLst/>
                          <a:latin typeface="Times New Roman" panose="02020603050405020304" pitchFamily="18" charset="0"/>
                          <a:cs typeface="Times New Roman" panose="02020603050405020304" pitchFamily="18" charset="0"/>
                        </a:rPr>
                        <a:t>GENEL PERFORMANS</a:t>
                      </a:r>
                    </a:p>
                  </a:txBody>
                  <a:tcPr marL="9525" marR="9525" marT="9525" marB="0" anchor="ctr">
                    <a:solidFill>
                      <a:srgbClr val="0098BC"/>
                    </a:solidFill>
                  </a:tcPr>
                </a:tc>
                <a:extLst>
                  <a:ext uri="{0D108BD9-81ED-4DB2-BD59-A6C34878D82A}">
                    <a16:rowId xmlns:a16="http://schemas.microsoft.com/office/drawing/2014/main" val="842973354"/>
                  </a:ext>
                </a:extLst>
              </a:tr>
              <a:tr h="1224136">
                <a:tc>
                  <a:txBody>
                    <a:bodyPr/>
                    <a:lstStyle/>
                    <a:p>
                      <a:pPr algn="ctr" rtl="0" fontAlgn="ctr"/>
                      <a:endParaRPr lang="tr-TR" sz="4000" b="1" i="0" u="none" strike="noStrike" dirty="0">
                        <a:solidFill>
                          <a:srgbClr val="262F59"/>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extLst>
                  <a:ext uri="{0D108BD9-81ED-4DB2-BD59-A6C34878D82A}">
                    <a16:rowId xmlns:a16="http://schemas.microsoft.com/office/drawing/2014/main" val="601988316"/>
                  </a:ext>
                </a:extLst>
              </a:tr>
            </a:tbl>
          </a:graphicData>
        </a:graphic>
      </p:graphicFrame>
      <p:sp>
        <p:nvSpPr>
          <p:cNvPr id="14" name="Oval 13">
            <a:extLst>
              <a:ext uri="{FF2B5EF4-FFF2-40B4-BE49-F238E27FC236}">
                <a16:creationId xmlns:a16="http://schemas.microsoft.com/office/drawing/2014/main" id="{D3581D50-B829-5121-549A-ECB549A47F5C}"/>
              </a:ext>
            </a:extLst>
          </p:cNvPr>
          <p:cNvSpPr/>
          <p:nvPr/>
        </p:nvSpPr>
        <p:spPr>
          <a:xfrm>
            <a:off x="4727054" y="2709714"/>
            <a:ext cx="2448272" cy="2160240"/>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tr-TR" sz="3200" b="1" dirty="0">
                <a:solidFill>
                  <a:schemeClr val="bg1"/>
                </a:solidFill>
                <a:latin typeface="Times New Roman" panose="02020603050405020304" pitchFamily="18" charset="0"/>
                <a:cs typeface="Times New Roman" panose="02020603050405020304" pitchFamily="18" charset="0"/>
              </a:rPr>
              <a:t>%87,24</a:t>
            </a:r>
          </a:p>
        </p:txBody>
      </p:sp>
    </p:spTree>
    <p:extLst>
      <p:ext uri="{BB962C8B-B14F-4D97-AF65-F5344CB8AC3E}">
        <p14:creationId xmlns:p14="http://schemas.microsoft.com/office/powerpoint/2010/main" val="4798598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10A80-DF30-CB12-E3DF-3385F2129340}"/>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2F0BAED5-5782-4777-2AE0-8E49568AF244}"/>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3FDE80EB-9A6F-22BD-BE11-2C91CF0C3C86}"/>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A3EB46B8-37F2-E8DF-EEA6-BE40B1AF1CC1}"/>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AD38D13C-FC07-7D04-360B-B3450A2483EB}"/>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C0F7D2CD-FE23-8404-27F9-CF5D88E30C63}"/>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4AA517A4-D91B-CEAF-0A06-EF791B16E138}"/>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60D0BA58-FCC3-79BB-5692-353F2F604F02}"/>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5DC8A36A-6C8B-D6A1-1484-D84324561B79}"/>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DB5B2B51-93EB-B782-523C-E9E56BB01560}"/>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2" name="Kaydırma: Yatay 1">
            <a:extLst>
              <a:ext uri="{FF2B5EF4-FFF2-40B4-BE49-F238E27FC236}">
                <a16:creationId xmlns:a16="http://schemas.microsoft.com/office/drawing/2014/main" id="{6105A0EE-C184-7EF7-AAE9-F0AB1BC53C3B}"/>
              </a:ext>
            </a:extLst>
          </p:cNvPr>
          <p:cNvSpPr/>
          <p:nvPr/>
        </p:nvSpPr>
        <p:spPr>
          <a:xfrm>
            <a:off x="1630710" y="1053530"/>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PG.1.2.2 Performans göstergesinin haricinde diğer performans göstergelerinin değerlerine ulaşılmıştır. Hedef ve performans göstergelerinde bir değişiklik ihtiyacı gerekmemektedir.</a:t>
            </a:r>
          </a:p>
        </p:txBody>
      </p:sp>
      <p:sp>
        <p:nvSpPr>
          <p:cNvPr id="17" name="Kaydırma: Yatay 16">
            <a:extLst>
              <a:ext uri="{FF2B5EF4-FFF2-40B4-BE49-F238E27FC236}">
                <a16:creationId xmlns:a16="http://schemas.microsoft.com/office/drawing/2014/main" id="{96958AF4-AA60-297C-BC61-17B1386A10C1}"/>
              </a:ext>
            </a:extLst>
          </p:cNvPr>
          <p:cNvSpPr/>
          <p:nvPr/>
        </p:nvSpPr>
        <p:spPr>
          <a:xfrm>
            <a:off x="1630710" y="2133650"/>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Performans gösterge değerlerine ulaşırken dolar kurunun artması, yazılım ve donanım teminlerinin dolar kuru artışlarından etkilenmesi nedeniyle öngörülmeyen maliyetler ortaya çıkmıştır.</a:t>
            </a:r>
          </a:p>
          <a:p>
            <a:pPr algn="l"/>
            <a:endParaRPr lang="tr-TR" sz="1400" b="0" i="0" dirty="0">
              <a:solidFill>
                <a:schemeClr val="tx1"/>
              </a:solidFill>
              <a:effectLst/>
              <a:latin typeface="Times New Roman" panose="02020603050405020304" pitchFamily="18" charset="0"/>
              <a:cs typeface="Times New Roman" panose="02020603050405020304" pitchFamily="18" charset="0"/>
            </a:endParaRPr>
          </a:p>
        </p:txBody>
      </p:sp>
      <p:sp>
        <p:nvSpPr>
          <p:cNvPr id="18" name="Kaydırma: Yatay 17">
            <a:extLst>
              <a:ext uri="{FF2B5EF4-FFF2-40B4-BE49-F238E27FC236}">
                <a16:creationId xmlns:a16="http://schemas.microsoft.com/office/drawing/2014/main" id="{0CE67C07-845A-EE68-8AA0-C40043746ABF}"/>
              </a:ext>
            </a:extLst>
          </p:cNvPr>
          <p:cNvSpPr/>
          <p:nvPr/>
        </p:nvSpPr>
        <p:spPr>
          <a:xfrm>
            <a:off x="1702718" y="3501802"/>
            <a:ext cx="10225136" cy="1656184"/>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Projelerin tamamlanması için kullanılabilecek bütçede öngörülemeyen maliyet artışlarının olması, teknolojinin gelişmesi ile birlikte siber saldırı sayısının artması, "Bilgi ve Yönetim sistemlerinin kullanımında aksaklıkların yaşanması entegrasyon aşamasında sistemlerden çekilen verilerin istenilen formatta elde edilememesi" risklerimiz olup, "Ek ödenek talebinde bulunulması Yatırım İzleme ve Değerlendirmenin Yapılması" Güvenlik duvarı, Felaket kurtarma merkezi kullanılarak devreye alınması, IPS saldırı önlemi, NAC yazılımları yapılan siber saldırıları engelleme yönünde kontrol faaliyetlerimizi oluşturmaktadır.</a:t>
            </a:r>
          </a:p>
          <a:p>
            <a:pPr algn="l">
              <a:buFont typeface="Arial" panose="020B0604020202020204" pitchFamily="34" charset="0"/>
              <a:buChar char="•"/>
            </a:pPr>
            <a:endParaRPr lang="tr-TR" sz="1400" b="0" i="0" dirty="0">
              <a:solidFill>
                <a:schemeClr val="tx1"/>
              </a:solidFill>
              <a:effectLst/>
              <a:latin typeface="Times New Roman" panose="02020603050405020304" pitchFamily="18" charset="0"/>
              <a:cs typeface="Times New Roman" panose="02020603050405020304" pitchFamily="18" charset="0"/>
            </a:endParaRPr>
          </a:p>
        </p:txBody>
      </p:sp>
      <p:sp>
        <p:nvSpPr>
          <p:cNvPr id="19" name="Kaydırma: Yatay 18">
            <a:extLst>
              <a:ext uri="{FF2B5EF4-FFF2-40B4-BE49-F238E27FC236}">
                <a16:creationId xmlns:a16="http://schemas.microsoft.com/office/drawing/2014/main" id="{EB12F68F-65A1-18B2-ACCB-C7F7FB38B018}"/>
              </a:ext>
            </a:extLst>
          </p:cNvPr>
          <p:cNvSpPr/>
          <p:nvPr/>
        </p:nvSpPr>
        <p:spPr>
          <a:xfrm>
            <a:off x="1630710" y="4941962"/>
            <a:ext cx="10225136" cy="1728192"/>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Performans göstergesi değerlerine büyük oranda ulaşılmıştır. Hedef ve performans göstergelerinde bir değişiklik ihtiyacı gerekmemektedir.</a:t>
            </a:r>
          </a:p>
        </p:txBody>
      </p:sp>
      <p:sp>
        <p:nvSpPr>
          <p:cNvPr id="20" name="Oval 19">
            <a:extLst>
              <a:ext uri="{FF2B5EF4-FFF2-40B4-BE49-F238E27FC236}">
                <a16:creationId xmlns:a16="http://schemas.microsoft.com/office/drawing/2014/main" id="{771A1B14-1639-18E2-6E24-C0C052FC76F6}"/>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B92475D1-C7D5-319E-1BED-241F69808503}"/>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099EB443-E11D-00AE-27EE-DB6731D1EDBA}"/>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78FADB19-1FA1-BDA7-F9D7-2A1C720A5A2B}"/>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
        <p:nvSpPr>
          <p:cNvPr id="3" name="Çift Ayraç 2">
            <a:extLst>
              <a:ext uri="{FF2B5EF4-FFF2-40B4-BE49-F238E27FC236}">
                <a16:creationId xmlns:a16="http://schemas.microsoft.com/office/drawing/2014/main" id="{519F470F-3575-215D-446E-945EA63CD779}"/>
              </a:ext>
            </a:extLst>
          </p:cNvPr>
          <p:cNvSpPr>
            <a:spLocks noChangeArrowheads="1"/>
          </p:cNvSpPr>
          <p:nvPr/>
        </p:nvSpPr>
        <p:spPr bwMode="auto">
          <a:xfrm>
            <a:off x="1054646" y="189434"/>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Amaç (A1) Fiziksel ve Teknolojik Altyapının Nitelik ve Niceliğini Artırmak</a:t>
            </a:r>
          </a:p>
          <a:p>
            <a:pPr algn="ctr">
              <a:lnSpc>
                <a:spcPct val="120000"/>
              </a:lnSpc>
              <a:spcAft>
                <a:spcPts val="300"/>
              </a:spcAft>
            </a:pPr>
            <a:r>
              <a:rPr lang="tr-TR" sz="11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Hedef (1.2) Bilgi yönetim sistemi ve bilişim altyapısını geliştirmek</a:t>
            </a:r>
            <a:endParaRPr lang="tr-TR" sz="14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27753243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4B7CF-B6D1-248E-2C73-9A943CC8D827}"/>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599754AD-FE0C-6882-5FC0-19BB53D31365}"/>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91AC64C7-05AB-616A-B023-A9FDF63E9E36}"/>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290E3C8-A4C0-5D98-5B91-46AFF73BD9EF}"/>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2F0C905-223E-6C19-D71A-764C44C487D4}"/>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8926201E-0F40-E86B-F35D-63E95E4AB19B}"/>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29A48FE-E376-A367-8941-2556157D36C9}"/>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9BAE122C-1051-F8A8-0E29-BF52FAFAA3C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DCC30E1-2292-DE29-6C92-2E5F4B03E432}"/>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7F5E0F42-3D3F-D4A0-AC33-10A8C73A5EC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31A6AB39-AEA8-5346-5CB7-AF3363572986}"/>
              </a:ext>
            </a:extLst>
          </p:cNvPr>
          <p:cNvSpPr>
            <a:spLocks noChangeArrowheads="1"/>
          </p:cNvSpPr>
          <p:nvPr/>
        </p:nvSpPr>
        <p:spPr bwMode="auto">
          <a:xfrm>
            <a:off x="1054646" y="189434"/>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2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STRATEJİ GELİŞTİRME DAİRE BAŞKANLIĞI</a:t>
            </a:r>
          </a:p>
        </p:txBody>
      </p:sp>
      <p:graphicFrame>
        <p:nvGraphicFramePr>
          <p:cNvPr id="3" name="Tablo 2">
            <a:extLst>
              <a:ext uri="{FF2B5EF4-FFF2-40B4-BE49-F238E27FC236}">
                <a16:creationId xmlns:a16="http://schemas.microsoft.com/office/drawing/2014/main" id="{161C2B9A-4FFC-C2DB-C906-1C90D46AFD7F}"/>
              </a:ext>
            </a:extLst>
          </p:cNvPr>
          <p:cNvGraphicFramePr>
            <a:graphicFrameLocks noGrp="1"/>
          </p:cNvGraphicFramePr>
          <p:nvPr>
            <p:extLst>
              <p:ext uri="{D42A27DB-BD31-4B8C-83A1-F6EECF244321}">
                <p14:modId xmlns:p14="http://schemas.microsoft.com/office/powerpoint/2010/main" val="1271014970"/>
              </p:ext>
            </p:extLst>
          </p:nvPr>
        </p:nvGraphicFramePr>
        <p:xfrm>
          <a:off x="2704728" y="1716460"/>
          <a:ext cx="6682466" cy="2448272"/>
        </p:xfrm>
        <a:graphic>
          <a:graphicData uri="http://schemas.openxmlformats.org/drawingml/2006/table">
            <a:tbl>
              <a:tblPr>
                <a:effectLst>
                  <a:outerShdw blurRad="40000" dist="23000" dir="5400000" rotWithShape="0">
                    <a:srgbClr val="000000">
                      <a:alpha val="35000"/>
                    </a:srgbClr>
                  </a:outerShdw>
                  <a:reflection blurRad="6350" stA="50000" endA="300" endPos="55000" dir="5400000" sy="-100000" algn="bl" rotWithShape="0"/>
                </a:effectLst>
                <a:tableStyleId>{327F97BB-C833-4FB7-BDE5-3F7075034690}</a:tableStyleId>
              </a:tblPr>
              <a:tblGrid>
                <a:gridCol w="6682466">
                  <a:extLst>
                    <a:ext uri="{9D8B030D-6E8A-4147-A177-3AD203B41FA5}">
                      <a16:colId xmlns:a16="http://schemas.microsoft.com/office/drawing/2014/main" val="2165268599"/>
                    </a:ext>
                  </a:extLst>
                </a:gridCol>
              </a:tblGrid>
              <a:tr h="1224136">
                <a:tc>
                  <a:txBody>
                    <a:bodyPr/>
                    <a:lstStyle/>
                    <a:p>
                      <a:pPr algn="ctr" rtl="0" fontAlgn="ctr"/>
                      <a:r>
                        <a:rPr lang="tr-TR" sz="4000" u="none" strike="noStrike">
                          <a:effectLst/>
                          <a:latin typeface="Times New Roman" panose="02020603050405020304" pitchFamily="18" charset="0"/>
                          <a:cs typeface="Times New Roman" panose="02020603050405020304" pitchFamily="18" charset="0"/>
                        </a:rPr>
                        <a:t>TEŞEKKÜRLER</a:t>
                      </a:r>
                      <a:endParaRPr lang="tr-TR" sz="4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extLst>
                  <a:ext uri="{0D108BD9-81ED-4DB2-BD59-A6C34878D82A}">
                    <a16:rowId xmlns:a16="http://schemas.microsoft.com/office/drawing/2014/main" val="842973354"/>
                  </a:ext>
                </a:extLst>
              </a:tr>
              <a:tr h="1224136">
                <a:tc>
                  <a:txBody>
                    <a:bodyPr/>
                    <a:lstStyle/>
                    <a:p>
                      <a:pPr algn="ctr" rtl="0" fontAlgn="ctr"/>
                      <a:endParaRPr lang="tr-TR" sz="4000" b="1" i="0" u="none" strike="noStrike" dirty="0">
                        <a:solidFill>
                          <a:srgbClr val="262F59"/>
                        </a:solidFill>
                        <a:effectLst/>
                        <a:latin typeface="Times New Roman" panose="02020603050405020304" pitchFamily="18" charset="0"/>
                        <a:cs typeface="Times New Roman" panose="02020603050405020304" pitchFamily="18" charset="0"/>
                      </a:endParaRPr>
                    </a:p>
                  </a:txBody>
                  <a:tcPr marL="9525" marR="9525" marT="9525" marB="0" anchor="ctr">
                    <a:solidFill>
                      <a:srgbClr val="0098BC"/>
                    </a:solidFill>
                  </a:tcPr>
                </a:tc>
                <a:extLst>
                  <a:ext uri="{0D108BD9-81ED-4DB2-BD59-A6C34878D82A}">
                    <a16:rowId xmlns:a16="http://schemas.microsoft.com/office/drawing/2014/main" val="601988316"/>
                  </a:ext>
                </a:extLst>
              </a:tr>
            </a:tbl>
          </a:graphicData>
        </a:graphic>
      </p:graphicFrame>
    </p:spTree>
    <p:extLst>
      <p:ext uri="{BB962C8B-B14F-4D97-AF65-F5344CB8AC3E}">
        <p14:creationId xmlns:p14="http://schemas.microsoft.com/office/powerpoint/2010/main" val="6348516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554D3-FFAF-5DFC-5B16-F087980D606B}"/>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2DA2A4D5-09A2-B2F3-A10A-D3BEB7597CBE}"/>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9575BD08-8AE5-9B56-D76E-FE816C14C84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6A617E85-2B4A-D8DB-DE80-60AA265624A5}"/>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860728EA-0643-A5E5-C002-01ED1D72E032}"/>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C7E1A8EF-0104-D4F3-0F3B-163DE501207D}"/>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964F080A-176D-D8ED-CA5A-70462DC8B4C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1869E6F6-AE7B-DA01-A81D-D9B5290C63D4}"/>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6A69569C-BD02-D499-A374-EDBB0D74BB92}"/>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D6215C99-BF85-825D-C048-6F34228AB8B1}"/>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DC9A531F-E74C-7606-6BE4-72F881B806BA}"/>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2A8F6113-B3D9-73A3-85A4-4903C547ADD7}"/>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FEA60D95-FA2F-03BE-6C46-E173030CC59E}"/>
              </a:ext>
            </a:extLst>
          </p:cNvPr>
          <p:cNvSpPr txBox="1"/>
          <p:nvPr/>
        </p:nvSpPr>
        <p:spPr>
          <a:xfrm>
            <a:off x="3646934" y="2637706"/>
            <a:ext cx="2304256" cy="2314544"/>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(A1) </a:t>
            </a:r>
          </a:p>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Fiziksel ve Teknolojik Altyapının Nitelik ve Niceliğini Artırmak</a:t>
            </a:r>
            <a:endParaRPr lang="tr-TR" sz="20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p:txBody>
      </p:sp>
      <p:sp>
        <p:nvSpPr>
          <p:cNvPr id="20" name="Metin kutusu 19">
            <a:extLst>
              <a:ext uri="{FF2B5EF4-FFF2-40B4-BE49-F238E27FC236}">
                <a16:creationId xmlns:a16="http://schemas.microsoft.com/office/drawing/2014/main" id="{DC0FEE3C-54D8-121B-A5EB-E721364EAA5D}"/>
              </a:ext>
            </a:extLst>
          </p:cNvPr>
          <p:cNvSpPr txBox="1"/>
          <p:nvPr/>
        </p:nvSpPr>
        <p:spPr>
          <a:xfrm>
            <a:off x="6211296" y="2612111"/>
            <a:ext cx="3147059" cy="2891625"/>
          </a:xfrm>
          <a:prstGeom prst="rect">
            <a:avLst/>
          </a:prstGeom>
          <a:noFill/>
        </p:spPr>
        <p:txBody>
          <a:bodyPr wrap="square">
            <a:spAutoFit/>
          </a:bodyPr>
          <a:lstStyle/>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(1.3) </a:t>
            </a:r>
          </a:p>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Yeşil yerleşke kapsamında sürdürülebilir uygulama yönetimini sağlamak</a:t>
            </a:r>
            <a:endParaRPr lang="tr-TR" sz="2000" dirty="0">
              <a:solidFill>
                <a:srgbClr val="262F59"/>
              </a:solidFill>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2000" dirty="0">
              <a:solidFill>
                <a:srgbClr val="262F59"/>
              </a:solidFill>
              <a:latin typeface="Times New Roman" panose="02020603050405020304" pitchFamily="18" charset="0"/>
              <a:cs typeface="Times New Roman" panose="02020603050405020304" pitchFamily="18" charset="0"/>
            </a:endParaRPr>
          </a:p>
        </p:txBody>
      </p:sp>
      <p:sp>
        <p:nvSpPr>
          <p:cNvPr id="2" name="Başlık 1">
            <a:extLst>
              <a:ext uri="{FF2B5EF4-FFF2-40B4-BE49-F238E27FC236}">
                <a16:creationId xmlns:a16="http://schemas.microsoft.com/office/drawing/2014/main" id="{F9F3819A-1148-9082-B72B-3466C174D77D}"/>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39188150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02D37-C2E8-11B5-14EE-84BBF92516C4}"/>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194087B9-BF16-D775-13A4-103DFE184A3B}"/>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5EB0607D-E1E7-7021-863B-6823EBAEB863}"/>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B0544C02-D9C0-8233-7266-2BCAE376EF04}"/>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348F0D0B-F081-AAD5-2786-BA6BFD42F1AF}"/>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4ACB97A6-EDBF-ED8D-0301-4406CA8F69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F45CCFBD-ECDE-DBBD-AE60-0FB1893CBA30}"/>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61D00A4D-6645-E068-1CD1-4DE729CCF88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C1642B2E-D426-77DA-6F06-0DF4A8697200}"/>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421EF00A-4C06-DEE2-85AA-2A74C51402A5}"/>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0C33A7C5-13C4-325C-8C2C-824D0096C565}"/>
              </a:ext>
            </a:extLst>
          </p:cNvPr>
          <p:cNvGraphicFramePr>
            <a:graphicFrameLocks noGrp="1"/>
          </p:cNvGraphicFramePr>
          <p:nvPr>
            <p:extLst>
              <p:ext uri="{D42A27DB-BD31-4B8C-83A1-F6EECF244321}">
                <p14:modId xmlns:p14="http://schemas.microsoft.com/office/powerpoint/2010/main" val="3403888779"/>
              </p:ext>
            </p:extLst>
          </p:nvPr>
        </p:nvGraphicFramePr>
        <p:xfrm>
          <a:off x="1198662" y="1629594"/>
          <a:ext cx="10328869" cy="3457731"/>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l"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Kapalı ve açık alanlarda su tüketim miktarı (metreküp/metrekare)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l"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Kapalı ve açık alanlarda metrekare başına düşen elektrik tüketim miktarında azalma oranı (%)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a:t>
                      </a:r>
                      <a:br>
                        <a:rPr lang="tr-TR" sz="1400" b="0" i="0" u="none" strike="noStrike" dirty="0">
                          <a:solidFill>
                            <a:schemeClr val="tx1"/>
                          </a:solidFill>
                          <a:effectLst/>
                          <a:latin typeface="Times New Roman" panose="02020603050405020304" pitchFamily="18" charset="0"/>
                          <a:cs typeface="Times New Roman" panose="02020603050405020304" pitchFamily="18" charset="0"/>
                        </a:rPr>
                      </a:br>
                      <a:r>
                        <a:rPr lang="tr-TR" sz="1400" b="0" i="0" u="none" strike="noStrike" dirty="0">
                          <a:solidFill>
                            <a:schemeClr val="tx1"/>
                          </a:solidFill>
                          <a:effectLst/>
                          <a:latin typeface="Times New Roman" panose="02020603050405020304" pitchFamily="18" charset="0"/>
                          <a:cs typeface="Times New Roman" panose="02020603050405020304" pitchFamily="18" charset="0"/>
                        </a:rPr>
                        <a:t>0,0024775      (TEP/m²)</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r h="626110">
                <a:tc>
                  <a:txBody>
                    <a:bodyPr/>
                    <a:lstStyle/>
                    <a:p>
                      <a:pPr algn="l"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Kapalı alanlarda metrekare başına düşen doğalgaz, fuel-oil vb tüketim miktarında azalma oranı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a:t>
                      </a:r>
                      <a:br>
                        <a:rPr lang="tr-TR" sz="1400" b="0" i="0" u="none" strike="noStrike">
                          <a:solidFill>
                            <a:schemeClr val="tx1"/>
                          </a:solidFill>
                          <a:effectLst/>
                          <a:latin typeface="Times New Roman" panose="02020603050405020304" pitchFamily="18" charset="0"/>
                          <a:cs typeface="Times New Roman" panose="02020603050405020304" pitchFamily="18" charset="0"/>
                        </a:rPr>
                      </a:br>
                      <a:r>
                        <a:rPr lang="tr-TR" sz="1400" b="0" i="0" u="none" strike="noStrike">
                          <a:solidFill>
                            <a:schemeClr val="tx1"/>
                          </a:solidFill>
                          <a:effectLst/>
                          <a:latin typeface="Times New Roman" panose="02020603050405020304" pitchFamily="18" charset="0"/>
                          <a:cs typeface="Times New Roman" panose="02020603050405020304" pitchFamily="18" charset="0"/>
                        </a:rPr>
                        <a:t>100 birim kabul edilmiştir. 0,0027396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(%11 artış)</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2137980"/>
                  </a:ext>
                </a:extLst>
              </a:tr>
              <a:tr h="493023">
                <a:tc>
                  <a:txBody>
                    <a:bodyPr/>
                    <a:lstStyle/>
                    <a:p>
                      <a:pPr algn="l"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Üniversitenin sıfır atık, yeşil yerleşke ve çevrecilik faaliyet (etkinlik, eğitim, duyuru)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5142102"/>
                  </a:ext>
                </a:extLst>
              </a:tr>
            </a:tbl>
          </a:graphicData>
        </a:graphic>
      </p:graphicFrame>
      <p:sp>
        <p:nvSpPr>
          <p:cNvPr id="13" name="Çift Ayraç 12">
            <a:extLst>
              <a:ext uri="{FF2B5EF4-FFF2-40B4-BE49-F238E27FC236}">
                <a16:creationId xmlns:a16="http://schemas.microsoft.com/office/drawing/2014/main" id="{92A7E778-6A00-3EEB-C90D-693E88BF998A}"/>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Amaç (A1) Fiziksel ve Teknolojik Altyapının Nitelik ve Niceliğini Artırmak</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indent="449580" algn="ctr">
              <a:lnSpc>
                <a:spcPct val="150000"/>
              </a:lnSpc>
              <a:spcAft>
                <a:spcPts val="600"/>
              </a:spcAft>
            </a:pPr>
            <a:r>
              <a:rPr lang="tr-TR" sz="1000" b="1"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Hedef (1.3) Yeşil yerleşke kapsamında sürdürülebilir uygulama yönetimini sağlamak</a:t>
            </a:r>
            <a:endParaRPr lang="tr-TR" sz="1000" b="1"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2438847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5D76D-8171-188B-126D-6609368C2D6F}"/>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E403736F-470D-4A12-D829-E2EC465BA3CE}"/>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A825AAB7-7489-F23E-A542-6BE3FD2C7D71}"/>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5B86F7AA-5462-4765-566D-B1EAD5A2CA5D}"/>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805505F1-B73D-3916-F79E-C6CAEAA8BF60}"/>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991CF9F8-D644-DBF5-900B-0293D4BFED6C}"/>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8FFD8FB0-2220-281A-0C7E-F328FD4E52CE}"/>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907B16F-7F3B-4BBD-6EB0-2774A1777F82}"/>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FC1CD9BA-CEE5-C287-7426-C13F3396DDE0}"/>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4A9F282D-320B-AF77-12B3-D2F47BAFDBF6}"/>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E7637ADE-88CD-5EBE-6728-764AB3C24CD5}"/>
              </a:ext>
            </a:extLst>
          </p:cNvPr>
          <p:cNvSpPr>
            <a:spLocks noChangeArrowheads="1"/>
          </p:cNvSpPr>
          <p:nvPr/>
        </p:nvSpPr>
        <p:spPr bwMode="auto">
          <a:xfrm>
            <a:off x="1054646" y="189434"/>
            <a:ext cx="9145016"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Amaç (A1) Fiziksel ve Teknolojik Altyapının Nitelik ve Niceliğini Artırmak</a:t>
            </a:r>
          </a:p>
          <a:p>
            <a:pPr algn="ctr">
              <a:lnSpc>
                <a:spcPct val="120000"/>
              </a:lnSpc>
              <a:spcAft>
                <a:spcPts val="300"/>
              </a:spcAft>
            </a:pPr>
            <a:r>
              <a:rPr lang="tr-TR" sz="1100" b="1"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Hedef (1.3) Yeşil yerleşke kapsamında sürdürülebilir uygulama yönetimini sağlamak</a:t>
            </a:r>
            <a:endParaRPr lang="tr-TR" sz="1100" b="1"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graphicFrame>
        <p:nvGraphicFramePr>
          <p:cNvPr id="3" name="Tablo 2">
            <a:extLst>
              <a:ext uri="{FF2B5EF4-FFF2-40B4-BE49-F238E27FC236}">
                <a16:creationId xmlns:a16="http://schemas.microsoft.com/office/drawing/2014/main" id="{989540BE-B781-1589-95B8-23E0B0EBA4B5}"/>
              </a:ext>
            </a:extLst>
          </p:cNvPr>
          <p:cNvGraphicFramePr>
            <a:graphicFrameLocks noGrp="1"/>
          </p:cNvGraphicFramePr>
          <p:nvPr>
            <p:extLst>
              <p:ext uri="{D42A27DB-BD31-4B8C-83A1-F6EECF244321}">
                <p14:modId xmlns:p14="http://schemas.microsoft.com/office/powerpoint/2010/main" val="4063361621"/>
              </p:ext>
            </p:extLst>
          </p:nvPr>
        </p:nvGraphicFramePr>
        <p:xfrm>
          <a:off x="1126654" y="2133650"/>
          <a:ext cx="10382148" cy="3689838"/>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282613">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rPr>
                        <a:t>Performans (%)</a:t>
                      </a:r>
                      <a:endParaRPr lang="tr-TR" sz="1400" b="1" i="0" u="none" strike="noStrike" dirty="0">
                        <a:solidFill>
                          <a:schemeClr val="bg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(C-A)/(B-A)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fontAlgn="ctr"/>
                      <a:r>
                        <a:rPr lang="tr-TR" sz="1400" b="1" i="0" u="none" strike="noStrike" dirty="0">
                          <a:solidFill>
                            <a:schemeClr val="tx1"/>
                          </a:solidFill>
                          <a:effectLst/>
                          <a:latin typeface="Times New Roman" panose="02020603050405020304" pitchFamily="18" charset="0"/>
                          <a:cs typeface="Times New Roman" panose="02020603050405020304" pitchFamily="18" charset="0"/>
                        </a:rPr>
                        <a:t>PG1.3.1 </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Kapalı ve açık  alanlarda    su tüketim miktarı (metreküp/metrekare)</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fontAlgn="ctr"/>
                      <a:r>
                        <a:rPr lang="tr-TR" sz="1400" b="1" i="0" u="none" strike="noStrike" dirty="0">
                          <a:solidFill>
                            <a:schemeClr val="tx1"/>
                          </a:solidFill>
                          <a:effectLst/>
                          <a:latin typeface="Times New Roman" panose="02020603050405020304" pitchFamily="18" charset="0"/>
                          <a:cs typeface="Times New Roman" panose="02020603050405020304" pitchFamily="18" charset="0"/>
                        </a:rPr>
                        <a:t>PG1.3.2 </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Kapalı ve açık alanlarda metrekare başına düşen   elektrik tüketimi (TEP/metrekare) </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a:t>
                      </a:r>
                      <a:br>
                        <a:rPr lang="tr-TR" sz="1400" b="0" i="0" u="none" strike="noStrike" dirty="0">
                          <a:solidFill>
                            <a:schemeClr val="tx1"/>
                          </a:solidFill>
                          <a:effectLst/>
                          <a:latin typeface="Times New Roman" panose="02020603050405020304" pitchFamily="18" charset="0"/>
                          <a:cs typeface="Times New Roman" panose="02020603050405020304" pitchFamily="18" charset="0"/>
                        </a:rPr>
                      </a:br>
                      <a:r>
                        <a:rPr lang="tr-TR" sz="1400" b="0" i="0" u="none" strike="noStrike" dirty="0">
                          <a:solidFill>
                            <a:schemeClr val="tx1"/>
                          </a:solidFill>
                          <a:effectLst/>
                          <a:latin typeface="Times New Roman" panose="02020603050405020304" pitchFamily="18" charset="0"/>
                          <a:cs typeface="Times New Roman" panose="02020603050405020304" pitchFamily="18" charset="0"/>
                        </a:rPr>
                        <a:t>0,0024775      (TEP/m²)</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r h="494572">
                <a:tc>
                  <a:txBody>
                    <a:bodyPr/>
                    <a:lstStyle/>
                    <a:p>
                      <a:pPr algn="l" fontAlgn="ctr"/>
                      <a:r>
                        <a:rPr lang="tr-TR" sz="1400" b="1" i="0" u="none" strike="noStrike" dirty="0">
                          <a:solidFill>
                            <a:schemeClr val="tx1"/>
                          </a:solidFill>
                          <a:effectLst/>
                          <a:latin typeface="Times New Roman" panose="02020603050405020304" pitchFamily="18" charset="0"/>
                          <a:cs typeface="Times New Roman" panose="02020603050405020304" pitchFamily="18" charset="0"/>
                        </a:rPr>
                        <a:t>PG1.3.3 </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Kapalı alanlarda metrekare başına düşen doğalgaz, </a:t>
                      </a:r>
                      <a:r>
                        <a:rPr lang="tr-TR" sz="1400" b="0" i="0" u="none" strike="noStrike" dirty="0" err="1">
                          <a:solidFill>
                            <a:schemeClr val="tx1"/>
                          </a:solidFill>
                          <a:effectLst/>
                          <a:latin typeface="Times New Roman" panose="02020603050405020304" pitchFamily="18" charset="0"/>
                          <a:cs typeface="Times New Roman" panose="02020603050405020304" pitchFamily="18" charset="0"/>
                        </a:rPr>
                        <a:t>fuel-oil</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 vb. tüketim miktarı (TEP/metrekare)</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a:t>
                      </a:r>
                      <a:br>
                        <a:rPr lang="tr-TR" sz="1400" b="0" i="0" u="none" strike="noStrike" dirty="0">
                          <a:solidFill>
                            <a:schemeClr val="tx1"/>
                          </a:solidFill>
                          <a:effectLst/>
                          <a:latin typeface="Times New Roman" panose="02020603050405020304" pitchFamily="18" charset="0"/>
                          <a:cs typeface="Times New Roman" panose="02020603050405020304" pitchFamily="18" charset="0"/>
                        </a:rPr>
                      </a:b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 birim kabul edilmiştir. 0,0027396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p>
                      <a:pPr algn="ctr" rtl="0" fontAlgn="ctr"/>
                      <a:r>
                        <a:rPr lang="tr-TR" sz="800" b="0" i="0" u="none" strike="noStrike" dirty="0">
                          <a:solidFill>
                            <a:schemeClr val="tx1"/>
                          </a:solidFill>
                          <a:effectLst/>
                          <a:latin typeface="Times New Roman" panose="02020603050405020304" pitchFamily="18" charset="0"/>
                          <a:cs typeface="Times New Roman" panose="02020603050405020304" pitchFamily="18" charset="0"/>
                        </a:rPr>
                        <a:t>(%11 artış)</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4498077"/>
                  </a:ext>
                </a:extLst>
              </a:tr>
              <a:tr h="621749">
                <a:tc>
                  <a:txBody>
                    <a:bodyPr/>
                    <a:lstStyle/>
                    <a:p>
                      <a:pPr algn="l" fontAlgn="ctr"/>
                      <a:r>
                        <a:rPr lang="tr-TR" sz="1400" b="1" i="0" u="none" strike="noStrike">
                          <a:solidFill>
                            <a:schemeClr val="tx1"/>
                          </a:solidFill>
                          <a:effectLst/>
                          <a:latin typeface="Times New Roman" panose="02020603050405020304" pitchFamily="18" charset="0"/>
                          <a:cs typeface="Times New Roman" panose="02020603050405020304" pitchFamily="18" charset="0"/>
                        </a:rPr>
                        <a:t>PG1.3.4 </a:t>
                      </a:r>
                      <a:r>
                        <a:rPr lang="tr-TR" sz="1400" b="0" i="0" u="none" strike="noStrike">
                          <a:solidFill>
                            <a:schemeClr val="tx1"/>
                          </a:solidFill>
                          <a:effectLst/>
                          <a:latin typeface="Times New Roman" panose="02020603050405020304" pitchFamily="18" charset="0"/>
                          <a:cs typeface="Times New Roman" panose="02020603050405020304" pitchFamily="18" charset="0"/>
                        </a:rPr>
                        <a:t>Üniversitenin sıfır atık, yeşil kampüs ve çevrecilik faaliyet (etkinlik, eğitim,duyuru vb.)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0509039"/>
                  </a:ext>
                </a:extLst>
              </a:tr>
            </a:tbl>
          </a:graphicData>
        </a:graphic>
      </p:graphicFrame>
      <p:sp>
        <p:nvSpPr>
          <p:cNvPr id="15" name="Dikdörtgen 14">
            <a:extLst>
              <a:ext uri="{FF2B5EF4-FFF2-40B4-BE49-F238E27FC236}">
                <a16:creationId xmlns:a16="http://schemas.microsoft.com/office/drawing/2014/main" id="{2ED6024C-527D-C9A9-41C0-63B2B67AAA6C}"/>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Metin kutusu 1">
            <a:extLst>
              <a:ext uri="{FF2B5EF4-FFF2-40B4-BE49-F238E27FC236}">
                <a16:creationId xmlns:a16="http://schemas.microsoft.com/office/drawing/2014/main" id="{8B5D3273-069F-7FAA-8755-08A906FBF334}"/>
              </a:ext>
            </a:extLst>
          </p:cNvPr>
          <p:cNvSpPr txBox="1"/>
          <p:nvPr/>
        </p:nvSpPr>
        <p:spPr>
          <a:xfrm>
            <a:off x="982638" y="5878066"/>
            <a:ext cx="6552728" cy="646331"/>
          </a:xfrm>
          <a:prstGeom prst="rect">
            <a:avLst/>
          </a:prstGeom>
          <a:noFill/>
        </p:spPr>
        <p:txBody>
          <a:bodyPr wrap="square" rtlCol="0">
            <a:spAutoFit/>
          </a:bodyPr>
          <a:lstStyle/>
          <a:p>
            <a:r>
              <a:rPr lang="tr-TR" dirty="0"/>
              <a:t>*</a:t>
            </a:r>
            <a:r>
              <a:rPr lang="tr-TR" sz="800" b="1" i="0" u="none" strike="noStrike" dirty="0">
                <a:solidFill>
                  <a:schemeClr val="tx1"/>
                </a:solidFill>
                <a:effectLst/>
                <a:latin typeface="Times New Roman" panose="02020603050405020304" pitchFamily="18" charset="0"/>
                <a:cs typeface="Times New Roman" panose="02020603050405020304" pitchFamily="18" charset="0"/>
              </a:rPr>
              <a:t>PG1.3.3 </a:t>
            </a:r>
            <a:r>
              <a:rPr lang="tr-TR" sz="800" b="0" i="0" u="none" strike="noStrike" dirty="0">
                <a:solidFill>
                  <a:schemeClr val="tx1"/>
                </a:solidFill>
                <a:effectLst/>
                <a:latin typeface="Times New Roman" panose="02020603050405020304" pitchFamily="18" charset="0"/>
                <a:cs typeface="Times New Roman" panose="02020603050405020304" pitchFamily="18" charset="0"/>
              </a:rPr>
              <a:t>Kapalı alanlarda metrekare başına düşen doğalgaz, </a:t>
            </a:r>
            <a:r>
              <a:rPr lang="tr-TR" sz="800" b="0" i="0" u="none" strike="noStrike" dirty="0" err="1">
                <a:solidFill>
                  <a:schemeClr val="tx1"/>
                </a:solidFill>
                <a:effectLst/>
                <a:latin typeface="Times New Roman" panose="02020603050405020304" pitchFamily="18" charset="0"/>
                <a:cs typeface="Times New Roman" panose="02020603050405020304" pitchFamily="18" charset="0"/>
              </a:rPr>
              <a:t>fuel-oil</a:t>
            </a:r>
            <a:r>
              <a:rPr lang="tr-TR" sz="800" b="0" i="0" u="none" strike="noStrike" dirty="0">
                <a:solidFill>
                  <a:schemeClr val="tx1"/>
                </a:solidFill>
                <a:effectLst/>
                <a:latin typeface="Times New Roman" panose="02020603050405020304" pitchFamily="18" charset="0"/>
                <a:cs typeface="Times New Roman" panose="02020603050405020304" pitchFamily="18" charset="0"/>
              </a:rPr>
              <a:t> vb. tüketim miktarı (TEP/metrekare) 2024 yılında %44 oranında artış olmuştur.</a:t>
            </a:r>
            <a:endParaRPr lang="tr-TR" sz="800" b="1" i="0" u="none" strike="noStrike" dirty="0">
              <a:solidFill>
                <a:schemeClr val="tx1"/>
              </a:solidFill>
              <a:effectLst/>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7749066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A02B7-7064-B2D8-D2E1-8051AD99AADF}"/>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A25F81D8-E5B5-44F2-A08D-9B176C891FB4}"/>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DE5515E5-BCA3-1FE9-A2BF-193ED620FA70}"/>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0BAC7885-E658-ADA1-AA5F-218DB28B52B0}"/>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C92626E-942B-D5F8-3162-AE783342F873}"/>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32DAECDD-0A8F-BD0F-CA53-FA9EE31F8926}"/>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F01E0BBF-0382-3721-7EE5-50412803AE0A}"/>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346950F7-322E-4423-70F7-192102CA22A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A56ECD2D-6DE0-73F2-1CC7-35DB246AF05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46AB0C92-3359-2191-EF03-411FD123F2FC}"/>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72A80623-3BAC-09E4-6113-B0A7A424672E}"/>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13" name="Çift Ayraç 12">
            <a:extLst>
              <a:ext uri="{FF2B5EF4-FFF2-40B4-BE49-F238E27FC236}">
                <a16:creationId xmlns:a16="http://schemas.microsoft.com/office/drawing/2014/main" id="{810424D2-17FD-E80A-44DD-B362ECAD5AB5}"/>
              </a:ext>
            </a:extLst>
          </p:cNvPr>
          <p:cNvSpPr>
            <a:spLocks noChangeArrowheads="1"/>
          </p:cNvSpPr>
          <p:nvPr/>
        </p:nvSpPr>
        <p:spPr bwMode="auto">
          <a:xfrm>
            <a:off x="1054646" y="189434"/>
            <a:ext cx="9361040"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Amaç (A1) Fiziksel ve Teknolojik Altyapının Nitelik ve Niceliğini Artırmak</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indent="449580" algn="ctr">
              <a:lnSpc>
                <a:spcPct val="150000"/>
              </a:lnSpc>
              <a:spcAft>
                <a:spcPts val="600"/>
              </a:spcAft>
            </a:pPr>
            <a:r>
              <a:rPr lang="tr-TR" sz="1000" b="1"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Hedef (1.3) Yeşil yerleşke kapsamında sürdürülebilir uygulama yönetimini sağlamak</a:t>
            </a:r>
            <a:endParaRPr lang="tr-TR" sz="1000" b="1"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graphicFrame>
        <p:nvGraphicFramePr>
          <p:cNvPr id="2" name="Grafik 1">
            <a:extLst>
              <a:ext uri="{FF2B5EF4-FFF2-40B4-BE49-F238E27FC236}">
                <a16:creationId xmlns:a16="http://schemas.microsoft.com/office/drawing/2014/main" id="{9D37FBAF-B9EA-3D6A-5F21-C2635BBE5DCA}"/>
              </a:ext>
            </a:extLst>
          </p:cNvPr>
          <p:cNvGraphicFramePr>
            <a:graphicFrameLocks/>
          </p:cNvGraphicFramePr>
          <p:nvPr>
            <p:extLst>
              <p:ext uri="{D42A27DB-BD31-4B8C-83A1-F6EECF244321}">
                <p14:modId xmlns:p14="http://schemas.microsoft.com/office/powerpoint/2010/main" val="192273758"/>
              </p:ext>
            </p:extLst>
          </p:nvPr>
        </p:nvGraphicFramePr>
        <p:xfrm>
          <a:off x="5519142" y="2709714"/>
          <a:ext cx="5838825" cy="31384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afik 2">
            <a:extLst>
              <a:ext uri="{FF2B5EF4-FFF2-40B4-BE49-F238E27FC236}">
                <a16:creationId xmlns:a16="http://schemas.microsoft.com/office/drawing/2014/main" id="{985D3560-F9B6-44ED-AF9F-8A50D8C5CD64}"/>
              </a:ext>
            </a:extLst>
          </p:cNvPr>
          <p:cNvGraphicFramePr>
            <a:graphicFrameLocks/>
          </p:cNvGraphicFramePr>
          <p:nvPr>
            <p:extLst>
              <p:ext uri="{D42A27DB-BD31-4B8C-83A1-F6EECF244321}">
                <p14:modId xmlns:p14="http://schemas.microsoft.com/office/powerpoint/2010/main" val="2888911662"/>
              </p:ext>
            </p:extLst>
          </p:nvPr>
        </p:nvGraphicFramePr>
        <p:xfrm>
          <a:off x="910630" y="2061642"/>
          <a:ext cx="4680520" cy="28479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105569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27D64-9446-30B8-469E-3E791798C602}"/>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93706293-3BFC-247C-E42F-8CC00B8C6BB2}"/>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4094510B-00B4-9D58-B824-ADDDDACE1FC6}"/>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1FC0E9E3-B863-309C-43DC-692FCFDC4F72}"/>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368334CC-37B2-BECF-A5BD-516B1EAFE8CE}"/>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32C9C67D-8117-BEF5-BBF3-43CB21BAEB1D}"/>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BD4C9280-18FA-C498-1CEA-E43086C18D78}"/>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22B7FB8A-F93F-A6A0-492E-220FB1F6287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A2DF355A-408A-7E7B-24CD-64192800B0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72B4A031-ED4B-3E19-E9C4-D6D3B7CD64A9}"/>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8AFC0C25-8530-B312-9904-9EF2D1B548AA}"/>
              </a:ext>
            </a:extLst>
          </p:cNvPr>
          <p:cNvSpPr>
            <a:spLocks noChangeArrowheads="1"/>
          </p:cNvSpPr>
          <p:nvPr/>
        </p:nvSpPr>
        <p:spPr bwMode="auto">
          <a:xfrm>
            <a:off x="1126654" y="117426"/>
            <a:ext cx="9073008"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Amaç (A1) Fiziksel ve Teknolojik Altyapının Nitelik ve Niceliğini Artırmak</a:t>
            </a:r>
          </a:p>
          <a:p>
            <a:pPr algn="ctr">
              <a:lnSpc>
                <a:spcPct val="120000"/>
              </a:lnSpc>
              <a:spcAft>
                <a:spcPts val="300"/>
              </a:spcAft>
            </a:pPr>
            <a:r>
              <a:rPr lang="tr-TR" sz="1100" b="1"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Hedef (1.3) Yeşil yerleşke kapsamında sürdürülebilir uygulama yönetimini sağlamak</a:t>
            </a:r>
            <a:endParaRPr lang="tr-TR" sz="1100" b="1"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Kaydırma: Yatay 1">
            <a:extLst>
              <a:ext uri="{FF2B5EF4-FFF2-40B4-BE49-F238E27FC236}">
                <a16:creationId xmlns:a16="http://schemas.microsoft.com/office/drawing/2014/main" id="{CF204C9C-35EE-1C33-AA2D-8391853B8448}"/>
              </a:ext>
            </a:extLst>
          </p:cNvPr>
          <p:cNvSpPr/>
          <p:nvPr/>
        </p:nvSpPr>
        <p:spPr>
          <a:xfrm>
            <a:off x="1630710" y="1197546"/>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Kurumumuz bünyesinde kapalı ve açık alanlarda ki artış ile faydalanan kişi sayısındaki değişiklikler tüketim değerlerini etkilemektedir.</a:t>
            </a:r>
          </a:p>
        </p:txBody>
      </p:sp>
      <p:sp>
        <p:nvSpPr>
          <p:cNvPr id="17" name="Kaydırma: Yatay 16">
            <a:extLst>
              <a:ext uri="{FF2B5EF4-FFF2-40B4-BE49-F238E27FC236}">
                <a16:creationId xmlns:a16="http://schemas.microsoft.com/office/drawing/2014/main" id="{CBBFD667-2A94-D55D-5A6C-DAC04CF90AD8}"/>
              </a:ext>
            </a:extLst>
          </p:cNvPr>
          <p:cNvSpPr/>
          <p:nvPr/>
        </p:nvSpPr>
        <p:spPr>
          <a:xfrm>
            <a:off x="1630710" y="2421682"/>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PG1.3.3 Kapalı alanlarda metrekare başına düşen doğalgaz, </a:t>
            </a:r>
            <a:r>
              <a:rPr lang="tr-TR" sz="1400" b="0" i="0" dirty="0" err="1">
                <a:solidFill>
                  <a:schemeClr val="tx1"/>
                </a:solidFill>
                <a:effectLst/>
                <a:latin typeface="Times New Roman" panose="02020603050405020304" pitchFamily="18" charset="0"/>
                <a:cs typeface="Times New Roman" panose="02020603050405020304" pitchFamily="18" charset="0"/>
              </a:rPr>
              <a:t>fuel</a:t>
            </a:r>
            <a:r>
              <a:rPr lang="tr-TR" sz="1400" b="0" i="0" dirty="0">
                <a:solidFill>
                  <a:schemeClr val="tx1"/>
                </a:solidFill>
                <a:effectLst/>
                <a:latin typeface="Times New Roman" panose="02020603050405020304" pitchFamily="18" charset="0"/>
                <a:cs typeface="Times New Roman" panose="02020603050405020304" pitchFamily="18" charset="0"/>
              </a:rPr>
              <a:t>-</a:t>
            </a:r>
            <a:r>
              <a:rPr lang="tr-TR" sz="1400" b="0" i="0" dirty="0" err="1">
                <a:solidFill>
                  <a:schemeClr val="tx1"/>
                </a:solidFill>
                <a:effectLst/>
                <a:latin typeface="Times New Roman" panose="02020603050405020304" pitchFamily="18" charset="0"/>
                <a:cs typeface="Times New Roman" panose="02020603050405020304" pitchFamily="18" charset="0"/>
              </a:rPr>
              <a:t>oil</a:t>
            </a:r>
            <a:r>
              <a:rPr lang="tr-TR" sz="1400" b="0" i="0" dirty="0">
                <a:solidFill>
                  <a:schemeClr val="tx1"/>
                </a:solidFill>
                <a:effectLst/>
                <a:latin typeface="Times New Roman" panose="02020603050405020304" pitchFamily="18" charset="0"/>
                <a:cs typeface="Times New Roman" panose="02020603050405020304" pitchFamily="18" charset="0"/>
              </a:rPr>
              <a:t> vb. tüketim miktarında azalma oranı dışında diğer gösterge değerlerinde 2024 yılı için hedeflenen değerlere ulaşılmıştır. Bu gerçekleşme değeri ile ihtiyaçlar karşılanmıştır.</a:t>
            </a:r>
          </a:p>
        </p:txBody>
      </p:sp>
      <p:sp>
        <p:nvSpPr>
          <p:cNvPr id="18" name="Kaydırma: Yatay 17">
            <a:extLst>
              <a:ext uri="{FF2B5EF4-FFF2-40B4-BE49-F238E27FC236}">
                <a16:creationId xmlns:a16="http://schemas.microsoft.com/office/drawing/2014/main" id="{8378D067-33DB-B89A-171B-3821FEEC9E34}"/>
              </a:ext>
            </a:extLst>
          </p:cNvPr>
          <p:cNvSpPr/>
          <p:nvPr/>
        </p:nvSpPr>
        <p:spPr>
          <a:xfrm>
            <a:off x="1630710" y="3645818"/>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Isınmada kazan dairesi dönüşümleri ile elektrik tüketimini azaltacak çalışmalar maliyetleri etkilemiştir.Yeni yapıların devreye alınması ve eski binalarda ısınmada doğalgazın ve </a:t>
            </a:r>
            <a:r>
              <a:rPr lang="tr-TR" sz="1400" b="0" i="0" dirty="0" err="1">
                <a:solidFill>
                  <a:schemeClr val="tx1"/>
                </a:solidFill>
                <a:effectLst/>
                <a:latin typeface="Times New Roman" panose="02020603050405020304" pitchFamily="18" charset="0"/>
                <a:cs typeface="Times New Roman" panose="02020603050405020304" pitchFamily="18" charset="0"/>
              </a:rPr>
              <a:t>fuel</a:t>
            </a:r>
            <a:r>
              <a:rPr lang="tr-TR" sz="1400" b="0" i="0" dirty="0">
                <a:solidFill>
                  <a:schemeClr val="tx1"/>
                </a:solidFill>
                <a:effectLst/>
                <a:latin typeface="Times New Roman" panose="02020603050405020304" pitchFamily="18" charset="0"/>
                <a:cs typeface="Times New Roman" panose="02020603050405020304" pitchFamily="18" charset="0"/>
              </a:rPr>
              <a:t> </a:t>
            </a:r>
            <a:r>
              <a:rPr lang="tr-TR" sz="1400" b="0" i="0" dirty="0" err="1">
                <a:solidFill>
                  <a:schemeClr val="tx1"/>
                </a:solidFill>
                <a:effectLst/>
                <a:latin typeface="Times New Roman" panose="02020603050405020304" pitchFamily="18" charset="0"/>
                <a:cs typeface="Times New Roman" panose="02020603050405020304" pitchFamily="18" charset="0"/>
              </a:rPr>
              <a:t>oil</a:t>
            </a:r>
            <a:r>
              <a:rPr lang="tr-TR" sz="1400" b="0" i="0" dirty="0">
                <a:solidFill>
                  <a:schemeClr val="tx1"/>
                </a:solidFill>
                <a:effectLst/>
                <a:latin typeface="Times New Roman" panose="02020603050405020304" pitchFamily="18" charset="0"/>
                <a:cs typeface="Times New Roman" panose="02020603050405020304" pitchFamily="18" charset="0"/>
              </a:rPr>
              <a:t> in tercih edilmesi maliyetleri etkilemiştir.</a:t>
            </a:r>
          </a:p>
        </p:txBody>
      </p:sp>
      <p:sp>
        <p:nvSpPr>
          <p:cNvPr id="19" name="Kaydırma: Yatay 18">
            <a:extLst>
              <a:ext uri="{FF2B5EF4-FFF2-40B4-BE49-F238E27FC236}">
                <a16:creationId xmlns:a16="http://schemas.microsoft.com/office/drawing/2014/main" id="{483A6CD0-D90B-6A07-F736-2E1054C80A0F}"/>
              </a:ext>
            </a:extLst>
          </p:cNvPr>
          <p:cNvSpPr/>
          <p:nvPr/>
        </p:nvSpPr>
        <p:spPr>
          <a:xfrm>
            <a:off x="1630710" y="4941962"/>
            <a:ext cx="10225136" cy="177361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2024 yılında, 2023 yılı toplam enerji tüketimine kıyasla % 10 dan daha fazla artış gerçekleşmiştir. Söz konusu hedefler için ortaya konan bu riskin bertaraf edilmesi noktasında ise; proje aşamasında iken veya yapımı devam eden binaların yenilenebilir yeşil enerji teknolojileri ile donatılması, kendi enerjisini üreten binaların üniversitemize kazandırılması bu riski ortadan kaldıracak tedbirler arasındadır. Ayrıca dünya bankası ile diğer finansal kredi kaynaklarının kullanılarak yenilenebilir enerji üretim sistemlerinin (Güneş Enerji Santrallerinin) Üniversitemize kazandırılmasının söz konusu riskleri büyük oranda azaltacağı düşünülmektedir. Bahse konu tedbirlerin alınabilmesi için ek kaynak ayrılması gerekliliği de ortay çıkmaktadır.</a:t>
            </a:r>
          </a:p>
        </p:txBody>
      </p:sp>
      <p:sp>
        <p:nvSpPr>
          <p:cNvPr id="20" name="Oval 19">
            <a:extLst>
              <a:ext uri="{FF2B5EF4-FFF2-40B4-BE49-F238E27FC236}">
                <a16:creationId xmlns:a16="http://schemas.microsoft.com/office/drawing/2014/main" id="{5802FEEA-73E5-5C0E-647B-7DA02238AD83}"/>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736C8C3C-3091-11FB-0EAC-5DFCD031507C}"/>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4BA67A70-54A8-F301-8882-71D413D16BF7}"/>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CFBF3821-4AB2-BABC-ED63-53D5E780B2D6}"/>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Tree>
    <p:extLst>
      <p:ext uri="{BB962C8B-B14F-4D97-AF65-F5344CB8AC3E}">
        <p14:creationId xmlns:p14="http://schemas.microsoft.com/office/powerpoint/2010/main" val="37341799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19152-7A9D-CBC0-BC48-3F5E943C6CAB}"/>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2E9B4F63-5BCB-2007-3C11-1C407D0871B4}"/>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A49289CF-B392-A7B0-A43D-1335E0A4AA54}"/>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BD905BE0-360D-A97C-FA48-F1784DDEEE6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DC8F0876-B12E-517C-005F-171B2BB5ADA8}"/>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CD57BD3-8B02-2B57-41FC-301DD2CBD8A8}"/>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82F24FE7-2A7D-190D-A59B-0EB38662719C}"/>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CB208F94-14D2-8839-7774-57C55508545C}"/>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143F4B92-6453-29C2-29E3-1C57D49597BF}"/>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233A18F8-6217-630C-7DDC-65FCEA09A74D}"/>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F5798851-E16B-EBAA-49AD-9E22A28C2E49}"/>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C8D49CA7-58C0-0ECC-D1AC-FD29BBE1D159}"/>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C7C9C531-C0CD-E249-9357-4FE5EBA53076}"/>
              </a:ext>
            </a:extLst>
          </p:cNvPr>
          <p:cNvSpPr txBox="1"/>
          <p:nvPr/>
        </p:nvSpPr>
        <p:spPr>
          <a:xfrm>
            <a:off x="3646934" y="2637706"/>
            <a:ext cx="2304256" cy="2314544"/>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p>
          <a:p>
            <a:pPr algn="ctr">
              <a:lnSpc>
                <a:spcPct val="120000"/>
              </a:lnSpc>
              <a:spcAft>
                <a:spcPts val="300"/>
              </a:spcAft>
            </a:pPr>
            <a:r>
              <a:rPr lang="tr-TR" sz="20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20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p:txBody>
      </p:sp>
      <p:sp>
        <p:nvSpPr>
          <p:cNvPr id="20" name="Metin kutusu 19">
            <a:extLst>
              <a:ext uri="{FF2B5EF4-FFF2-40B4-BE49-F238E27FC236}">
                <a16:creationId xmlns:a16="http://schemas.microsoft.com/office/drawing/2014/main" id="{3B91C9BE-7CAC-CC5D-8A14-E66853DDEFC2}"/>
              </a:ext>
            </a:extLst>
          </p:cNvPr>
          <p:cNvSpPr txBox="1"/>
          <p:nvPr/>
        </p:nvSpPr>
        <p:spPr>
          <a:xfrm>
            <a:off x="6296539" y="2637706"/>
            <a:ext cx="3147059" cy="2483821"/>
          </a:xfrm>
          <a:prstGeom prst="rect">
            <a:avLst/>
          </a:prstGeom>
          <a:noFill/>
        </p:spPr>
        <p:txBody>
          <a:bodyPr wrap="square">
            <a:spAutoFit/>
          </a:bodyPr>
          <a:lstStyle/>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(2.1) </a:t>
            </a:r>
          </a:p>
          <a:p>
            <a:pPr algn="ctr">
              <a:lnSpc>
                <a:spcPct val="120000"/>
              </a:lnSpc>
              <a:spcAft>
                <a:spcPts val="300"/>
              </a:spcAft>
            </a:pPr>
            <a:r>
              <a:rPr lang="tr-TR" sz="2000" b="1"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rPr>
              <a:t>Ulusal ve yerel ihtiyaçlar doğrultusunda eğitim-öğretim program sayısını artırmak</a:t>
            </a:r>
            <a:endParaRPr lang="tr-TR" sz="20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2000" dirty="0">
              <a:solidFill>
                <a:srgbClr val="262F59"/>
              </a:solidFill>
              <a:latin typeface="Times New Roman" panose="02020603050405020304" pitchFamily="18" charset="0"/>
              <a:cs typeface="Times New Roman" panose="02020603050405020304" pitchFamily="18" charset="0"/>
            </a:endParaRPr>
          </a:p>
        </p:txBody>
      </p:sp>
      <p:sp>
        <p:nvSpPr>
          <p:cNvPr id="2" name="Başlık 1">
            <a:extLst>
              <a:ext uri="{FF2B5EF4-FFF2-40B4-BE49-F238E27FC236}">
                <a16:creationId xmlns:a16="http://schemas.microsoft.com/office/drawing/2014/main" id="{635A0092-12DC-5C1C-4522-C86E488CE839}"/>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26677073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DDFFC-9D1F-8DE5-F0D2-75A0E496A418}"/>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1066FB5-289D-8F69-95F8-FE84E7110115}"/>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6FCD7FB3-72AD-B543-A17D-090D00956B35}"/>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020B88B9-212A-270D-5C9C-A4CEE3D82271}"/>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E1112741-B8A8-3CDC-EB92-FA8B2DFF87ED}"/>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838D973F-544D-CA8B-1704-523CD4108DAF}"/>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CBC65D73-1563-79C5-8B07-CE513F04ED78}"/>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14DBBB1B-371D-7EF4-CA5D-21EB5949C5E2}"/>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58BA0354-34C1-E76C-0166-AC9B969AE37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F7F86C0E-D292-FC52-EA9E-513E1AC7C925}"/>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0AAF304E-407C-2D7F-E117-C26FA5B1D612}"/>
              </a:ext>
            </a:extLst>
          </p:cNvPr>
          <p:cNvGraphicFramePr>
            <a:graphicFrameLocks noGrp="1"/>
          </p:cNvGraphicFramePr>
          <p:nvPr>
            <p:extLst>
              <p:ext uri="{D42A27DB-BD31-4B8C-83A1-F6EECF244321}">
                <p14:modId xmlns:p14="http://schemas.microsoft.com/office/powerpoint/2010/main" val="586311622"/>
              </p:ext>
            </p:extLst>
          </p:nvPr>
        </p:nvGraphicFramePr>
        <p:xfrm>
          <a:off x="1198662" y="1629594"/>
          <a:ext cx="10328869" cy="3107377"/>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l"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Öğrenci kabul edilen </a:t>
                      </a:r>
                      <a:r>
                        <a:rPr lang="tr-TR" sz="1400" b="0" i="0" u="none" strike="noStrike" dirty="0" err="1">
                          <a:solidFill>
                            <a:schemeClr val="tx1"/>
                          </a:solidFill>
                          <a:effectLst/>
                          <a:latin typeface="Times New Roman" panose="02020603050405020304" pitchFamily="18" charset="0"/>
                          <a:cs typeface="Times New Roman" panose="02020603050405020304" pitchFamily="18" charset="0"/>
                        </a:rPr>
                        <a:t>önlisans</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l"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Öğrenci kabul edilen lisans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r h="626110">
                <a:tc>
                  <a:txBody>
                    <a:bodyPr/>
                    <a:lstStyle/>
                    <a:p>
                      <a:pPr algn="l"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Öğrenci kabul edilen yüksek lisans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2137980"/>
                  </a:ext>
                </a:extLst>
              </a:tr>
              <a:tr h="493023">
                <a:tc>
                  <a:txBody>
                    <a:bodyPr/>
                    <a:lstStyle/>
                    <a:p>
                      <a:pPr algn="l"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Öğrenci kabul edilen doktora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5142102"/>
                  </a:ext>
                </a:extLst>
              </a:tr>
            </a:tbl>
          </a:graphicData>
        </a:graphic>
      </p:graphicFrame>
      <p:sp>
        <p:nvSpPr>
          <p:cNvPr id="13" name="Çift Ayraç 12">
            <a:extLst>
              <a:ext uri="{FF2B5EF4-FFF2-40B4-BE49-F238E27FC236}">
                <a16:creationId xmlns:a16="http://schemas.microsoft.com/office/drawing/2014/main" id="{654925D3-5102-F650-6019-53DAC8086859}"/>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(2.1) Ulusal ve yerel ihtiyaçlar doğrultusunda eğitim-öğretim program sayısını artırmak</a:t>
            </a:r>
            <a:endParaRPr lang="tr-TR" sz="1000"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a:p>
            <a:pPr indent="449580" algn="ctr">
              <a:lnSpc>
                <a:spcPct val="150000"/>
              </a:lnSpc>
              <a:spcAft>
                <a:spcPts val="600"/>
              </a:spcAft>
            </a:pPr>
            <a:endParaRPr lang="tr-TR" sz="1000" b="1"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5275698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grpSp>
        <p:nvGrpSpPr>
          <p:cNvPr id="2" name="3 Grup"/>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7"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415610BF-56EC-09BA-DE1C-612C0BC1FDF0}"/>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sp>
        <p:nvSpPr>
          <p:cNvPr id="16" name="Çift Ayraç 12">
            <a:extLst>
              <a:ext uri="{FF2B5EF4-FFF2-40B4-BE49-F238E27FC236}">
                <a16:creationId xmlns:a16="http://schemas.microsoft.com/office/drawing/2014/main" id="{375593A6-A5F9-39D8-794B-7888E82F61FB}"/>
              </a:ext>
            </a:extLst>
          </p:cNvPr>
          <p:cNvSpPr>
            <a:spLocks noChangeArrowheads="1"/>
          </p:cNvSpPr>
          <p:nvPr/>
        </p:nvSpPr>
        <p:spPr bwMode="auto">
          <a:xfrm>
            <a:off x="1308860" y="929464"/>
            <a:ext cx="9433048" cy="64294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32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RAPORLAMA SÜRECİ</a:t>
            </a:r>
            <a:endParaRPr lang="tr-TR" sz="3200" dirty="0">
              <a:effectLst/>
              <a:latin typeface="Symbol" panose="05050102010706020507" pitchFamily="18" charset="2"/>
              <a:ea typeface="Symbol" panose="05050102010706020507" pitchFamily="18" charset="2"/>
              <a:cs typeface="Courier New" panose="02070309020205020404" pitchFamily="49" charset="0"/>
            </a:endParaRPr>
          </a:p>
        </p:txBody>
      </p:sp>
      <p:sp>
        <p:nvSpPr>
          <p:cNvPr id="19" name="18 Dikdörtgen"/>
          <p:cNvSpPr/>
          <p:nvPr/>
        </p:nvSpPr>
        <p:spPr>
          <a:xfrm>
            <a:off x="1165984" y="1786720"/>
            <a:ext cx="10072758" cy="4524315"/>
          </a:xfrm>
          <a:prstGeom prst="rect">
            <a:avLst/>
          </a:prstGeom>
        </p:spPr>
        <p:txBody>
          <a:bodyPr wrap="square">
            <a:spAutoFit/>
          </a:bodyPr>
          <a:lstStyle/>
          <a:p>
            <a:r>
              <a:rPr lang="tr-TR" sz="1600" b="1" dirty="0">
                <a:solidFill>
                  <a:srgbClr val="262F59"/>
                </a:solidFill>
                <a:latin typeface="Times New Roman" pitchFamily="18" charset="0"/>
                <a:cs typeface="Times New Roman" pitchFamily="18" charset="0"/>
              </a:rPr>
              <a:t>Değerlendirme Süreci: </a:t>
            </a:r>
            <a:r>
              <a:rPr lang="tr-TR" sz="1600" dirty="0">
                <a:solidFill>
                  <a:srgbClr val="262F59"/>
                </a:solidFill>
                <a:latin typeface="Times New Roman" pitchFamily="18" charset="0"/>
                <a:cs typeface="Times New Roman" pitchFamily="18" charset="0"/>
              </a:rPr>
              <a:t>30.12.2024 </a:t>
            </a:r>
            <a:r>
              <a:rPr lang="tr-TR" sz="1600" dirty="0">
                <a:latin typeface="Times New Roman" pitchFamily="18" charset="0"/>
                <a:cs typeface="Times New Roman" pitchFamily="18" charset="0"/>
              </a:rPr>
              <a:t>tarih ve 272828 sayılı yazımız ile Stratejik Plan (Ocak-Aralık 2024) değerlendirme raporunun oluşturulması çalışmalarına başlanmıştır.</a:t>
            </a:r>
          </a:p>
          <a:p>
            <a:r>
              <a:rPr lang="tr-TR" sz="1600" dirty="0">
                <a:latin typeface="Times New Roman" pitchFamily="18" charset="0"/>
                <a:cs typeface="Times New Roman" pitchFamily="18" charset="0"/>
              </a:rPr>
              <a:t>Sürecin etkin bir şekilde yürütülebilmesi amacıyla, Daire Başkanlığımızca çalışma takvimi oluşturularak sorumlu birimlere saha ziyaretleri gerçekleştirilmiştir. </a:t>
            </a:r>
          </a:p>
          <a:p>
            <a:r>
              <a:rPr lang="tr-TR" sz="1600" dirty="0">
                <a:latin typeface="Times New Roman" pitchFamily="18" charset="0"/>
                <a:cs typeface="Times New Roman" pitchFamily="18" charset="0"/>
              </a:rPr>
              <a:t>Saha ziyaretlerinde birim risk çalışma ekiplerinin de katılımıyla hedef performans ve risk izleme değerlendirmeye yönelik </a:t>
            </a:r>
            <a:r>
              <a:rPr lang="tr-TR" sz="1600" dirty="0" err="1">
                <a:latin typeface="Times New Roman" pitchFamily="18" charset="0"/>
                <a:cs typeface="Times New Roman" pitchFamily="18" charset="0"/>
              </a:rPr>
              <a:t>çalıştaylar</a:t>
            </a:r>
            <a:r>
              <a:rPr lang="tr-TR" sz="1600" dirty="0">
                <a:latin typeface="Times New Roman" pitchFamily="18" charset="0"/>
                <a:cs typeface="Times New Roman" pitchFamily="18" charset="0"/>
              </a:rPr>
              <a:t> düzenlenmiştir.</a:t>
            </a:r>
          </a:p>
          <a:p>
            <a:endParaRPr lang="tr-TR" sz="1600" b="1" dirty="0">
              <a:solidFill>
                <a:srgbClr val="262F59"/>
              </a:solidFill>
              <a:latin typeface="Times New Roman" pitchFamily="18" charset="0"/>
              <a:cs typeface="Times New Roman" pitchFamily="18" charset="0"/>
            </a:endParaRPr>
          </a:p>
          <a:p>
            <a:r>
              <a:rPr lang="tr-TR" sz="1600" b="1" dirty="0">
                <a:solidFill>
                  <a:srgbClr val="262F59"/>
                </a:solidFill>
                <a:latin typeface="Times New Roman" pitchFamily="18" charset="0"/>
                <a:cs typeface="Times New Roman" pitchFamily="18" charset="0"/>
              </a:rPr>
              <a:t>Konsolide Süreci: </a:t>
            </a:r>
            <a:r>
              <a:rPr lang="tr-TR" sz="1600" dirty="0">
                <a:latin typeface="Times New Roman" pitchFamily="18" charset="0"/>
                <a:cs typeface="Times New Roman" pitchFamily="18" charset="0"/>
              </a:rPr>
              <a:t>Birimlerden gelen veriler doğrultusunda göstergelerin gerçekleşme değerleri kanıtlarıyla birlikte Kurumsal Performans Sistemine aktarılmıştır. Kanıtı bulunmayan veriler için ilgili birimlerden tekrar kanıt ve bilgi teyidi istenmiştir.</a:t>
            </a:r>
          </a:p>
          <a:p>
            <a:endParaRPr lang="tr-TR" sz="1600" dirty="0">
              <a:latin typeface="Times New Roman" pitchFamily="18" charset="0"/>
              <a:cs typeface="Times New Roman" pitchFamily="18" charset="0"/>
            </a:endParaRPr>
          </a:p>
          <a:p>
            <a:r>
              <a:rPr lang="tr-TR" sz="1600" b="1" dirty="0">
                <a:solidFill>
                  <a:srgbClr val="262F59"/>
                </a:solidFill>
                <a:latin typeface="Times New Roman" pitchFamily="18" charset="0"/>
                <a:cs typeface="Times New Roman" pitchFamily="18" charset="0"/>
              </a:rPr>
              <a:t>Veri akışı </a:t>
            </a:r>
            <a:r>
              <a:rPr lang="tr-TR" sz="1600" dirty="0">
                <a:latin typeface="Times New Roman" pitchFamily="18" charset="0"/>
                <a:cs typeface="Times New Roman" pitchFamily="18" charset="0"/>
              </a:rPr>
              <a:t>(Kurumsal Zeka, EBYS-</a:t>
            </a:r>
            <a:r>
              <a:rPr lang="tr-TR" sz="1600" dirty="0" err="1">
                <a:latin typeface="Times New Roman" pitchFamily="18" charset="0"/>
                <a:cs typeface="Times New Roman" pitchFamily="18" charset="0"/>
              </a:rPr>
              <a:t>ePosta</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Watsapp</a:t>
            </a:r>
            <a:r>
              <a:rPr lang="tr-TR" sz="1600" dirty="0">
                <a:latin typeface="Times New Roman" pitchFamily="18" charset="0"/>
                <a:cs typeface="Times New Roman" pitchFamily="18" charset="0"/>
              </a:rPr>
              <a:t> ve birebir görüşme)usulü ile sağlanmıştır</a:t>
            </a:r>
          </a:p>
          <a:p>
            <a:endParaRPr lang="tr-TR" sz="1600" dirty="0">
              <a:latin typeface="Times New Roman" pitchFamily="18" charset="0"/>
              <a:cs typeface="Times New Roman" pitchFamily="18" charset="0"/>
            </a:endParaRPr>
          </a:p>
          <a:p>
            <a:r>
              <a:rPr lang="tr-TR" sz="1600" b="1" dirty="0">
                <a:solidFill>
                  <a:srgbClr val="262F59"/>
                </a:solidFill>
                <a:latin typeface="Times New Roman" pitchFamily="18" charset="0"/>
                <a:cs typeface="Times New Roman" pitchFamily="18" charset="0"/>
              </a:rPr>
              <a:t>Performans Hesaplama Yöntemi: </a:t>
            </a:r>
            <a:r>
              <a:rPr lang="tr-TR" sz="1600" dirty="0">
                <a:latin typeface="Times New Roman" pitchFamily="18" charset="0"/>
                <a:cs typeface="Times New Roman" pitchFamily="18" charset="0"/>
              </a:rPr>
              <a:t>% (C-A)/(B-A) olup, kümülatif olmayan değerlerin performansı (C /B) olarak hesaplanmıştır.</a:t>
            </a:r>
          </a:p>
          <a:p>
            <a:endParaRPr lang="tr-TR" sz="1600" b="1" dirty="0">
              <a:solidFill>
                <a:srgbClr val="262F59"/>
              </a:solidFill>
              <a:latin typeface="Times New Roman" pitchFamily="18" charset="0"/>
              <a:cs typeface="Times New Roman" pitchFamily="18" charset="0"/>
            </a:endParaRPr>
          </a:p>
          <a:p>
            <a:r>
              <a:rPr lang="tr-TR" sz="1600" b="1" dirty="0">
                <a:solidFill>
                  <a:srgbClr val="262F59"/>
                </a:solidFill>
                <a:latin typeface="Times New Roman" pitchFamily="18" charset="0"/>
                <a:cs typeface="Times New Roman" pitchFamily="18" charset="0"/>
              </a:rPr>
              <a:t>Hedef Kartı Performans Hesaplama Yöntemi: </a:t>
            </a:r>
            <a:r>
              <a:rPr lang="tr-TR" sz="1600" dirty="0">
                <a:latin typeface="Times New Roman" pitchFamily="18" charset="0"/>
                <a:cs typeface="Times New Roman" pitchFamily="18" charset="0"/>
              </a:rPr>
              <a:t>Her bir Göstergenin (Performans Değeri X Etki Değeri) toplanmasıyla elde edilmiştir.</a:t>
            </a:r>
          </a:p>
        </p:txBody>
      </p:sp>
    </p:spTree>
    <p:extLst>
      <p:ext uri="{BB962C8B-B14F-4D97-AF65-F5344CB8AC3E}">
        <p14:creationId xmlns:p14="http://schemas.microsoft.com/office/powerpoint/2010/main" val="23497008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B216B-0B57-C5AF-1B3B-C26C4A4BFD9F}"/>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53BF2C2-EAAA-CA32-239B-C7E03ABF19BE}"/>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CA9C040D-2FCC-5268-B83E-148B75C74E14}"/>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7B19552E-C59C-6B78-A03B-0B63CB1DE56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5D5738BD-52C6-F101-709E-A95D51EE4962}"/>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CE11A9B-4A98-F88D-E4B4-27E2767E5350}"/>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0B7017EC-9776-B099-945B-227AA80EBAC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188C5F33-9ED3-66A2-33DC-D6EDF9FB4FBF}"/>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D49E17FC-8220-2AA2-9F9A-9B71E2E14389}"/>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4A3E5678-2197-A444-7832-BFE7333BFCE8}"/>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3" name="Tablo 2">
            <a:extLst>
              <a:ext uri="{FF2B5EF4-FFF2-40B4-BE49-F238E27FC236}">
                <a16:creationId xmlns:a16="http://schemas.microsoft.com/office/drawing/2014/main" id="{D420044D-3C44-8DCF-76A2-BDDBA556E8BC}"/>
              </a:ext>
            </a:extLst>
          </p:cNvPr>
          <p:cNvGraphicFramePr>
            <a:graphicFrameLocks noGrp="1"/>
          </p:cNvGraphicFramePr>
          <p:nvPr>
            <p:extLst>
              <p:ext uri="{D42A27DB-BD31-4B8C-83A1-F6EECF244321}">
                <p14:modId xmlns:p14="http://schemas.microsoft.com/office/powerpoint/2010/main" val="3129783971"/>
              </p:ext>
            </p:extLst>
          </p:nvPr>
        </p:nvGraphicFramePr>
        <p:xfrm>
          <a:off x="1126654" y="2205658"/>
          <a:ext cx="10382148" cy="3166412"/>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210605">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PG2.1.1. Öğrenci kabul edilen </a:t>
                      </a:r>
                      <a:r>
                        <a:rPr lang="tr-TR" sz="1400" b="0" i="0" u="none" strike="noStrike" dirty="0" err="1">
                          <a:solidFill>
                            <a:schemeClr val="tx1"/>
                          </a:solidFill>
                          <a:effectLst/>
                          <a:latin typeface="Times New Roman" panose="02020603050405020304" pitchFamily="18" charset="0"/>
                          <a:cs typeface="Times New Roman" panose="02020603050405020304" pitchFamily="18" charset="0"/>
                        </a:rPr>
                        <a:t>önlisans</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PG2.1.2. Öğrenci kabul edilen lisans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PG2.1.3 Öğrenci kabul edilen yüksek lisans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4498077"/>
                  </a:ext>
                </a:extLst>
              </a:tr>
              <a:tr h="621749">
                <a:tc>
                  <a:txBody>
                    <a:bodyPr/>
                    <a:lstStyle/>
                    <a:p>
                      <a:pPr algn="l" rtl="0" fontAlgn="ctr"/>
                      <a:r>
                        <a:rPr lang="sv-SE" sz="1400" b="0" i="0" u="none" strike="noStrike">
                          <a:solidFill>
                            <a:schemeClr val="tx1"/>
                          </a:solidFill>
                          <a:effectLst/>
                          <a:latin typeface="Times New Roman" panose="02020603050405020304" pitchFamily="18" charset="0"/>
                          <a:cs typeface="Times New Roman" panose="02020603050405020304" pitchFamily="18" charset="0"/>
                        </a:rPr>
                        <a:t>PG2.1.4 Öğrenci kabul edilen doktora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0509039"/>
                  </a:ext>
                </a:extLst>
              </a:tr>
            </a:tbl>
          </a:graphicData>
        </a:graphic>
      </p:graphicFrame>
      <p:sp>
        <p:nvSpPr>
          <p:cNvPr id="15" name="Dikdörtgen 14">
            <a:extLst>
              <a:ext uri="{FF2B5EF4-FFF2-40B4-BE49-F238E27FC236}">
                <a16:creationId xmlns:a16="http://schemas.microsoft.com/office/drawing/2014/main" id="{B2FCAA98-B501-A647-14CA-7736E3C0E2A9}"/>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Çift Ayraç 1">
            <a:extLst>
              <a:ext uri="{FF2B5EF4-FFF2-40B4-BE49-F238E27FC236}">
                <a16:creationId xmlns:a16="http://schemas.microsoft.com/office/drawing/2014/main" id="{7ED8BED5-AB07-A35C-82E8-467A11C5DF4C}"/>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(2.1) Ulusal ve yerel ihtiyaçlar doğrultusunda eğitim-öğretim program sayısını artırmak</a:t>
            </a:r>
            <a:endParaRPr lang="tr-TR" sz="1000"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a:p>
            <a:pPr indent="449580" algn="ctr">
              <a:lnSpc>
                <a:spcPct val="150000"/>
              </a:lnSpc>
              <a:spcAft>
                <a:spcPts val="600"/>
              </a:spcAft>
            </a:pPr>
            <a:endParaRPr lang="tr-TR" sz="1000" b="1"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2403555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BC6BA-BBC8-C2A3-EE9A-8BCBC89FEE01}"/>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58CB3322-C0B2-1901-546F-9C9895FB4F8D}"/>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55C42582-78E2-D06C-4EFF-2C1F44B87031}"/>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A6EBAC0-8FCA-4D6D-CFA0-83E559C93A1D}"/>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67B31149-E2F9-C58F-66D9-82D8F45A9293}"/>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55125DD5-07CA-C2D0-479E-937AB451EA9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CA1EC503-E8DD-0D99-907E-770E44F4658C}"/>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B03B8887-F08D-C668-214B-58531F7A539B}"/>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651E30F2-3D4F-2609-CF68-FDDB7A567328}"/>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C2633C5A-C69A-2256-53DA-3E6B7A651086}"/>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97E1DCFF-091F-B805-BFAE-B5C9A021ABB6}"/>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13" name="Çift Ayraç 12">
            <a:extLst>
              <a:ext uri="{FF2B5EF4-FFF2-40B4-BE49-F238E27FC236}">
                <a16:creationId xmlns:a16="http://schemas.microsoft.com/office/drawing/2014/main" id="{FCB6FC84-0EC6-10C6-5BBC-65665A4CC544}"/>
              </a:ext>
            </a:extLst>
          </p:cNvPr>
          <p:cNvSpPr>
            <a:spLocks noChangeArrowheads="1"/>
          </p:cNvSpPr>
          <p:nvPr/>
        </p:nvSpPr>
        <p:spPr bwMode="auto">
          <a:xfrm>
            <a:off x="1054646" y="189434"/>
            <a:ext cx="9217024"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(2.1) Ulusal ve yerel ihtiyaçlar doğrultusunda eğitim-öğretim program sayısını artırmak</a:t>
            </a:r>
            <a:endParaRPr lang="tr-TR" sz="1000"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14" name="Grafik 13">
            <a:extLst>
              <a:ext uri="{FF2B5EF4-FFF2-40B4-BE49-F238E27FC236}">
                <a16:creationId xmlns:a16="http://schemas.microsoft.com/office/drawing/2014/main" id="{5FE6891D-70A6-ABCB-0E9C-986DC2E2E303}"/>
              </a:ext>
            </a:extLst>
          </p:cNvPr>
          <p:cNvGraphicFramePr>
            <a:graphicFrameLocks/>
          </p:cNvGraphicFramePr>
          <p:nvPr>
            <p:extLst>
              <p:ext uri="{D42A27DB-BD31-4B8C-83A1-F6EECF244321}">
                <p14:modId xmlns:p14="http://schemas.microsoft.com/office/powerpoint/2010/main" val="1177786206"/>
              </p:ext>
            </p:extLst>
          </p:nvPr>
        </p:nvGraphicFramePr>
        <p:xfrm>
          <a:off x="6167214" y="2709714"/>
          <a:ext cx="5276850" cy="30146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afik 2">
            <a:extLst>
              <a:ext uri="{FF2B5EF4-FFF2-40B4-BE49-F238E27FC236}">
                <a16:creationId xmlns:a16="http://schemas.microsoft.com/office/drawing/2014/main" id="{A3DE85A6-1BED-44E1-BAD9-1605BC082876}"/>
              </a:ext>
            </a:extLst>
          </p:cNvPr>
          <p:cNvGraphicFramePr>
            <a:graphicFrameLocks/>
          </p:cNvGraphicFramePr>
          <p:nvPr>
            <p:extLst>
              <p:ext uri="{D42A27DB-BD31-4B8C-83A1-F6EECF244321}">
                <p14:modId xmlns:p14="http://schemas.microsoft.com/office/powerpoint/2010/main" val="2718677398"/>
              </p:ext>
            </p:extLst>
          </p:nvPr>
        </p:nvGraphicFramePr>
        <p:xfrm>
          <a:off x="1342678" y="213365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464925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03834-978B-BD10-C6CA-E2781A23A00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BA2D567D-D2BE-8844-E465-11BA3F86DF00}"/>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A3C40B8F-2CD3-0073-4D20-A3D1253464B0}"/>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DC627B39-D928-F2F1-0BCC-EF23B9687C71}"/>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22F077F1-D2B0-BE20-5C03-E82EC2BB42E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F57942BB-907B-1EEE-6BB5-5DD625DCC658}"/>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D6EC0E28-3BD9-214E-37C2-6A610920E622}"/>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61BB2E5B-9F09-582F-0C08-BBCA9B4167D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C081CEA8-F824-0B89-34E8-1F2D416976A1}"/>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2919DBBE-479A-D4BE-9E33-E63972F5095B}"/>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8476C833-C925-D675-8F2E-68289CE8EF59}"/>
              </a:ext>
            </a:extLst>
          </p:cNvPr>
          <p:cNvSpPr>
            <a:spLocks noChangeArrowheads="1"/>
          </p:cNvSpPr>
          <p:nvPr/>
        </p:nvSpPr>
        <p:spPr bwMode="auto">
          <a:xfrm>
            <a:off x="1054646" y="117426"/>
            <a:ext cx="9505056"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1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(2.1) Ulusal ve yerel ihtiyaçlar doğrultusunda eğitim-öğretim program sayısını artırmak</a:t>
            </a:r>
            <a:endParaRPr lang="tr-TR" sz="1100"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Kaydırma: Yatay 1">
            <a:extLst>
              <a:ext uri="{FF2B5EF4-FFF2-40B4-BE49-F238E27FC236}">
                <a16:creationId xmlns:a16="http://schemas.microsoft.com/office/drawing/2014/main" id="{51B89C6A-AD78-7C50-9923-76ABAB2FA518}"/>
              </a:ext>
            </a:extLst>
          </p:cNvPr>
          <p:cNvSpPr/>
          <p:nvPr/>
        </p:nvSpPr>
        <p:spPr>
          <a:xfrm>
            <a:off x="1630710" y="1197546"/>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rgbClr val="404E67"/>
                </a:solidFill>
                <a:effectLst/>
                <a:latin typeface="Times New Roman" panose="02020603050405020304" pitchFamily="18" charset="0"/>
                <a:cs typeface="Times New Roman" panose="02020603050405020304" pitchFamily="18" charset="0"/>
              </a:rPr>
              <a:t>6 Şubat 2023 tarihinde meydana gelen depremler</a:t>
            </a:r>
          </a:p>
          <a:p>
            <a:pPr algn="l">
              <a:buFont typeface="Arial" panose="020B0604020202020204" pitchFamily="34" charset="0"/>
              <a:buChar char="•"/>
            </a:pPr>
            <a:r>
              <a:rPr lang="tr-TR" sz="1400" b="0" i="0" dirty="0">
                <a:solidFill>
                  <a:srgbClr val="404E67"/>
                </a:solidFill>
                <a:effectLst/>
                <a:latin typeface="Times New Roman" panose="02020603050405020304" pitchFamily="18" charset="0"/>
                <a:cs typeface="Times New Roman" panose="02020603050405020304" pitchFamily="18" charset="0"/>
              </a:rPr>
              <a:t>YÖK'ün yeni Doktora programı açmak isteyen üniversitelerin bünyelerinde en az 1 (bir) programın akredite olması şartı getirmesi.</a:t>
            </a:r>
          </a:p>
        </p:txBody>
      </p:sp>
      <p:sp>
        <p:nvSpPr>
          <p:cNvPr id="17" name="Kaydırma: Yatay 16">
            <a:extLst>
              <a:ext uri="{FF2B5EF4-FFF2-40B4-BE49-F238E27FC236}">
                <a16:creationId xmlns:a16="http://schemas.microsoft.com/office/drawing/2014/main" id="{30CDAB12-010F-1775-C26B-DC7A8486A7C5}"/>
              </a:ext>
            </a:extLst>
          </p:cNvPr>
          <p:cNvSpPr/>
          <p:nvPr/>
        </p:nvSpPr>
        <p:spPr>
          <a:xfrm>
            <a:off x="1630710" y="2421682"/>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rgbClr val="404E67"/>
                </a:solidFill>
                <a:effectLst/>
                <a:latin typeface="Times New Roman" panose="02020603050405020304" pitchFamily="18" charset="0"/>
                <a:cs typeface="Times New Roman" panose="02020603050405020304" pitchFamily="18" charset="0"/>
              </a:rPr>
              <a:t>Öğrenci sayısının deprem nedeniyle azalmasını önlemek amacıyla planlananın üzerinde yeni program açılması teklifimiz YÖK tarafından uygun bulunmuştur. 29 Aralık 2023 tarihinde yapılan</a:t>
            </a:r>
          </a:p>
          <a:p>
            <a:pPr algn="l">
              <a:buFont typeface="Arial" panose="020B0604020202020204" pitchFamily="34" charset="0"/>
              <a:buChar char="•"/>
            </a:pPr>
            <a:r>
              <a:rPr lang="tr-TR" sz="1400" b="0" i="0" dirty="0">
                <a:solidFill>
                  <a:srgbClr val="404E67"/>
                </a:solidFill>
                <a:effectLst/>
                <a:latin typeface="Times New Roman" panose="02020603050405020304" pitchFamily="18" charset="0"/>
                <a:cs typeface="Times New Roman" panose="02020603050405020304" pitchFamily="18" charset="0"/>
              </a:rPr>
              <a:t>2024 yılı için yapılan 5 </a:t>
            </a:r>
            <a:r>
              <a:rPr lang="tr-TR" sz="1400" b="0" i="0" dirty="0" err="1">
                <a:solidFill>
                  <a:srgbClr val="404E67"/>
                </a:solidFill>
                <a:effectLst/>
                <a:latin typeface="Times New Roman" panose="02020603050405020304" pitchFamily="18" charset="0"/>
                <a:cs typeface="Times New Roman" panose="02020603050405020304" pitchFamily="18" charset="0"/>
              </a:rPr>
              <a:t>önlisans</a:t>
            </a:r>
            <a:r>
              <a:rPr lang="tr-TR" sz="1400" b="0" i="0" dirty="0">
                <a:solidFill>
                  <a:srgbClr val="404E67"/>
                </a:solidFill>
                <a:effectLst/>
                <a:latin typeface="Times New Roman" panose="02020603050405020304" pitchFamily="18" charset="0"/>
                <a:cs typeface="Times New Roman" panose="02020603050405020304" pitchFamily="18" charset="0"/>
              </a:rPr>
              <a:t> programı açma teklifimiz YÖK tarafından uygun </a:t>
            </a:r>
            <a:r>
              <a:rPr lang="tr-TR" sz="1400" b="0" i="0" dirty="0" err="1">
                <a:solidFill>
                  <a:srgbClr val="404E67"/>
                </a:solidFill>
                <a:effectLst/>
                <a:latin typeface="Times New Roman" panose="02020603050405020304" pitchFamily="18" charset="0"/>
                <a:cs typeface="Times New Roman" panose="02020603050405020304" pitchFamily="18" charset="0"/>
              </a:rPr>
              <a:t>görülmemiştir.Yeni</a:t>
            </a:r>
            <a:r>
              <a:rPr lang="tr-TR" sz="1400" b="0" i="0" dirty="0">
                <a:solidFill>
                  <a:srgbClr val="404E67"/>
                </a:solidFill>
                <a:effectLst/>
                <a:latin typeface="Times New Roman" panose="02020603050405020304" pitchFamily="18" charset="0"/>
                <a:cs typeface="Times New Roman" panose="02020603050405020304" pitchFamily="18" charset="0"/>
              </a:rPr>
              <a:t> Doktora programı açmak için gerekli akredite program asgari şartının sağlanmaması sebebiyle hedefe ulaşılamadı. Diğer performans göstergeleri değerlerine ulaşıldı.</a:t>
            </a:r>
          </a:p>
        </p:txBody>
      </p:sp>
      <p:sp>
        <p:nvSpPr>
          <p:cNvPr id="18" name="Kaydırma: Yatay 17">
            <a:extLst>
              <a:ext uri="{FF2B5EF4-FFF2-40B4-BE49-F238E27FC236}">
                <a16:creationId xmlns:a16="http://schemas.microsoft.com/office/drawing/2014/main" id="{07F5241B-ACCE-23AB-2AB5-4BB382D01785}"/>
              </a:ext>
            </a:extLst>
          </p:cNvPr>
          <p:cNvSpPr/>
          <p:nvPr/>
        </p:nvSpPr>
        <p:spPr>
          <a:xfrm>
            <a:off x="1630710" y="3789834"/>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rgbClr val="404E67"/>
                </a:solidFill>
                <a:effectLst/>
                <a:latin typeface="Times New Roman" panose="02020603050405020304" pitchFamily="18" charset="0"/>
                <a:cs typeface="Times New Roman" panose="02020603050405020304" pitchFamily="18" charset="0"/>
              </a:rPr>
              <a:t>Hedeflenen değerle</a:t>
            </a:r>
            <a:r>
              <a:rPr lang="tr-TR" sz="1400" dirty="0">
                <a:solidFill>
                  <a:srgbClr val="404E67"/>
                </a:solidFill>
                <a:latin typeface="Times New Roman" panose="02020603050405020304" pitchFamily="18" charset="0"/>
                <a:cs typeface="Times New Roman" panose="02020603050405020304" pitchFamily="18" charset="0"/>
              </a:rPr>
              <a:t>r</a:t>
            </a:r>
            <a:r>
              <a:rPr lang="tr-TR" sz="1400" b="0" i="0" dirty="0">
                <a:solidFill>
                  <a:srgbClr val="404E67"/>
                </a:solidFill>
                <a:effectLst/>
                <a:latin typeface="Times New Roman" panose="02020603050405020304" pitchFamily="18" charset="0"/>
                <a:cs typeface="Times New Roman" panose="02020603050405020304" pitchFamily="18" charset="0"/>
              </a:rPr>
              <a:t>in üzerinde yeni program açılması ekstra maliyetler yüklediğinden gösterge tahmini maliyet miktarında da güncelleme gerekebilir.</a:t>
            </a:r>
          </a:p>
        </p:txBody>
      </p:sp>
      <p:sp>
        <p:nvSpPr>
          <p:cNvPr id="19" name="Kaydırma: Yatay 18">
            <a:extLst>
              <a:ext uri="{FF2B5EF4-FFF2-40B4-BE49-F238E27FC236}">
                <a16:creationId xmlns:a16="http://schemas.microsoft.com/office/drawing/2014/main" id="{B0A2945A-020A-CC34-2C26-7ED80EA9CF90}"/>
              </a:ext>
            </a:extLst>
          </p:cNvPr>
          <p:cNvSpPr/>
          <p:nvPr/>
        </p:nvSpPr>
        <p:spPr>
          <a:xfrm>
            <a:off x="1630710" y="5085978"/>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rgbClr val="404E67"/>
                </a:solidFill>
                <a:effectLst/>
                <a:latin typeface="Times New Roman" panose="02020603050405020304" pitchFamily="18" charset="0"/>
                <a:cs typeface="Times New Roman" panose="02020603050405020304" pitchFamily="18" charset="0"/>
              </a:rPr>
              <a:t>YÖK tarafından yeni program açma başvuruları sistemde açıldığında tekliflerin kabul edilmesi ile hedeflerin gerçekleşeceği tahmin edilmektedir. Öğrencilerin Üniversitemiz bünyesinde bulunan programlara ilgisinin artması, depremin ilimizde yarattığı yıkıcı etkiyle olumsuz havanın en kısa sürede telafi edilmesi performansı artırmada etkin rol oynayacaktır. Üniversitemiz bünyesinde bulunan programlardan akredite olma şartının sağlanamaması nedeniyle yeni Doktora programının açılamaması riski doğmaktadır.</a:t>
            </a:r>
          </a:p>
        </p:txBody>
      </p:sp>
      <p:sp>
        <p:nvSpPr>
          <p:cNvPr id="20" name="Oval 19">
            <a:extLst>
              <a:ext uri="{FF2B5EF4-FFF2-40B4-BE49-F238E27FC236}">
                <a16:creationId xmlns:a16="http://schemas.microsoft.com/office/drawing/2014/main" id="{3B3CA563-1820-66EB-105F-0752CA6D0755}"/>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3853FEF2-763B-1E16-1752-3B7C4B45BE08}"/>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5CF655C1-350D-086D-C085-3AE0BBAE486E}"/>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278DD170-E45B-D7F8-ECD6-C2B0EB177413}"/>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Tree>
    <p:extLst>
      <p:ext uri="{BB962C8B-B14F-4D97-AF65-F5344CB8AC3E}">
        <p14:creationId xmlns:p14="http://schemas.microsoft.com/office/powerpoint/2010/main" val="28085437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DA3B4-E447-9602-1638-408A1204ECD6}"/>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16F69F77-FE70-1E26-38E2-BA55709E076A}"/>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EA00F2C5-B0D4-F849-AC34-F8DB899C53AA}"/>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15136D87-94E2-6D19-00A7-DC640C5DBE9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51465240-8B41-AD3B-632C-C311C6B22465}"/>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5EDFFD7C-7023-61EA-EC33-D35CA524820E}"/>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D1417CDA-34D1-4AE1-B327-2055CF3DF974}"/>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301E5DC-7A93-46F5-1FDD-2F08237A4D22}"/>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D93E710D-FC09-E696-2065-ABB6E4949DBC}"/>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B18FF7D3-F530-135B-6714-E5015F01EB29}"/>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350303C0-E18B-6BBE-7495-52050470E286}"/>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6DFEF7BA-2162-6644-9A65-4634E7C33F2A}"/>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DD67F6D6-1962-FB4A-A432-74CD16C88582}"/>
              </a:ext>
            </a:extLst>
          </p:cNvPr>
          <p:cNvSpPr txBox="1"/>
          <p:nvPr/>
        </p:nvSpPr>
        <p:spPr>
          <a:xfrm>
            <a:off x="3646934" y="2637706"/>
            <a:ext cx="2304256" cy="2314544"/>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p>
          <a:p>
            <a:pPr algn="ctr">
              <a:lnSpc>
                <a:spcPct val="120000"/>
              </a:lnSpc>
              <a:spcAft>
                <a:spcPts val="300"/>
              </a:spcAft>
            </a:pPr>
            <a:r>
              <a:rPr lang="tr-TR" sz="20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20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p:txBody>
      </p:sp>
      <p:sp>
        <p:nvSpPr>
          <p:cNvPr id="20" name="Metin kutusu 19">
            <a:extLst>
              <a:ext uri="{FF2B5EF4-FFF2-40B4-BE49-F238E27FC236}">
                <a16:creationId xmlns:a16="http://schemas.microsoft.com/office/drawing/2014/main" id="{11DC8BEF-794B-BFBB-37B0-E08C9E564EEE}"/>
              </a:ext>
            </a:extLst>
          </p:cNvPr>
          <p:cNvSpPr txBox="1"/>
          <p:nvPr/>
        </p:nvSpPr>
        <p:spPr>
          <a:xfrm>
            <a:off x="6306603" y="2922399"/>
            <a:ext cx="3147059" cy="1745158"/>
          </a:xfrm>
          <a:prstGeom prst="rect">
            <a:avLst/>
          </a:prstGeom>
          <a:noFill/>
        </p:spPr>
        <p:txBody>
          <a:bodyPr wrap="square">
            <a:spAutoFit/>
          </a:bodyPr>
          <a:lstStyle/>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(2.2) </a:t>
            </a:r>
          </a:p>
          <a:p>
            <a:pPr algn="ctr">
              <a:lnSpc>
                <a:spcPct val="120000"/>
              </a:lnSpc>
              <a:spcAft>
                <a:spcPts val="300"/>
              </a:spcAft>
            </a:pPr>
            <a:r>
              <a:rPr lang="tr-TR" sz="2000" b="1"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rPr>
              <a:t>Üniversitemizin öğrenci oranını artırmak</a:t>
            </a:r>
            <a:endParaRPr lang="tr-TR" sz="20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2000" dirty="0">
              <a:solidFill>
                <a:srgbClr val="262F59"/>
              </a:solidFill>
              <a:latin typeface="Times New Roman" panose="02020603050405020304" pitchFamily="18" charset="0"/>
              <a:cs typeface="Times New Roman" panose="02020603050405020304" pitchFamily="18" charset="0"/>
            </a:endParaRPr>
          </a:p>
        </p:txBody>
      </p:sp>
      <p:sp>
        <p:nvSpPr>
          <p:cNvPr id="2" name="Başlık 1">
            <a:extLst>
              <a:ext uri="{FF2B5EF4-FFF2-40B4-BE49-F238E27FC236}">
                <a16:creationId xmlns:a16="http://schemas.microsoft.com/office/drawing/2014/main" id="{74A04F75-93C0-7504-E748-796ADC5D2BCB}"/>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17443424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590B2-9FBD-23C0-67B5-FEBDD9135ED3}"/>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6AB3A2ED-A028-CABC-93D1-CE4F5FBBFC5E}"/>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DD0D1042-E8FF-E8C0-8A88-5BA97AA5816D}"/>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B20879E3-0BC7-AA77-F851-CFC678AA603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67915450-BED8-A66E-041F-673993777AAA}"/>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3E3D4D87-2A5C-A0F3-831C-8B4D0DBCB0FE}"/>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52DBB488-5574-F69D-F0E7-B4FBC408E2AF}"/>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4E1E22A6-3D40-9586-B62C-CB215FDD367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22106C25-E2B3-1E93-0FDF-AEC8C0F7D8F9}"/>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031839E8-EE98-72D1-2F15-38E5482ED190}"/>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8987267E-26DB-D3DC-E0DF-1E24D40A2B8B}"/>
              </a:ext>
            </a:extLst>
          </p:cNvPr>
          <p:cNvGraphicFramePr>
            <a:graphicFrameLocks noGrp="1"/>
          </p:cNvGraphicFramePr>
          <p:nvPr>
            <p:extLst>
              <p:ext uri="{D42A27DB-BD31-4B8C-83A1-F6EECF244321}">
                <p14:modId xmlns:p14="http://schemas.microsoft.com/office/powerpoint/2010/main" val="35497147"/>
              </p:ext>
            </p:extLst>
          </p:nvPr>
        </p:nvGraphicFramePr>
        <p:xfrm>
          <a:off x="1198662" y="1629594"/>
          <a:ext cx="10328869" cy="3600400"/>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Toplam içerisinde ön lisans öğrenci sayısı oranı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just"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Toplam içerisinde lisans öğrenci oranı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r h="626110">
                <a:tc>
                  <a:txBody>
                    <a:bodyPr/>
                    <a:lstStyle/>
                    <a:p>
                      <a:pPr algn="just"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Toplam içerisinde lisansüstü öğrenci oranı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2137980"/>
                  </a:ext>
                </a:extLst>
              </a:tr>
              <a:tr h="493023">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Öğretim üyesi başına düşen öğrenci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5142102"/>
                  </a:ext>
                </a:extLst>
              </a:tr>
              <a:tr h="493023">
                <a:tc>
                  <a:txBody>
                    <a:bodyPr/>
                    <a:lstStyle/>
                    <a:p>
                      <a:pPr algn="l"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Öğretim elemanı başına düşen öğrenci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3060488"/>
                  </a:ext>
                </a:extLst>
              </a:tr>
            </a:tbl>
          </a:graphicData>
        </a:graphic>
      </p:graphicFrame>
      <p:sp>
        <p:nvSpPr>
          <p:cNvPr id="13" name="Çift Ayraç 12">
            <a:extLst>
              <a:ext uri="{FF2B5EF4-FFF2-40B4-BE49-F238E27FC236}">
                <a16:creationId xmlns:a16="http://schemas.microsoft.com/office/drawing/2014/main" id="{DAE8113B-0515-90D9-6729-AFC4A4A8F557}"/>
              </a:ext>
            </a:extLst>
          </p:cNvPr>
          <p:cNvSpPr>
            <a:spLocks noChangeArrowheads="1"/>
          </p:cNvSpPr>
          <p:nvPr/>
        </p:nvSpPr>
        <p:spPr bwMode="auto">
          <a:xfrm>
            <a:off x="1054646" y="189434"/>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Hedef (2.2) Üniversitemizin öğrenci oranını artırmak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18137789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F736B-0613-4F4F-9593-916D7BD79AB4}"/>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CE1FEBB4-DA91-6A26-91A3-A5C7BB945618}"/>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1B36BAAA-13B5-8F4A-30E8-F7A32ACBD82D}"/>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8ECAA3A2-C702-E502-8013-B9B8D14D49B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8D94E8E0-1541-C327-68FD-B446CF7EF8A0}"/>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62D19FC7-B542-F443-28DB-25D10069C6BF}"/>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7DF5A91B-0380-ED0A-A0E1-7C355BC3FAD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FFB442A1-77EC-EE3F-4690-7A008856AC44}"/>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6991D3B4-D093-F92B-F6EF-C81071E0D93F}"/>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35F6C1A4-5D64-85C9-4507-0FB63C6D1606}"/>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3" name="Tablo 2">
            <a:extLst>
              <a:ext uri="{FF2B5EF4-FFF2-40B4-BE49-F238E27FC236}">
                <a16:creationId xmlns:a16="http://schemas.microsoft.com/office/drawing/2014/main" id="{7E481618-713F-0DF8-5312-9969A19C93EC}"/>
              </a:ext>
            </a:extLst>
          </p:cNvPr>
          <p:cNvGraphicFramePr>
            <a:graphicFrameLocks noGrp="1"/>
          </p:cNvGraphicFramePr>
          <p:nvPr>
            <p:extLst>
              <p:ext uri="{D42A27DB-BD31-4B8C-83A1-F6EECF244321}">
                <p14:modId xmlns:p14="http://schemas.microsoft.com/office/powerpoint/2010/main" val="3886021722"/>
              </p:ext>
            </p:extLst>
          </p:nvPr>
        </p:nvGraphicFramePr>
        <p:xfrm>
          <a:off x="1198662" y="2133650"/>
          <a:ext cx="10382148" cy="3788161"/>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66589">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rtl="0" fontAlgn="ctr"/>
                      <a:r>
                        <a:rPr lang="tr-TR" sz="1400" b="0" i="0" u="none" strike="noStrike" dirty="0">
                          <a:solidFill>
                            <a:schemeClr val="tx1"/>
                          </a:solidFill>
                          <a:effectLst/>
                          <a:latin typeface="Times New Roman" pitchFamily="18" charset="0"/>
                          <a:cs typeface="Times New Roman" pitchFamily="18" charset="0"/>
                        </a:rPr>
                        <a:t>PG2.2.1 Toplam içerisinde ön lisans öğrenci sayısı oranı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itchFamily="18" charset="0"/>
                          <a:cs typeface="Times New Roman"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itchFamily="18" charset="0"/>
                          <a:cs typeface="Times New Roman" pitchFamily="18"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itchFamily="18" charset="0"/>
                          <a:cs typeface="Times New Roman" pitchFamily="18"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itchFamily="18" charset="0"/>
                          <a:cs typeface="Times New Roman" pitchFamily="18"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itchFamily="18" charset="0"/>
                          <a:cs typeface="Times New Roman"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rtl="0" fontAlgn="ctr"/>
                      <a:r>
                        <a:rPr lang="tr-TR" sz="1400" b="0" i="0" u="none" strike="noStrike" dirty="0">
                          <a:solidFill>
                            <a:schemeClr val="tx1"/>
                          </a:solidFill>
                          <a:effectLst/>
                          <a:latin typeface="Times New Roman" pitchFamily="18" charset="0"/>
                          <a:cs typeface="Times New Roman" pitchFamily="18" charset="0"/>
                        </a:rPr>
                        <a:t>PG2.2.2  Toplam içerisinde lisans öğrenci sayısı oranı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itchFamily="18" charset="0"/>
                          <a:cs typeface="Times New Roman"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itchFamily="18" charset="0"/>
                          <a:cs typeface="Times New Roman" pitchFamily="18"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itchFamily="18" charset="0"/>
                          <a:cs typeface="Times New Roman" pitchFamily="18"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itchFamily="18" charset="0"/>
                          <a:cs typeface="Times New Roman" pitchFamily="18"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itchFamily="18" charset="0"/>
                          <a:cs typeface="Times New Roman"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r h="494572">
                <a:tc>
                  <a:txBody>
                    <a:bodyPr/>
                    <a:lstStyle/>
                    <a:p>
                      <a:pPr algn="l" rtl="0" fontAlgn="ctr"/>
                      <a:r>
                        <a:rPr lang="tr-TR" sz="1400" b="0" i="0" u="none" strike="noStrike" dirty="0">
                          <a:solidFill>
                            <a:schemeClr val="tx1"/>
                          </a:solidFill>
                          <a:effectLst/>
                          <a:latin typeface="Times New Roman" pitchFamily="18" charset="0"/>
                          <a:cs typeface="Times New Roman" pitchFamily="18" charset="0"/>
                        </a:rPr>
                        <a:t>PG2.2.3 Toplam içerisinde lisansüstü öğrenci sayısı oranı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itchFamily="18" charset="0"/>
                          <a:cs typeface="Times New Roman"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itchFamily="18" charset="0"/>
                          <a:cs typeface="Times New Roman"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itchFamily="18" charset="0"/>
                          <a:cs typeface="Times New Roman" pitchFamily="18"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itchFamily="18" charset="0"/>
                          <a:cs typeface="Times New Roman"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itchFamily="18" charset="0"/>
                          <a:cs typeface="Times New Roman" pitchFamily="18" charset="0"/>
                        </a:rPr>
                        <a:t>71,43%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4498077"/>
                  </a:ext>
                </a:extLst>
              </a:tr>
              <a:tr h="621749">
                <a:tc>
                  <a:txBody>
                    <a:bodyPr/>
                    <a:lstStyle/>
                    <a:p>
                      <a:pPr algn="l" rtl="0" fontAlgn="ctr"/>
                      <a:r>
                        <a:rPr lang="tr-TR" sz="1400" b="0" i="0" u="none" strike="noStrike" dirty="0">
                          <a:solidFill>
                            <a:schemeClr val="tx1"/>
                          </a:solidFill>
                          <a:effectLst/>
                          <a:latin typeface="Times New Roman" pitchFamily="18" charset="0"/>
                          <a:cs typeface="Times New Roman" pitchFamily="18" charset="0"/>
                        </a:rPr>
                        <a:t>PG2.2.4  Öğretim üyesi başına düşen öğrenci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itchFamily="18" charset="0"/>
                          <a:cs typeface="Times New Roman"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itchFamily="18" charset="0"/>
                          <a:cs typeface="Times New Roman"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itchFamily="18" charset="0"/>
                          <a:cs typeface="Times New Roman" pitchFamily="18"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itchFamily="18" charset="0"/>
                          <a:cs typeface="Times New Roman" pitchFamily="18"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itchFamily="18" charset="0"/>
                          <a:cs typeface="Times New Roman"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0509039"/>
                  </a:ext>
                </a:extLst>
              </a:tr>
              <a:tr h="621749">
                <a:tc>
                  <a:txBody>
                    <a:bodyPr/>
                    <a:lstStyle/>
                    <a:p>
                      <a:pPr algn="l" rtl="0" fontAlgn="ctr"/>
                      <a:r>
                        <a:rPr lang="tr-TR" sz="1400" b="0" i="0" u="none" strike="noStrike" dirty="0">
                          <a:solidFill>
                            <a:schemeClr val="tx1"/>
                          </a:solidFill>
                          <a:effectLst/>
                          <a:latin typeface="Times New Roman" pitchFamily="18" charset="0"/>
                          <a:cs typeface="Times New Roman" pitchFamily="18" charset="0"/>
                        </a:rPr>
                        <a:t>PG2.2.5 Öğretim elemanı başına düşen öğrenci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itchFamily="18" charset="0"/>
                          <a:cs typeface="Times New Roman"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itchFamily="18" charset="0"/>
                          <a:cs typeface="Times New Roman" pitchFamily="18"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itchFamily="18" charset="0"/>
                          <a:cs typeface="Times New Roman" pitchFamily="18"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itchFamily="18" charset="0"/>
                          <a:cs typeface="Times New Roman" pitchFamily="18"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itchFamily="18" charset="0"/>
                          <a:cs typeface="Times New Roman"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65035"/>
                  </a:ext>
                </a:extLst>
              </a:tr>
            </a:tbl>
          </a:graphicData>
        </a:graphic>
      </p:graphicFrame>
      <p:sp>
        <p:nvSpPr>
          <p:cNvPr id="15" name="Dikdörtgen 14">
            <a:extLst>
              <a:ext uri="{FF2B5EF4-FFF2-40B4-BE49-F238E27FC236}">
                <a16:creationId xmlns:a16="http://schemas.microsoft.com/office/drawing/2014/main" id="{F1F4FF26-8EC6-C973-67A5-D224FA1A87D9}"/>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Çift Ayraç 1">
            <a:extLst>
              <a:ext uri="{FF2B5EF4-FFF2-40B4-BE49-F238E27FC236}">
                <a16:creationId xmlns:a16="http://schemas.microsoft.com/office/drawing/2014/main" id="{DB962297-46B4-C59B-E8B0-69B92AD409C6}"/>
              </a:ext>
            </a:extLst>
          </p:cNvPr>
          <p:cNvSpPr>
            <a:spLocks noChangeArrowheads="1"/>
          </p:cNvSpPr>
          <p:nvPr/>
        </p:nvSpPr>
        <p:spPr bwMode="auto">
          <a:xfrm>
            <a:off x="1054646" y="189434"/>
            <a:ext cx="9505056"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Hedef (2.2) Üniversitemizin öğrenci oranını artırmak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24094216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A41EA-E096-B474-6789-30CE65799382}"/>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94FB6568-910E-5013-070A-D297B498C3A4}"/>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5C311B2B-72CC-48AD-9EF1-D6B614331C7F}"/>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88CC292F-2087-F28B-B577-EEE8A48026EF}"/>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F020496A-816C-2BC1-B74E-D429C7A19145}"/>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4DA63651-BA29-6557-53BB-BC70ACC20967}"/>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3F62C3EE-894C-AA27-2FFB-F61A8A01873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5250705-47F6-C459-4CFE-39DFA3D2F38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86EC82A2-B4E3-C06E-6EA5-6733EF612D72}"/>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48C61762-5B61-74F1-5C6A-E4E0DCF68F5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9EC9389A-D772-B526-CD38-270DC3C239F8}"/>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13" name="Çift Ayraç 12">
            <a:extLst>
              <a:ext uri="{FF2B5EF4-FFF2-40B4-BE49-F238E27FC236}">
                <a16:creationId xmlns:a16="http://schemas.microsoft.com/office/drawing/2014/main" id="{37365717-335F-12B4-3FD2-9A600D972A59}"/>
              </a:ext>
            </a:extLst>
          </p:cNvPr>
          <p:cNvSpPr>
            <a:spLocks noChangeArrowheads="1"/>
          </p:cNvSpPr>
          <p:nvPr/>
        </p:nvSpPr>
        <p:spPr bwMode="auto">
          <a:xfrm>
            <a:off x="1054646" y="189434"/>
            <a:ext cx="9433048"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Hedef (2.2) Üniversitemizin öğrenci oranını artırmak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3" name="Grafik 2">
            <a:extLst>
              <a:ext uri="{FF2B5EF4-FFF2-40B4-BE49-F238E27FC236}">
                <a16:creationId xmlns:a16="http://schemas.microsoft.com/office/drawing/2014/main" id="{52C9A0D8-1EA5-723C-EF59-9536DEC43CF0}"/>
              </a:ext>
            </a:extLst>
          </p:cNvPr>
          <p:cNvGraphicFramePr>
            <a:graphicFrameLocks/>
          </p:cNvGraphicFramePr>
          <p:nvPr>
            <p:extLst>
              <p:ext uri="{D42A27DB-BD31-4B8C-83A1-F6EECF244321}">
                <p14:modId xmlns:p14="http://schemas.microsoft.com/office/powerpoint/2010/main" val="4144892053"/>
              </p:ext>
            </p:extLst>
          </p:nvPr>
        </p:nvGraphicFramePr>
        <p:xfrm>
          <a:off x="6815286" y="263770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Grafik 1">
            <a:extLst>
              <a:ext uri="{FF2B5EF4-FFF2-40B4-BE49-F238E27FC236}">
                <a16:creationId xmlns:a16="http://schemas.microsoft.com/office/drawing/2014/main" id="{26EB1807-8E75-4EA3-BF76-D21A80A45034}"/>
              </a:ext>
            </a:extLst>
          </p:cNvPr>
          <p:cNvGraphicFramePr>
            <a:graphicFrameLocks/>
          </p:cNvGraphicFramePr>
          <p:nvPr>
            <p:extLst>
              <p:ext uri="{D42A27DB-BD31-4B8C-83A1-F6EECF244321}">
                <p14:modId xmlns:p14="http://schemas.microsoft.com/office/powerpoint/2010/main" val="1379065715"/>
              </p:ext>
            </p:extLst>
          </p:nvPr>
        </p:nvGraphicFramePr>
        <p:xfrm>
          <a:off x="1630710" y="2349674"/>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75614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51ADE-F3C7-2AB4-9041-3EF36A1DD6EE}"/>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282EED41-D405-0665-EEFF-4C3519D70A88}"/>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E6099880-336E-5D89-4BD9-204C24C2B4D7}"/>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BB11217-8312-D51E-C692-3F89C14E6311}"/>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0F7DDD9F-5CB6-9B9E-6734-14E324F54A22}"/>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968E7426-613C-857A-4DC4-4B6A74A08231}"/>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5451AFA2-F68B-2972-501D-9E034E7740CF}"/>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059D06B3-8015-AE7D-12A8-04332A60F8E7}"/>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A8A2E905-AAA4-54C0-4806-6CD20A7BE8F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19DC0826-2A27-97FC-FF5E-50931F4083C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306C0484-F4EC-D4D4-28F1-D5CC69125433}"/>
              </a:ext>
            </a:extLst>
          </p:cNvPr>
          <p:cNvSpPr>
            <a:spLocks noChangeArrowheads="1"/>
          </p:cNvSpPr>
          <p:nvPr/>
        </p:nvSpPr>
        <p:spPr bwMode="auto">
          <a:xfrm>
            <a:off x="1054646" y="117426"/>
            <a:ext cx="9505056"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Hedef (2.2) Üniversitemizin öğrenci oranını artırmak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Kaydırma: Yatay 1">
            <a:extLst>
              <a:ext uri="{FF2B5EF4-FFF2-40B4-BE49-F238E27FC236}">
                <a16:creationId xmlns:a16="http://schemas.microsoft.com/office/drawing/2014/main" id="{59BA7D69-43E8-518A-9647-C5EDDA06D4FA}"/>
              </a:ext>
            </a:extLst>
          </p:cNvPr>
          <p:cNvSpPr/>
          <p:nvPr/>
        </p:nvSpPr>
        <p:spPr>
          <a:xfrm>
            <a:off x="1630710" y="1197546"/>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Lisans ve Lisansüstü öğrenci oranının artırılması amacıyla yeni programlar açma hedefi yaşanan depremin sonucunda izlenen politika sonucunda açılan lisans programlarının etkisiyle fazlasıyla aşılmıştır.</a:t>
            </a:r>
          </a:p>
        </p:txBody>
      </p:sp>
      <p:sp>
        <p:nvSpPr>
          <p:cNvPr id="17" name="Kaydırma: Yatay 16">
            <a:extLst>
              <a:ext uri="{FF2B5EF4-FFF2-40B4-BE49-F238E27FC236}">
                <a16:creationId xmlns:a16="http://schemas.microsoft.com/office/drawing/2014/main" id="{94CE2B4C-289A-CCDE-D1FD-8586CCB49E38}"/>
              </a:ext>
            </a:extLst>
          </p:cNvPr>
          <p:cNvSpPr/>
          <p:nvPr/>
        </p:nvSpPr>
        <p:spPr>
          <a:xfrm>
            <a:off x="1630710" y="2421682"/>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Gösterge hedef değerine kısmen ulaşıldı.</a:t>
            </a:r>
          </a:p>
        </p:txBody>
      </p:sp>
      <p:sp>
        <p:nvSpPr>
          <p:cNvPr id="18" name="Kaydırma: Yatay 17">
            <a:extLst>
              <a:ext uri="{FF2B5EF4-FFF2-40B4-BE49-F238E27FC236}">
                <a16:creationId xmlns:a16="http://schemas.microsoft.com/office/drawing/2014/main" id="{AA935DEB-09A2-CE91-AEE2-74174F4EAABE}"/>
              </a:ext>
            </a:extLst>
          </p:cNvPr>
          <p:cNvSpPr/>
          <p:nvPr/>
        </p:nvSpPr>
        <p:spPr>
          <a:xfrm>
            <a:off x="1630710" y="3789834"/>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Hedeflenen</a:t>
            </a:r>
            <a:r>
              <a:rPr lang="tr-TR" sz="1200" b="0" i="0" dirty="0">
                <a:solidFill>
                  <a:schemeClr val="tx1"/>
                </a:solidFill>
                <a:effectLst/>
                <a:latin typeface="Times New Roman" panose="02020603050405020304" pitchFamily="18" charset="0"/>
                <a:cs typeface="Times New Roman" panose="02020603050405020304" pitchFamily="18" charset="0"/>
              </a:rPr>
              <a:t> değer gerçekleşmiştir ve ekstra maliyetler öngörülmemektedir.</a:t>
            </a:r>
          </a:p>
        </p:txBody>
      </p:sp>
      <p:sp>
        <p:nvSpPr>
          <p:cNvPr id="19" name="Kaydırma: Yatay 18">
            <a:extLst>
              <a:ext uri="{FF2B5EF4-FFF2-40B4-BE49-F238E27FC236}">
                <a16:creationId xmlns:a16="http://schemas.microsoft.com/office/drawing/2014/main" id="{FCFB8FED-D097-0813-5D9D-C26E5FCE509D}"/>
              </a:ext>
            </a:extLst>
          </p:cNvPr>
          <p:cNvSpPr/>
          <p:nvPr/>
        </p:nvSpPr>
        <p:spPr>
          <a:xfrm>
            <a:off x="1630710" y="5085978"/>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Toplumsal hayatın her alanında ihtiyaç duyulan mesleklerde kalifiye teknik elemanlar yetiştirilmesi için gerekli bilgi ve becerilerin kazandırılmasına yönelik çalışmalara devam edilmeli (Sanayii İşbirlikleri, Kariyer Geliştirmeye Yönelik Etkinlikler, Staj </a:t>
            </a:r>
            <a:r>
              <a:rPr lang="tr-TR" sz="1400" b="0" i="0" dirty="0" err="1">
                <a:solidFill>
                  <a:schemeClr val="tx1"/>
                </a:solidFill>
                <a:effectLst/>
                <a:latin typeface="Times New Roman" panose="02020603050405020304" pitchFamily="18" charset="0"/>
                <a:cs typeface="Times New Roman" panose="02020603050405020304" pitchFamily="18" charset="0"/>
              </a:rPr>
              <a:t>v.b</a:t>
            </a:r>
            <a:r>
              <a:rPr lang="tr-TR" sz="1400" b="0" i="0" dirty="0">
                <a:solidFill>
                  <a:schemeClr val="tx1"/>
                </a:solidFill>
                <a:effectLst/>
                <a:latin typeface="Times New Roman" panose="02020603050405020304" pitchFamily="18" charset="0"/>
                <a:cs typeface="Times New Roman" panose="02020603050405020304" pitchFamily="18" charset="0"/>
              </a:rPr>
              <a:t>).</a:t>
            </a:r>
          </a:p>
        </p:txBody>
      </p:sp>
      <p:sp>
        <p:nvSpPr>
          <p:cNvPr id="20" name="Oval 19">
            <a:extLst>
              <a:ext uri="{FF2B5EF4-FFF2-40B4-BE49-F238E27FC236}">
                <a16:creationId xmlns:a16="http://schemas.microsoft.com/office/drawing/2014/main" id="{D094F624-F412-9C21-D7C6-E4087E59B86C}"/>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C5FE1F57-D4BE-5175-7161-B7590CF54189}"/>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260A25A4-063E-0A8C-821E-03DD6E8E86BC}"/>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553BD9BF-3565-57D8-06E2-9251A7ADD735}"/>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Tree>
    <p:extLst>
      <p:ext uri="{BB962C8B-B14F-4D97-AF65-F5344CB8AC3E}">
        <p14:creationId xmlns:p14="http://schemas.microsoft.com/office/powerpoint/2010/main" val="7357924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E6C23-773B-2CF6-908D-9D88B741C835}"/>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F038F58F-A6B5-2D91-B24A-21A0CA2FAEBF}"/>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992DBDF7-0055-52B9-FCC3-50D07071763C}"/>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F44E268-11EC-2631-CE33-AE0E43816EA3}"/>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2F790FF1-E718-D403-D4CF-D8B3CAD38DD4}"/>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CC45F817-BBBC-235B-3503-95E5DE61BAE3}"/>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A2066A9F-78C1-B9B9-FA83-F08DD3A9278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D7B97AB-CF0B-62AF-2778-61F5027B4A04}"/>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D53FA60-ABBA-3D47-DE26-177025DA4CF6}"/>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5A9EED9B-A5E4-D395-0BCB-79982D4010EC}"/>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616D5434-6B5B-EF21-781D-C2E772999627}"/>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54B9255B-CF26-1DFE-9B97-C45CE902FAF4}"/>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D9A44988-F260-6EF1-30AC-BB376C05A633}"/>
              </a:ext>
            </a:extLst>
          </p:cNvPr>
          <p:cNvSpPr txBox="1"/>
          <p:nvPr/>
        </p:nvSpPr>
        <p:spPr>
          <a:xfrm>
            <a:off x="3646934" y="2637706"/>
            <a:ext cx="2304256" cy="2314544"/>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p>
          <a:p>
            <a:pPr algn="ctr">
              <a:lnSpc>
                <a:spcPct val="120000"/>
              </a:lnSpc>
              <a:spcAft>
                <a:spcPts val="300"/>
              </a:spcAft>
            </a:pPr>
            <a:r>
              <a:rPr lang="tr-TR" sz="20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20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p:txBody>
      </p:sp>
      <p:sp>
        <p:nvSpPr>
          <p:cNvPr id="20" name="Metin kutusu 19">
            <a:extLst>
              <a:ext uri="{FF2B5EF4-FFF2-40B4-BE49-F238E27FC236}">
                <a16:creationId xmlns:a16="http://schemas.microsoft.com/office/drawing/2014/main" id="{F27897E9-553D-6AA6-B0A3-87653D8ED737}"/>
              </a:ext>
            </a:extLst>
          </p:cNvPr>
          <p:cNvSpPr txBox="1"/>
          <p:nvPr/>
        </p:nvSpPr>
        <p:spPr>
          <a:xfrm>
            <a:off x="6306603" y="2922399"/>
            <a:ext cx="3147059" cy="1599156"/>
          </a:xfrm>
          <a:prstGeom prst="rect">
            <a:avLst/>
          </a:prstGeom>
          <a:noFill/>
        </p:spPr>
        <p:txBody>
          <a:bodyPr wrap="square">
            <a:spAutoFit/>
          </a:bodyPr>
          <a:lstStyle/>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(2.3) </a:t>
            </a:r>
          </a:p>
          <a:p>
            <a:pPr algn="ctr">
              <a:lnSpc>
                <a:spcPct val="120000"/>
              </a:lnSpc>
              <a:spcAft>
                <a:spcPts val="300"/>
              </a:spcAft>
            </a:pP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Yan dal, çift ana dal ve tıpta uzmanlık eğitimi program sayısını artırmak</a:t>
            </a:r>
            <a:endParaRPr lang="tr-TR" sz="20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p:txBody>
      </p:sp>
      <p:sp>
        <p:nvSpPr>
          <p:cNvPr id="2" name="Başlık 1">
            <a:extLst>
              <a:ext uri="{FF2B5EF4-FFF2-40B4-BE49-F238E27FC236}">
                <a16:creationId xmlns:a16="http://schemas.microsoft.com/office/drawing/2014/main" id="{6BD05220-BAE4-8101-D29B-8A5A0D0302A7}"/>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26830856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D0AD1-7569-DDCC-991E-9BAF3BBABFA8}"/>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5AE6BC4B-5977-C76C-605F-245D11BAED97}"/>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838BFC3C-16B5-75F3-5D52-52B4D5392616}"/>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F0F871F2-BDA9-BDB7-1D59-A24B23595A72}"/>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215C4362-BD2D-3EEA-E71F-460812F44634}"/>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DCD53806-0C47-FAD3-A014-3E7384FBD52D}"/>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D61FDF65-3403-BC27-7116-0195FC98A2C8}"/>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7BA6744A-1EDC-1352-C8D3-ED82AE20208F}"/>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C75B9242-DFBB-5104-BE66-7DF03109C88A}"/>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74EECE81-0CE7-58B8-581A-1330921FA3E8}"/>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263DC333-A441-DC08-8B5B-FA441DFC4ECD}"/>
              </a:ext>
            </a:extLst>
          </p:cNvPr>
          <p:cNvGraphicFramePr>
            <a:graphicFrameLocks noGrp="1"/>
          </p:cNvGraphicFramePr>
          <p:nvPr>
            <p:extLst>
              <p:ext uri="{D42A27DB-BD31-4B8C-83A1-F6EECF244321}">
                <p14:modId xmlns:p14="http://schemas.microsoft.com/office/powerpoint/2010/main" val="92153164"/>
              </p:ext>
            </p:extLst>
          </p:nvPr>
        </p:nvGraphicFramePr>
        <p:xfrm>
          <a:off x="1198662" y="1629594"/>
          <a:ext cx="10328869" cy="3756982"/>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Yan dal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just" fontAlgn="ctr"/>
                      <a:r>
                        <a:rPr lang="sv-SE" sz="1400" b="0" i="0" u="none" strike="noStrike" dirty="0">
                          <a:solidFill>
                            <a:schemeClr val="tx1"/>
                          </a:solidFill>
                          <a:effectLst/>
                          <a:latin typeface="Times New Roman" panose="02020603050405020304" pitchFamily="18" charset="0"/>
                          <a:cs typeface="Times New Roman" panose="02020603050405020304" pitchFamily="18" charset="0"/>
                        </a:rPr>
                        <a:t> Çift ana dal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r h="626110">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Yan dal programlarına kayıtlı öğrenci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2137980"/>
                  </a:ext>
                </a:extLst>
              </a:tr>
              <a:tr h="493023">
                <a:tc>
                  <a:txBody>
                    <a:bodyPr/>
                    <a:lstStyle/>
                    <a:p>
                      <a:pPr algn="just"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 Çift ana dal programlarına kayıtlı öğrenci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5142102"/>
                  </a:ext>
                </a:extLst>
              </a:tr>
              <a:tr h="493023">
                <a:tc>
                  <a:txBody>
                    <a:bodyPr/>
                    <a:lstStyle/>
                    <a:p>
                      <a:pPr algn="just"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 Tıpta uzmanlık eğitimi (ana dal ve yan dal) yetkisine sahip anabilim dalı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939012"/>
                  </a:ext>
                </a:extLst>
              </a:tr>
            </a:tbl>
          </a:graphicData>
        </a:graphic>
      </p:graphicFrame>
      <p:sp>
        <p:nvSpPr>
          <p:cNvPr id="13" name="Çift Ayraç 12">
            <a:extLst>
              <a:ext uri="{FF2B5EF4-FFF2-40B4-BE49-F238E27FC236}">
                <a16:creationId xmlns:a16="http://schemas.microsoft.com/office/drawing/2014/main" id="{B311133A-E927-AA4E-70D6-CD0A4BCF6A6C}"/>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Hedef (2.3)</a:t>
            </a:r>
            <a:r>
              <a:rPr lang="tr-TR" sz="1800" b="1" kern="0" dirty="0">
                <a:solidFill>
                  <a:srgbClr val="000000"/>
                </a:solidFill>
                <a:effectLst/>
                <a:latin typeface="Times New Roman" panose="02020603050405020304" pitchFamily="18" charset="0"/>
                <a:ea typeface="Symbol" panose="05050102010706020507" pitchFamily="18" charset="2"/>
                <a:cs typeface="Courier New" panose="02070309020205020404" pitchFamily="49" charset="0"/>
              </a:rPr>
              <a:t>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Yan dal, çift ana dal ve tıpta uzmanlık eğitimi program sayısını artırmak</a:t>
            </a: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6899678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grpSp>
        <p:nvGrpSpPr>
          <p:cNvPr id="4" name="3 Grup"/>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415610BF-56EC-09BA-DE1C-612C0BC1FDF0}"/>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C875E212-C64A-DBF5-663D-5DCAAB65CC08}"/>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E457BC24-A0F0-4A19-5A26-50DB001409AF}"/>
              </a:ext>
            </a:extLst>
          </p:cNvPr>
          <p:cNvSpPr txBox="1"/>
          <p:nvPr/>
        </p:nvSpPr>
        <p:spPr>
          <a:xfrm>
            <a:off x="3646934" y="2637706"/>
            <a:ext cx="2304256" cy="2314544"/>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(A1) </a:t>
            </a:r>
          </a:p>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Fiziksel ve Teknolojik Altyapının Nitelik ve Niceliğini Artırmak</a:t>
            </a:r>
            <a:endParaRPr lang="tr-TR" sz="20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p:txBody>
      </p:sp>
      <p:sp>
        <p:nvSpPr>
          <p:cNvPr id="20" name="Metin kutusu 19">
            <a:extLst>
              <a:ext uri="{FF2B5EF4-FFF2-40B4-BE49-F238E27FC236}">
                <a16:creationId xmlns:a16="http://schemas.microsoft.com/office/drawing/2014/main" id="{71E4802A-247D-F1E9-2C17-4795B0CF7558}"/>
              </a:ext>
            </a:extLst>
          </p:cNvPr>
          <p:cNvSpPr txBox="1"/>
          <p:nvPr/>
        </p:nvSpPr>
        <p:spPr>
          <a:xfrm>
            <a:off x="6671270" y="2565698"/>
            <a:ext cx="2112690" cy="2645404"/>
          </a:xfrm>
          <a:prstGeom prst="rect">
            <a:avLst/>
          </a:prstGeom>
          <a:noFill/>
        </p:spPr>
        <p:txBody>
          <a:bodyPr wrap="square">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Hedef (1.1) Üniversitemizin fiziki yapılaşmasını (alt yapı, çevre düzenlemesi) geliştirmek</a:t>
            </a:r>
            <a:endParaRPr lang="tr-TR" sz="2000" dirty="0">
              <a:solidFill>
                <a:srgbClr val="262F5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7008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00D1F-C08E-048D-BE4B-9ADA2FD23F40}"/>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5A4B2A31-4E7B-90D5-D2FF-239E7A0FBDDD}"/>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D88A78F2-6EC7-6393-01B1-6B0937F537A9}"/>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38D34B46-96F0-A6DF-3DF4-107C6068E8B9}"/>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6E4D03E5-6C6F-F7AD-6575-445E72A6D614}"/>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1C1C1282-3304-9D16-F62E-B451F2EE5FCB}"/>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5AF523FB-4E46-9A46-D5F9-26651A1702B5}"/>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05C61133-43FB-0AA7-3EB8-BA41089C196A}"/>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78CBFA0A-20FD-DDF8-F5C1-8EED73AE3981}"/>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DAD992EF-D5B9-C31F-5C83-FAF579B5B0D2}"/>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3" name="Tablo 2">
            <a:extLst>
              <a:ext uri="{FF2B5EF4-FFF2-40B4-BE49-F238E27FC236}">
                <a16:creationId xmlns:a16="http://schemas.microsoft.com/office/drawing/2014/main" id="{0E2D09BF-1B43-B2B4-F2E4-06050FD99170}"/>
              </a:ext>
            </a:extLst>
          </p:cNvPr>
          <p:cNvGraphicFramePr>
            <a:graphicFrameLocks noGrp="1"/>
          </p:cNvGraphicFramePr>
          <p:nvPr>
            <p:extLst>
              <p:ext uri="{D42A27DB-BD31-4B8C-83A1-F6EECF244321}">
                <p14:modId xmlns:p14="http://schemas.microsoft.com/office/powerpoint/2010/main" val="3587795388"/>
              </p:ext>
            </p:extLst>
          </p:nvPr>
        </p:nvGraphicFramePr>
        <p:xfrm>
          <a:off x="1126654" y="2133650"/>
          <a:ext cx="10382148" cy="3788161"/>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282613">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PG2.3.1 Yan dal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rtl="0" fontAlgn="ctr"/>
                      <a:r>
                        <a:rPr lang="sv-SE" sz="1400" b="0" i="0" u="none" strike="noStrike">
                          <a:solidFill>
                            <a:schemeClr val="tx1"/>
                          </a:solidFill>
                          <a:effectLst/>
                          <a:latin typeface="Times New Roman" panose="02020603050405020304" pitchFamily="18" charset="0"/>
                          <a:cs typeface="Times New Roman" panose="02020603050405020304" pitchFamily="18" charset="0"/>
                        </a:rPr>
                        <a:t>PG2.3.2  Çift ana dal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PG2.3.3 Yan dal programlarına kayıtlı öğrenci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4498077"/>
                  </a:ext>
                </a:extLst>
              </a:tr>
              <a:tr h="621749">
                <a:tc>
                  <a:txBody>
                    <a:bodyPr/>
                    <a:lstStyle/>
                    <a:p>
                      <a:pPr algn="l"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PG2.3.4 Çift ana dal programlarına kayıtlı öğrenci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0509039"/>
                  </a:ext>
                </a:extLst>
              </a:tr>
              <a:tr h="621749">
                <a:tc>
                  <a:txBody>
                    <a:bodyPr/>
                    <a:lstStyle/>
                    <a:p>
                      <a:pPr algn="l"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PG2.3.5 Tıpta uzmanlık eğitimi (ana dal ve yan dal) yetkisine sahip anabilim dalı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9364365"/>
                  </a:ext>
                </a:extLst>
              </a:tr>
            </a:tbl>
          </a:graphicData>
        </a:graphic>
      </p:graphicFrame>
      <p:sp>
        <p:nvSpPr>
          <p:cNvPr id="15" name="Dikdörtgen 14">
            <a:extLst>
              <a:ext uri="{FF2B5EF4-FFF2-40B4-BE49-F238E27FC236}">
                <a16:creationId xmlns:a16="http://schemas.microsoft.com/office/drawing/2014/main" id="{161E1D82-EC9A-161A-7D1E-01161D365409}"/>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Çift Ayraç 1">
            <a:extLst>
              <a:ext uri="{FF2B5EF4-FFF2-40B4-BE49-F238E27FC236}">
                <a16:creationId xmlns:a16="http://schemas.microsoft.com/office/drawing/2014/main" id="{05939C26-73D4-37F8-4BF4-29CA2207D270}"/>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Hedef (2.3)</a:t>
            </a:r>
            <a:r>
              <a:rPr lang="tr-TR" sz="1800" b="1" kern="0" dirty="0">
                <a:solidFill>
                  <a:srgbClr val="000000"/>
                </a:solidFill>
                <a:effectLst/>
                <a:latin typeface="Times New Roman" panose="02020603050405020304" pitchFamily="18" charset="0"/>
                <a:ea typeface="Symbol" panose="05050102010706020507" pitchFamily="18" charset="2"/>
                <a:cs typeface="Courier New" panose="02070309020205020404" pitchFamily="49" charset="0"/>
              </a:rPr>
              <a:t>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Yan dal, çift ana dal ve tıpta uzmanlık eğitimi program sayısını artırmak</a:t>
            </a: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37310385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92D14-0F7A-3107-4AF8-38BDDEA06D20}"/>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62BD9535-AFAE-FD65-475B-D7BFEEF46D2D}"/>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D50F5936-B3EF-3004-4807-088C3E0B08F0}"/>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E40CE3B7-9E28-E9A5-2BEA-9CB996196AD7}"/>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33CB6007-5BA9-3015-B25E-74B819149903}"/>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52EB4FF4-A731-5519-7768-BC455F5F5094}"/>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DEFEFA0A-FC57-A8E1-6C6D-FE8EC83CC7D0}"/>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1B5B11D8-B52C-3835-367C-3A47FE1EFBD6}"/>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E86D3B20-EA14-1069-9272-72271AF615FC}"/>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64E78BC6-FB75-0314-A040-D856E44E2144}"/>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0064E563-A3DD-8105-B4DA-B1B32A4D2AC7}"/>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13" name="Çift Ayraç 12">
            <a:extLst>
              <a:ext uri="{FF2B5EF4-FFF2-40B4-BE49-F238E27FC236}">
                <a16:creationId xmlns:a16="http://schemas.microsoft.com/office/drawing/2014/main" id="{8F3A20A4-1305-1119-BCBF-83C96CCFF926}"/>
              </a:ext>
            </a:extLst>
          </p:cNvPr>
          <p:cNvSpPr>
            <a:spLocks noChangeArrowheads="1"/>
          </p:cNvSpPr>
          <p:nvPr/>
        </p:nvSpPr>
        <p:spPr bwMode="auto">
          <a:xfrm>
            <a:off x="1054646" y="189434"/>
            <a:ext cx="9289032"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Hedef (2.3)</a:t>
            </a:r>
            <a:r>
              <a:rPr lang="tr-TR" sz="1800" b="1" kern="0" dirty="0">
                <a:solidFill>
                  <a:srgbClr val="000000"/>
                </a:solidFill>
                <a:effectLst/>
                <a:latin typeface="Times New Roman" panose="02020603050405020304" pitchFamily="18" charset="0"/>
                <a:ea typeface="Symbol" panose="05050102010706020507" pitchFamily="18" charset="2"/>
                <a:cs typeface="Courier New" panose="02070309020205020404" pitchFamily="49" charset="0"/>
              </a:rPr>
              <a:t>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Yan dal, çift ana dal ve tıpta uzmanlık eğitimi program sayısını artırmak</a:t>
            </a: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graphicFrame>
        <p:nvGraphicFramePr>
          <p:cNvPr id="2" name="Grafik 1">
            <a:extLst>
              <a:ext uri="{FF2B5EF4-FFF2-40B4-BE49-F238E27FC236}">
                <a16:creationId xmlns:a16="http://schemas.microsoft.com/office/drawing/2014/main" id="{7BFA0B68-82E6-0957-58E4-8AACC7F3F454}"/>
              </a:ext>
            </a:extLst>
          </p:cNvPr>
          <p:cNvGraphicFramePr>
            <a:graphicFrameLocks/>
          </p:cNvGraphicFramePr>
          <p:nvPr>
            <p:extLst>
              <p:ext uri="{D42A27DB-BD31-4B8C-83A1-F6EECF244321}">
                <p14:modId xmlns:p14="http://schemas.microsoft.com/office/powerpoint/2010/main" val="156858570"/>
              </p:ext>
            </p:extLst>
          </p:nvPr>
        </p:nvGraphicFramePr>
        <p:xfrm>
          <a:off x="5807174" y="2781722"/>
          <a:ext cx="5629275" cy="32337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afik 2">
            <a:extLst>
              <a:ext uri="{FF2B5EF4-FFF2-40B4-BE49-F238E27FC236}">
                <a16:creationId xmlns:a16="http://schemas.microsoft.com/office/drawing/2014/main" id="{12F83064-9BCE-4E37-B170-7B17C226D293}"/>
              </a:ext>
            </a:extLst>
          </p:cNvPr>
          <p:cNvGraphicFramePr>
            <a:graphicFrameLocks/>
          </p:cNvGraphicFramePr>
          <p:nvPr>
            <p:extLst>
              <p:ext uri="{D42A27DB-BD31-4B8C-83A1-F6EECF244321}">
                <p14:modId xmlns:p14="http://schemas.microsoft.com/office/powerpoint/2010/main" val="1702138636"/>
              </p:ext>
            </p:extLst>
          </p:nvPr>
        </p:nvGraphicFramePr>
        <p:xfrm>
          <a:off x="1126654" y="2277666"/>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31894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755A0-243D-F570-6703-433165897CB6}"/>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0A4F7976-FDD7-62C0-5A40-250AB472BA0D}"/>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F8D33818-88E0-4ECA-778F-049B75BF407A}"/>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4EC03EFA-B31F-E7B6-4D43-500883585AE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40EDDA51-551C-C079-DBDD-CB84A2A0485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C3629FB3-5F48-D284-B52B-1354C86A41AE}"/>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847923FB-9A59-CE08-6302-EDB1109547D5}"/>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B1D560C0-C4E7-A2DE-7807-34CABA2FD300}"/>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EDB686DB-44A2-9781-29EF-1CEA76CDCD39}"/>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43E220E3-9D7B-1C72-796A-EC55B32FDF20}"/>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7C73AB04-AD8E-3023-7010-7D57008AF1E6}"/>
              </a:ext>
            </a:extLst>
          </p:cNvPr>
          <p:cNvSpPr>
            <a:spLocks noChangeArrowheads="1"/>
          </p:cNvSpPr>
          <p:nvPr/>
        </p:nvSpPr>
        <p:spPr bwMode="auto">
          <a:xfrm>
            <a:off x="1054646" y="117426"/>
            <a:ext cx="9433048"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Hedef (2.3)</a:t>
            </a:r>
            <a:r>
              <a:rPr lang="tr-TR" sz="1800" b="1" kern="0" dirty="0">
                <a:solidFill>
                  <a:srgbClr val="000000"/>
                </a:solidFill>
                <a:effectLst/>
                <a:latin typeface="Times New Roman" panose="02020603050405020304" pitchFamily="18" charset="0"/>
                <a:ea typeface="Symbol" panose="05050102010706020507" pitchFamily="18" charset="2"/>
                <a:cs typeface="Courier New" panose="02070309020205020404" pitchFamily="49" charset="0"/>
              </a:rPr>
              <a:t>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Yan dal, çift ana dal ve tıpta uzmanlık eğitimi program sayısını artırmak</a:t>
            </a: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Kaydırma: Yatay 1">
            <a:extLst>
              <a:ext uri="{FF2B5EF4-FFF2-40B4-BE49-F238E27FC236}">
                <a16:creationId xmlns:a16="http://schemas.microsoft.com/office/drawing/2014/main" id="{40B664C3-EE6C-DF53-EB19-FDF44FF132B2}"/>
              </a:ext>
            </a:extLst>
          </p:cNvPr>
          <p:cNvSpPr/>
          <p:nvPr/>
        </p:nvSpPr>
        <p:spPr>
          <a:xfrm>
            <a:off x="1630710" y="1197546"/>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İzleme Döneminde Eğitim-Öğretimin uzaktan yürütülmesi performansların gerçekleştirilmesi en az 1 (bir) yıl ertelemiştir.</a:t>
            </a:r>
          </a:p>
        </p:txBody>
      </p:sp>
      <p:sp>
        <p:nvSpPr>
          <p:cNvPr id="17" name="Kaydırma: Yatay 16">
            <a:extLst>
              <a:ext uri="{FF2B5EF4-FFF2-40B4-BE49-F238E27FC236}">
                <a16:creationId xmlns:a16="http://schemas.microsoft.com/office/drawing/2014/main" id="{5920799A-FFDB-64F2-2753-7BF6847657EB}"/>
              </a:ext>
            </a:extLst>
          </p:cNvPr>
          <p:cNvSpPr/>
          <p:nvPr/>
        </p:nvSpPr>
        <p:spPr>
          <a:xfrm>
            <a:off x="1630710" y="2421682"/>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Yan Dal ve Çift Ana Dal program sayısı ve öğrenci sayıları ile Tıpta Uzmanlık eğitimi yapılabilmesi için gerekli asgari donanıma sahip ABD sayısı hedeflerine ulaşılamamıştır.</a:t>
            </a:r>
          </a:p>
        </p:txBody>
      </p:sp>
      <p:sp>
        <p:nvSpPr>
          <p:cNvPr id="18" name="Kaydırma: Yatay 17">
            <a:extLst>
              <a:ext uri="{FF2B5EF4-FFF2-40B4-BE49-F238E27FC236}">
                <a16:creationId xmlns:a16="http://schemas.microsoft.com/office/drawing/2014/main" id="{C2E5BFD0-F8BD-0ACE-BD60-182E1A42F770}"/>
              </a:ext>
            </a:extLst>
          </p:cNvPr>
          <p:cNvSpPr/>
          <p:nvPr/>
        </p:nvSpPr>
        <p:spPr>
          <a:xfrm>
            <a:off x="1630710" y="3789834"/>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Hedeflerin gerçekleşmemesi sebebiyle izleme döneminde bir maliyet ortaya çıkmamıştır.</a:t>
            </a:r>
          </a:p>
        </p:txBody>
      </p:sp>
      <p:sp>
        <p:nvSpPr>
          <p:cNvPr id="19" name="Kaydırma: Yatay 18">
            <a:extLst>
              <a:ext uri="{FF2B5EF4-FFF2-40B4-BE49-F238E27FC236}">
                <a16:creationId xmlns:a16="http://schemas.microsoft.com/office/drawing/2014/main" id="{3C76F893-B4DC-E30A-AEC4-DBACBEE290B5}"/>
              </a:ext>
            </a:extLst>
          </p:cNvPr>
          <p:cNvSpPr/>
          <p:nvPr/>
        </p:nvSpPr>
        <p:spPr>
          <a:xfrm>
            <a:off x="1630710" y="5085978"/>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2024-2025 Eğitim-Öğretim Yılı Güz Yarıyılında Çift Anadal ve Yan Dal programlarına öğrenci kabulü için çalışmalar devam </a:t>
            </a:r>
            <a:r>
              <a:rPr lang="tr-TR" sz="1400" b="0" i="0" dirty="0" err="1">
                <a:solidFill>
                  <a:schemeClr val="tx1"/>
                </a:solidFill>
                <a:effectLst/>
                <a:latin typeface="Times New Roman" panose="02020603050405020304" pitchFamily="18" charset="0"/>
                <a:cs typeface="Times New Roman" panose="02020603050405020304" pitchFamily="18" charset="0"/>
              </a:rPr>
              <a:t>etmektedir.Tıp</a:t>
            </a:r>
            <a:r>
              <a:rPr lang="tr-TR" sz="1400" b="0" i="0" dirty="0">
                <a:solidFill>
                  <a:schemeClr val="tx1"/>
                </a:solidFill>
                <a:effectLst/>
                <a:latin typeface="Times New Roman" panose="02020603050405020304" pitchFamily="18" charset="0"/>
                <a:cs typeface="Times New Roman" panose="02020603050405020304" pitchFamily="18" charset="0"/>
              </a:rPr>
              <a:t> Fakültesinin mezun vermeye başlaması ile de Tıpta uzmanlık yetkisine sahip ana bilim dalı sayısının da artması beklenmektedir.</a:t>
            </a:r>
          </a:p>
        </p:txBody>
      </p:sp>
      <p:sp>
        <p:nvSpPr>
          <p:cNvPr id="20" name="Oval 19">
            <a:extLst>
              <a:ext uri="{FF2B5EF4-FFF2-40B4-BE49-F238E27FC236}">
                <a16:creationId xmlns:a16="http://schemas.microsoft.com/office/drawing/2014/main" id="{4740DF4A-A13E-3A55-9F71-30FBD61653B8}"/>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53E7A5AC-842F-60EC-8B50-52EC12045174}"/>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27B77AB7-555B-3D53-D9BD-B26A8215130E}"/>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20722117-2CEF-FC68-85DF-4E0E5D7C1706}"/>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Tree>
    <p:extLst>
      <p:ext uri="{BB962C8B-B14F-4D97-AF65-F5344CB8AC3E}">
        <p14:creationId xmlns:p14="http://schemas.microsoft.com/office/powerpoint/2010/main" val="10164724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18AE3-D2B1-812C-0DB5-BA616B16BAD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08BBC742-CE4D-8AA5-C900-252D8CC5539D}"/>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98994A3C-1878-14F6-5E34-D504019E81BD}"/>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4646367B-9CAB-5D54-0DA3-6BC280529AA9}"/>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981DC3B-CC62-60C3-64D2-AC2A33E73262}"/>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5F8F1ECB-EE66-E775-EB12-A12A722CAEE4}"/>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17D0C65C-CAEA-25F2-41C7-63443A4D66E6}"/>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23D56DDE-BBD2-E1CD-3182-06E9F844BB7D}"/>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A7DA7CA3-E022-1801-6389-FDC3FEB7A0B0}"/>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F6047F81-348C-2C84-4778-90B27F53FC09}"/>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D65DC58F-7F37-39BA-1B94-72DCE177594F}"/>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CF899499-4AD4-4CFC-2E3F-15F566249DCD}"/>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A2758D1F-BA40-41F8-DBAE-414A7A7A4BFB}"/>
              </a:ext>
            </a:extLst>
          </p:cNvPr>
          <p:cNvSpPr txBox="1"/>
          <p:nvPr/>
        </p:nvSpPr>
        <p:spPr>
          <a:xfrm>
            <a:off x="3646934" y="2637706"/>
            <a:ext cx="2304256" cy="2314544"/>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p>
          <a:p>
            <a:pPr algn="ctr">
              <a:lnSpc>
                <a:spcPct val="120000"/>
              </a:lnSpc>
              <a:spcAft>
                <a:spcPts val="300"/>
              </a:spcAft>
            </a:pPr>
            <a:r>
              <a:rPr lang="tr-TR" sz="20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20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p:txBody>
      </p:sp>
      <p:sp>
        <p:nvSpPr>
          <p:cNvPr id="20" name="Metin kutusu 19">
            <a:extLst>
              <a:ext uri="{FF2B5EF4-FFF2-40B4-BE49-F238E27FC236}">
                <a16:creationId xmlns:a16="http://schemas.microsoft.com/office/drawing/2014/main" id="{4B35F1C7-1222-4800-E2BA-453223792C24}"/>
              </a:ext>
            </a:extLst>
          </p:cNvPr>
          <p:cNvSpPr txBox="1"/>
          <p:nvPr/>
        </p:nvSpPr>
        <p:spPr>
          <a:xfrm>
            <a:off x="6211296" y="2803139"/>
            <a:ext cx="3147059" cy="2422266"/>
          </a:xfrm>
          <a:prstGeom prst="rect">
            <a:avLst/>
          </a:prstGeom>
          <a:noFill/>
        </p:spPr>
        <p:txBody>
          <a:bodyPr wrap="square">
            <a:spAutoFit/>
          </a:bodyPr>
          <a:lstStyle/>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(2.4) </a:t>
            </a:r>
            <a:r>
              <a:rPr lang="tr-TR" sz="2000" b="1"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rPr>
              <a:t>Üniversitemizde uluslararasılaşmayı geliştirmek</a:t>
            </a:r>
            <a:endParaRPr lang="tr-TR" sz="20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a:p>
            <a:pPr indent="449580" algn="ctr">
              <a:lnSpc>
                <a:spcPct val="150000"/>
              </a:lnSpc>
              <a:spcAft>
                <a:spcPts val="600"/>
              </a:spcAft>
            </a:pPr>
            <a:endPar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endParaRPr>
          </a:p>
        </p:txBody>
      </p:sp>
      <p:sp>
        <p:nvSpPr>
          <p:cNvPr id="2" name="Başlık 1">
            <a:extLst>
              <a:ext uri="{FF2B5EF4-FFF2-40B4-BE49-F238E27FC236}">
                <a16:creationId xmlns:a16="http://schemas.microsoft.com/office/drawing/2014/main" id="{8C2A78A7-9562-1B2B-EA2E-3B2C77EC542B}"/>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29038835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F16ED-A9A4-BDDD-79EF-740AD722FDE1}"/>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E516696E-62DC-810B-70B9-FC8C87D9368B}"/>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DB9BF962-496E-2AA8-67B4-F5893D6782AC}"/>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64DE2500-43E7-6973-7156-3343A2B31401}"/>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232D9651-724B-2040-808F-EA05CCBEEF87}"/>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D576A3B5-A12F-3CEC-25E0-0A74B62F25FC}"/>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A634C1F1-7DC8-2638-5BDA-486B8A6586B0}"/>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A9354136-0D71-336B-E9CA-D922470C16D2}"/>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9FEA72CF-9C3C-53F9-5164-C930BC72CFE8}"/>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4991704A-6D85-4DB0-9814-20F357114AAD}"/>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6BE6C19B-9E08-D714-311D-B86F20EBA5DE}"/>
              </a:ext>
            </a:extLst>
          </p:cNvPr>
          <p:cNvGraphicFramePr>
            <a:graphicFrameLocks noGrp="1"/>
          </p:cNvGraphicFramePr>
          <p:nvPr>
            <p:extLst>
              <p:ext uri="{D42A27DB-BD31-4B8C-83A1-F6EECF244321}">
                <p14:modId xmlns:p14="http://schemas.microsoft.com/office/powerpoint/2010/main" val="368680366"/>
              </p:ext>
            </p:extLst>
          </p:nvPr>
        </p:nvGraphicFramePr>
        <p:xfrm>
          <a:off x="1198662" y="1629594"/>
          <a:ext cx="10328869" cy="3107377"/>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Uluslararası değişim programlarından gelen öğrenci sayısı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Uluslararası değişim programlarına giden öğrenci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r h="626110">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Uluslararası değişim programlarından gelen öğretim elemanı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2137980"/>
                  </a:ext>
                </a:extLst>
              </a:tr>
              <a:tr h="493023">
                <a:tc>
                  <a:txBody>
                    <a:bodyPr/>
                    <a:lstStyle/>
                    <a:p>
                      <a:pPr algn="just"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 Uluslararası değişim programlarına giden öğretim elemanı sayısı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5142102"/>
                  </a:ext>
                </a:extLst>
              </a:tr>
            </a:tbl>
          </a:graphicData>
        </a:graphic>
      </p:graphicFrame>
      <p:sp>
        <p:nvSpPr>
          <p:cNvPr id="13" name="Çift Ayraç 12">
            <a:extLst>
              <a:ext uri="{FF2B5EF4-FFF2-40B4-BE49-F238E27FC236}">
                <a16:creationId xmlns:a16="http://schemas.microsoft.com/office/drawing/2014/main" id="{200F6D47-81B0-9A1B-D580-BB5983D866AE}"/>
              </a:ext>
            </a:extLst>
          </p:cNvPr>
          <p:cNvSpPr>
            <a:spLocks noChangeArrowheads="1"/>
          </p:cNvSpPr>
          <p:nvPr/>
        </p:nvSpPr>
        <p:spPr bwMode="auto">
          <a:xfrm>
            <a:off x="1054646" y="189434"/>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Hedef (2.4)</a:t>
            </a: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 </a:t>
            </a: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Üniversitemizde uluslararasılaşmayı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41783439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86C2B-2276-CBAD-376C-CBE559B1A452}"/>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438EE059-29CC-D1B3-2E82-E2A3FB955BD5}"/>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FF1CEAB1-F988-3AB2-74F7-D9F605B69D33}"/>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D66C581C-2B36-FF6C-FE59-2D8325AB8FB9}"/>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956AE0B7-6726-7127-5CB5-E1C08079BE2D}"/>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AB1027F2-1B89-E257-1543-920D3C042991}"/>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FB52700B-547B-14BC-F86A-5121B09954BE}"/>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30BDC59D-5D3D-D5D0-D05A-07685539AFEE}"/>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BA3B0997-1D38-A4F7-C243-4A82078D5CD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3DC24536-B1B7-6DE9-146B-3CDDBE70BDE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489A27E1-671C-7FB3-2C01-870DA9BAE52E}"/>
              </a:ext>
            </a:extLst>
          </p:cNvPr>
          <p:cNvSpPr>
            <a:spLocks noChangeArrowheads="1"/>
          </p:cNvSpPr>
          <p:nvPr/>
        </p:nvSpPr>
        <p:spPr bwMode="auto">
          <a:xfrm>
            <a:off x="1054646" y="189434"/>
            <a:ext cx="9145016"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Amaç (A1) Fiziksel ve Teknolojik Altyapının Nitelik ve Niceliğini Artırmak</a:t>
            </a:r>
            <a:endParaRPr lang="tr-TR" sz="1000" b="1" dirty="0">
              <a:solidFill>
                <a:srgbClr val="FFFFFF"/>
              </a:solidFill>
              <a:latin typeface="Times New Roman" panose="02020603050405020304" pitchFamily="18" charset="0"/>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Hedef (2.4)</a:t>
            </a: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 </a:t>
            </a: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Üniversitemizde uluslararasılaşmayı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graphicFrame>
        <p:nvGraphicFramePr>
          <p:cNvPr id="3" name="Tablo 2">
            <a:extLst>
              <a:ext uri="{FF2B5EF4-FFF2-40B4-BE49-F238E27FC236}">
                <a16:creationId xmlns:a16="http://schemas.microsoft.com/office/drawing/2014/main" id="{B7215759-17EC-EB69-EB1F-35EF8FCCA447}"/>
              </a:ext>
            </a:extLst>
          </p:cNvPr>
          <p:cNvGraphicFramePr>
            <a:graphicFrameLocks noGrp="1"/>
          </p:cNvGraphicFramePr>
          <p:nvPr>
            <p:extLst>
              <p:ext uri="{D42A27DB-BD31-4B8C-83A1-F6EECF244321}">
                <p14:modId xmlns:p14="http://schemas.microsoft.com/office/powerpoint/2010/main" val="2742460217"/>
              </p:ext>
            </p:extLst>
          </p:nvPr>
        </p:nvGraphicFramePr>
        <p:xfrm>
          <a:off x="1198662" y="2133650"/>
          <a:ext cx="10310140" cy="3788161"/>
        </p:xfrm>
        <a:graphic>
          <a:graphicData uri="http://schemas.openxmlformats.org/drawingml/2006/table">
            <a:tbl>
              <a:tblPr>
                <a:tableStyleId>{5C22544A-7EE6-4342-B048-85BDC9FD1C3A}</a:tableStyleId>
              </a:tblPr>
              <a:tblGrid>
                <a:gridCol w="4196305">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282613">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PG2.4.1 Uluslararası değişim programlarından gelen öğrenci sayısı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PG2.4.2 Uluslararası değişim programlarına giden öğrenci sayısı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PG2.4.3 Uluslararası değişim programlarından gelen öğretim elemanı sayısı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4498077"/>
                  </a:ext>
                </a:extLst>
              </a:tr>
              <a:tr h="621749">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PG2.4.4 Uluslararası değişim programlarına giden öğretim elemanı sayısı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0509039"/>
                  </a:ext>
                </a:extLst>
              </a:tr>
              <a:tr h="621749">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PG2.4.5 Uluslararası öğrenci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932710"/>
                  </a:ext>
                </a:extLst>
              </a:tr>
            </a:tbl>
          </a:graphicData>
        </a:graphic>
      </p:graphicFrame>
      <p:sp>
        <p:nvSpPr>
          <p:cNvPr id="15" name="Dikdörtgen 14">
            <a:extLst>
              <a:ext uri="{FF2B5EF4-FFF2-40B4-BE49-F238E27FC236}">
                <a16:creationId xmlns:a16="http://schemas.microsoft.com/office/drawing/2014/main" id="{B5CFF5C1-912B-BD89-6B01-D5F1C2DCC5BA}"/>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2220774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79B74-52B7-A0EA-3386-2F0B6905E978}"/>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955294E5-7CCA-3BB2-2201-622FF5003B69}"/>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1BE9C924-BA64-A1C0-D690-FC7D6BF3F6B7}"/>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A49D0974-21CD-25BF-A077-48A580918AD9}"/>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A785FF2D-2A07-98AC-12D3-0EE62CA9AEE0}"/>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3DABAB01-5A0F-A4F7-0FE3-C36226B34293}"/>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1A318483-CBA8-1B5B-ADF2-36ECD64899F4}"/>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584639B-5103-A074-9ADC-4C4AD51DD00A}"/>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0A834369-826C-CF6D-82AE-907C8541B6D8}"/>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7407EF33-9715-A70B-B0C5-2B3B286DF797}"/>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18BE39D6-536F-A50C-9927-FA805BF4A9EF}"/>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13" name="Çift Ayraç 12">
            <a:extLst>
              <a:ext uri="{FF2B5EF4-FFF2-40B4-BE49-F238E27FC236}">
                <a16:creationId xmlns:a16="http://schemas.microsoft.com/office/drawing/2014/main" id="{F1464FB8-B07F-0C87-D547-435EDD949576}"/>
              </a:ext>
            </a:extLst>
          </p:cNvPr>
          <p:cNvSpPr>
            <a:spLocks noChangeArrowheads="1"/>
          </p:cNvSpPr>
          <p:nvPr/>
        </p:nvSpPr>
        <p:spPr bwMode="auto">
          <a:xfrm>
            <a:off x="1054646" y="189434"/>
            <a:ext cx="9433048"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Hedef (2.4)</a:t>
            </a:r>
            <a:r>
              <a:rPr lang="tr-TR" sz="1000" b="1" u="sng"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 </a:t>
            </a: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Üniversitemizde uluslararasılaşmayı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14" name="Grafik 13">
            <a:extLst>
              <a:ext uri="{FF2B5EF4-FFF2-40B4-BE49-F238E27FC236}">
                <a16:creationId xmlns:a16="http://schemas.microsoft.com/office/drawing/2014/main" id="{FE5E73EE-99DF-FEE4-B389-484731F4F34C}"/>
              </a:ext>
            </a:extLst>
          </p:cNvPr>
          <p:cNvGraphicFramePr>
            <a:graphicFrameLocks/>
          </p:cNvGraphicFramePr>
          <p:nvPr>
            <p:extLst>
              <p:ext uri="{D42A27DB-BD31-4B8C-83A1-F6EECF244321}">
                <p14:modId xmlns:p14="http://schemas.microsoft.com/office/powerpoint/2010/main" val="3765966252"/>
              </p:ext>
            </p:extLst>
          </p:nvPr>
        </p:nvGraphicFramePr>
        <p:xfrm>
          <a:off x="5447134" y="3141762"/>
          <a:ext cx="5924550" cy="29384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afik 2">
            <a:extLst>
              <a:ext uri="{FF2B5EF4-FFF2-40B4-BE49-F238E27FC236}">
                <a16:creationId xmlns:a16="http://schemas.microsoft.com/office/drawing/2014/main" id="{4332DF22-443F-4F44-B4CF-21DA1EF5C692}"/>
              </a:ext>
            </a:extLst>
          </p:cNvPr>
          <p:cNvGraphicFramePr>
            <a:graphicFrameLocks/>
          </p:cNvGraphicFramePr>
          <p:nvPr>
            <p:extLst>
              <p:ext uri="{D42A27DB-BD31-4B8C-83A1-F6EECF244321}">
                <p14:modId xmlns:p14="http://schemas.microsoft.com/office/powerpoint/2010/main" val="3098481921"/>
              </p:ext>
            </p:extLst>
          </p:nvPr>
        </p:nvGraphicFramePr>
        <p:xfrm>
          <a:off x="910630" y="249369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461961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FB5CE-5A9B-C6B2-18AC-E16AF418C041}"/>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FD018C16-C90E-0606-C8A0-8767F22173E3}"/>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BEC8A41C-8F38-2F7E-E05A-21E4CB2C9A51}"/>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64DEB99F-8971-635A-065C-27071EE415DB}"/>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1058999-E68A-ABF5-DA7D-68AA08B2FB41}"/>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5CA6C9CB-AD37-E99E-1B4C-50AF1C0808B7}"/>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D4554A5B-D8BC-75F0-BEB1-3E07075478F0}"/>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080183CF-C145-324A-368C-E440D4CFF57F}"/>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537C0895-742C-FE1B-50B0-4707EDAFBD94}"/>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B52683B1-C404-BF59-A2B2-7067A776F62E}"/>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285DE939-8848-4618-4215-A2271E76C8F6}"/>
              </a:ext>
            </a:extLst>
          </p:cNvPr>
          <p:cNvSpPr>
            <a:spLocks noChangeArrowheads="1"/>
          </p:cNvSpPr>
          <p:nvPr/>
        </p:nvSpPr>
        <p:spPr bwMode="auto">
          <a:xfrm>
            <a:off x="1054646" y="117426"/>
            <a:ext cx="9505056"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Hedef (2.4) Üniversitemizde uluslararasılaşmayı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Kaydırma: Yatay 1">
            <a:extLst>
              <a:ext uri="{FF2B5EF4-FFF2-40B4-BE49-F238E27FC236}">
                <a16:creationId xmlns:a16="http://schemas.microsoft.com/office/drawing/2014/main" id="{F964C4E7-CE0F-1326-6B72-3103FCD37116}"/>
              </a:ext>
            </a:extLst>
          </p:cNvPr>
          <p:cNvSpPr/>
          <p:nvPr/>
        </p:nvSpPr>
        <p:spPr>
          <a:xfrm>
            <a:off x="1630710" y="1197546"/>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Hedeflenen değere ulaşılamadığı ve yeni hedefe ulaşabilmesi için hedef ve performans göstergelerinde bir değişiklik ihtiyacı doğurmuştur..</a:t>
            </a:r>
          </a:p>
        </p:txBody>
      </p:sp>
      <p:sp>
        <p:nvSpPr>
          <p:cNvPr id="17" name="Kaydırma: Yatay 16">
            <a:extLst>
              <a:ext uri="{FF2B5EF4-FFF2-40B4-BE49-F238E27FC236}">
                <a16:creationId xmlns:a16="http://schemas.microsoft.com/office/drawing/2014/main" id="{97666E46-7344-06E3-6E53-22C25AD84938}"/>
              </a:ext>
            </a:extLst>
          </p:cNvPr>
          <p:cNvSpPr/>
          <p:nvPr/>
        </p:nvSpPr>
        <p:spPr>
          <a:xfrm>
            <a:off x="1630710" y="2421682"/>
            <a:ext cx="10225136" cy="1656184"/>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Deprem etkisiyle ve YETKİM süreçlerinden kaynaklı öğrenciler hedeflenen düzeyde harekete katılmasalar da personelimiz hareketliliğe beklenenin üzerinde katılım göstertirmiştir. Değişim programlarına gösterilen ilgili hedeflerimizin revize edilmesi gerektiğini göstermiştir.</a:t>
            </a:r>
          </a:p>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Hedeflenen uluslararası değişim programlarından giden öğrenci sayısına ulaşılamadı. Ulaşılamamasının nedenleri üzerine düşünüldü. Öğrencilerin Erasmus hareketliliklerine katılım sağlamaları için teşvik ettirme gereksinimi olduğu anlaşılmıştır.</a:t>
            </a:r>
          </a:p>
        </p:txBody>
      </p:sp>
      <p:sp>
        <p:nvSpPr>
          <p:cNvPr id="18" name="Kaydırma: Yatay 17">
            <a:extLst>
              <a:ext uri="{FF2B5EF4-FFF2-40B4-BE49-F238E27FC236}">
                <a16:creationId xmlns:a16="http://schemas.microsoft.com/office/drawing/2014/main" id="{0E850317-2C60-2CE2-DAFA-25BD3FD3D67E}"/>
              </a:ext>
            </a:extLst>
          </p:cNvPr>
          <p:cNvSpPr/>
          <p:nvPr/>
        </p:nvSpPr>
        <p:spPr>
          <a:xfrm>
            <a:off x="1630710" y="3789834"/>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Değişim programları ilan edilirken ve katılımcı sayısı belirlenirken yaklaşık maliyet hesaplaması yapılmış ve kontenjan bu hesaplamaya göre belirlenmiştir. Dolayısıyla öngörülemeyen bir maliyet ortaya çıkmamıştır.</a:t>
            </a:r>
          </a:p>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Öngörülemeyen maliyetler ortaya çıkmamıştır.</a:t>
            </a:r>
          </a:p>
        </p:txBody>
      </p:sp>
      <p:sp>
        <p:nvSpPr>
          <p:cNvPr id="19" name="Kaydırma: Yatay 18">
            <a:extLst>
              <a:ext uri="{FF2B5EF4-FFF2-40B4-BE49-F238E27FC236}">
                <a16:creationId xmlns:a16="http://schemas.microsoft.com/office/drawing/2014/main" id="{E7456017-7030-FE06-DD01-E93E3F5A8C13}"/>
              </a:ext>
            </a:extLst>
          </p:cNvPr>
          <p:cNvSpPr/>
          <p:nvPr/>
        </p:nvSpPr>
        <p:spPr>
          <a:xfrm>
            <a:off x="1630710" y="5085978"/>
            <a:ext cx="10225136" cy="177361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Yürüttüğümüz programlar ile ilgili kurumsal, yasal veya çevresel herhangi bir risk bulunmamaktadır. Öğrenci ve personelimizin değişim programlarına olan ilgisi her geçen gün artmaktadır. Performans göstergesinin devamı noktasındaki en büyük risk, yabancı uyruklu öğrencilerin kayıt silme ihtimallerinin yüksek olması ve öğrenci sayılarının aşağı düşmesidir. Sürdürülebilirliği sağlamak için öğrenciye yönelik bazı tedbirler alınması gerekir. Üniversitemizin dijital platformlarda aktif olarak tanıtılması, yabancı uyruklu öğrencilerin öğrenim ücreti ve barınma koşullarının iyileştirilmesi gerekir.</a:t>
            </a:r>
          </a:p>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Öngörülen bir risk bulunmamaktadır.</a:t>
            </a:r>
          </a:p>
        </p:txBody>
      </p:sp>
      <p:sp>
        <p:nvSpPr>
          <p:cNvPr id="20" name="Oval 19">
            <a:extLst>
              <a:ext uri="{FF2B5EF4-FFF2-40B4-BE49-F238E27FC236}">
                <a16:creationId xmlns:a16="http://schemas.microsoft.com/office/drawing/2014/main" id="{1AACDC5B-B354-36AF-8CF5-879C42135FE9}"/>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E315312B-619C-D8DF-C855-2CE012B20B03}"/>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718CF1D7-9CB2-E98F-D3FA-D4055322E1FF}"/>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5C41D18E-0AEB-C64E-BC88-B6F5C29747C4}"/>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Tree>
    <p:extLst>
      <p:ext uri="{BB962C8B-B14F-4D97-AF65-F5344CB8AC3E}">
        <p14:creationId xmlns:p14="http://schemas.microsoft.com/office/powerpoint/2010/main" val="16706715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90FB6-A3DC-90B4-0416-A3F3FDED39D4}"/>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0275C8A1-E0EE-354E-ECC4-D5B4D52EEE29}"/>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79884923-4107-3D10-4CE0-FAB8520D997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A9D9BB9-2FAB-83A5-5C16-B9B6A623B37E}"/>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4B0696FE-5DA1-4719-5E17-B982AA759A99}"/>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4C108669-87CF-87B1-D907-3601F050FDFB}"/>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7E1C441F-27AB-AB3A-D704-41D5D0F5F180}"/>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BAE4584B-EDE8-5AFD-6C2E-75D0DB280FCB}"/>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2655C901-6634-A38B-E919-7B37FBD624CE}"/>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C89D9AA0-AB94-04FE-9C69-E04D1590E38B}"/>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B2DA5946-B321-FCBE-1A87-2DFF7088ADC8}"/>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59FBF5FE-0051-7B54-018E-877368BBBE9E}"/>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D6517C87-D12D-D9B8-8D98-34BD9B2B77F2}"/>
              </a:ext>
            </a:extLst>
          </p:cNvPr>
          <p:cNvSpPr txBox="1"/>
          <p:nvPr/>
        </p:nvSpPr>
        <p:spPr>
          <a:xfrm>
            <a:off x="3646934" y="2637706"/>
            <a:ext cx="2304256" cy="2314544"/>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p>
          <a:p>
            <a:pPr algn="ctr">
              <a:lnSpc>
                <a:spcPct val="120000"/>
              </a:lnSpc>
              <a:spcAft>
                <a:spcPts val="300"/>
              </a:spcAft>
            </a:pPr>
            <a:r>
              <a:rPr lang="tr-TR" sz="20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20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p:txBody>
      </p:sp>
      <p:sp>
        <p:nvSpPr>
          <p:cNvPr id="20" name="Metin kutusu 19">
            <a:extLst>
              <a:ext uri="{FF2B5EF4-FFF2-40B4-BE49-F238E27FC236}">
                <a16:creationId xmlns:a16="http://schemas.microsoft.com/office/drawing/2014/main" id="{CC539A5A-88DE-6704-15F4-EC6D15C0474C}"/>
              </a:ext>
            </a:extLst>
          </p:cNvPr>
          <p:cNvSpPr txBox="1"/>
          <p:nvPr/>
        </p:nvSpPr>
        <p:spPr>
          <a:xfrm>
            <a:off x="6211296" y="2803139"/>
            <a:ext cx="3147059" cy="3037819"/>
          </a:xfrm>
          <a:prstGeom prst="rect">
            <a:avLst/>
          </a:prstGeom>
          <a:noFill/>
        </p:spPr>
        <p:txBody>
          <a:bodyPr wrap="square">
            <a:spAutoFit/>
          </a:bodyPr>
          <a:lstStyle/>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(2.5)</a:t>
            </a:r>
          </a:p>
          <a:p>
            <a:pPr indent="449580" algn="ctr">
              <a:lnSpc>
                <a:spcPct val="150000"/>
              </a:lnSpc>
              <a:spcAft>
                <a:spcPts val="600"/>
              </a:spcAft>
            </a:pPr>
            <a:r>
              <a:rPr lang="tr-TR" sz="2000" b="1"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rPr>
              <a:t>Uzaktan eğitim programlarının sayısını artırmak </a:t>
            </a:r>
            <a:endParaRPr lang="tr-TR" sz="20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a:p>
            <a:pPr indent="449580" algn="ctr">
              <a:lnSpc>
                <a:spcPct val="150000"/>
              </a:lnSpc>
              <a:spcAft>
                <a:spcPts val="600"/>
              </a:spcAft>
            </a:pPr>
            <a:endParaRPr lang="tr-TR" sz="20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a:p>
            <a:pPr indent="449580" algn="ctr">
              <a:lnSpc>
                <a:spcPct val="150000"/>
              </a:lnSpc>
              <a:spcAft>
                <a:spcPts val="600"/>
              </a:spcAft>
            </a:pPr>
            <a:endPar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endParaRPr>
          </a:p>
        </p:txBody>
      </p:sp>
      <p:sp>
        <p:nvSpPr>
          <p:cNvPr id="2" name="Başlık 1">
            <a:extLst>
              <a:ext uri="{FF2B5EF4-FFF2-40B4-BE49-F238E27FC236}">
                <a16:creationId xmlns:a16="http://schemas.microsoft.com/office/drawing/2014/main" id="{62681F15-42A7-CC32-B3DC-DFBBBE04BCD0}"/>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40576647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3B47C-08B0-60EB-61D4-8CA25C89743A}"/>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72801D54-F335-061A-46DC-921233A8C9CE}"/>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EFD0E47C-CB85-EA34-9A74-2A8A6F9D9927}"/>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B5235AF8-69D1-788B-AA2F-0F6A14E3A3C8}"/>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400DD8BD-F341-D428-233C-5B48CBDAB868}"/>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C637B1FD-E927-B824-9C08-A5F058590926}"/>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D8FCE22-50A2-903D-1BBF-2F7255311EE2}"/>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8BD70CA-88AF-4491-B216-6A715C932387}"/>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DB1121EA-6A26-9191-BF12-0F9623BC0D98}"/>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1A9D75F5-0056-370F-F4CC-C1A2E325418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8DD4D84C-D61A-FAB9-8A4D-CF3393DA3715}"/>
              </a:ext>
            </a:extLst>
          </p:cNvPr>
          <p:cNvGraphicFramePr>
            <a:graphicFrameLocks noGrp="1"/>
          </p:cNvGraphicFramePr>
          <p:nvPr>
            <p:extLst>
              <p:ext uri="{D42A27DB-BD31-4B8C-83A1-F6EECF244321}">
                <p14:modId xmlns:p14="http://schemas.microsoft.com/office/powerpoint/2010/main" val="2637972164"/>
              </p:ext>
            </p:extLst>
          </p:nvPr>
        </p:nvGraphicFramePr>
        <p:xfrm>
          <a:off x="1198662" y="1629594"/>
          <a:ext cx="10328869" cy="1988244"/>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Uzaktan eğitim yoluyla açılması planlanan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Uzaktan eğitim yoluyla açılması planlanan sertifika programı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bl>
          </a:graphicData>
        </a:graphic>
      </p:graphicFrame>
      <p:sp>
        <p:nvSpPr>
          <p:cNvPr id="13" name="Çift Ayraç 12">
            <a:extLst>
              <a:ext uri="{FF2B5EF4-FFF2-40B4-BE49-F238E27FC236}">
                <a16:creationId xmlns:a16="http://schemas.microsoft.com/office/drawing/2014/main" id="{F29BE6A2-AE13-1ADB-3BC6-517F08825858}"/>
              </a:ext>
            </a:extLst>
          </p:cNvPr>
          <p:cNvSpPr>
            <a:spLocks noChangeArrowheads="1"/>
          </p:cNvSpPr>
          <p:nvPr/>
        </p:nvSpPr>
        <p:spPr bwMode="auto">
          <a:xfrm>
            <a:off x="1054646" y="189434"/>
            <a:ext cx="9505056"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Hedef (2.5) Uzaktan eğitim programlarının sayısını artırmak </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7908800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87FE7-A8EE-ACC6-8A1C-699B0253A6D6}"/>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92FF0D96-5560-8DFE-FD99-E8017DA6415E}"/>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05C9BDD5-0E81-96AA-17B6-B31BF81C90B6}"/>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FF3B79BD-3603-25E0-25F2-7A8CBB13F74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C6468A90-CA0B-B8B9-10B5-00929FE8AFDD}"/>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D70DE2E1-7134-46CB-7EEB-2F74F5EADF51}"/>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DD97EAE4-8005-3DED-CE6D-D862BC39EC0D}"/>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03420660-DEA0-07D0-D99E-45B20ED72840}"/>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16B69CC0-DAC5-C473-AEDB-6C13A91408C6}"/>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C23678F2-8A94-DB1E-C6F5-900B126E78CE}"/>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83597800-2DF3-0A9D-6FE2-6E02330FFA6E}"/>
              </a:ext>
            </a:extLst>
          </p:cNvPr>
          <p:cNvGraphicFramePr>
            <a:graphicFrameLocks noGrp="1"/>
          </p:cNvGraphicFramePr>
          <p:nvPr>
            <p:extLst>
              <p:ext uri="{D42A27DB-BD31-4B8C-83A1-F6EECF244321}">
                <p14:modId xmlns:p14="http://schemas.microsoft.com/office/powerpoint/2010/main" val="95934444"/>
              </p:ext>
            </p:extLst>
          </p:nvPr>
        </p:nvGraphicFramePr>
        <p:xfrm>
          <a:off x="1270670" y="1773610"/>
          <a:ext cx="10328869" cy="3770677"/>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l" rtl="0" fontAlgn="b"/>
                      <a:r>
                        <a:rPr lang="tr-TR" sz="1400" u="none" strike="noStrike" dirty="0">
                          <a:effectLst/>
                          <a:latin typeface="Times New Roman" panose="02020603050405020304" pitchFamily="18" charset="0"/>
                          <a:cs typeface="Times New Roman" panose="02020603050405020304" pitchFamily="18" charset="0"/>
                        </a:rPr>
                        <a:t>PG1.1.1 Kapalı alan miktarı kümülatif (metrekare)</a:t>
                      </a:r>
                      <a:endParaRPr lang="tr-TR" sz="1400" b="1" i="0" u="none" strike="noStrike" dirty="0">
                        <a:solidFill>
                          <a:srgbClr val="262F59"/>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84.092,00</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80.563,72</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116.000,91</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102.000</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102.000</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l" rtl="0" fontAlgn="ctr"/>
                      <a:r>
                        <a:rPr lang="tr-TR" sz="1400" u="none" strike="noStrike" dirty="0">
                          <a:effectLst/>
                          <a:latin typeface="Times New Roman" panose="02020603050405020304" pitchFamily="18" charset="0"/>
                          <a:cs typeface="Times New Roman" panose="02020603050405020304" pitchFamily="18" charset="0"/>
                        </a:rPr>
                        <a:t>PG1.1.2 Peyzaj/Çevre düzenlemesi çalışması tamamlanan alan kümülatif (metrekare)</a:t>
                      </a:r>
                      <a:endParaRPr lang="tr-TR" sz="1400" b="1" i="0" u="none" strike="noStrike" dirty="0">
                        <a:solidFill>
                          <a:srgbClr val="262F59"/>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60.000,00</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60.000,00</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74.200</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75.000</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80.000</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r h="626110">
                <a:tc>
                  <a:txBody>
                    <a:bodyPr/>
                    <a:lstStyle/>
                    <a:p>
                      <a:pPr algn="l" rtl="0" fontAlgn="b"/>
                      <a:r>
                        <a:rPr lang="tr-TR" sz="1400" u="none" strike="noStrike" dirty="0">
                          <a:effectLst/>
                          <a:latin typeface="Times New Roman" panose="02020603050405020304" pitchFamily="18" charset="0"/>
                          <a:cs typeface="Times New Roman" panose="02020603050405020304" pitchFamily="18" charset="0"/>
                        </a:rPr>
                        <a:t>PG1.1.3 Projelendirmesi yapılan Altyapı çalışmalarının tamamlanma oranı (yüzde)</a:t>
                      </a:r>
                      <a:endParaRPr lang="tr-TR" sz="1400" b="1" i="0" u="none" strike="noStrike" dirty="0">
                        <a:solidFill>
                          <a:srgbClr val="262F59"/>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0</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25</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100</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75</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100</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2137980"/>
                  </a:ext>
                </a:extLst>
              </a:tr>
              <a:tr h="493023">
                <a:tc>
                  <a:txBody>
                    <a:bodyPr/>
                    <a:lstStyle/>
                    <a:p>
                      <a:pPr algn="l" rtl="0" fontAlgn="b"/>
                      <a:r>
                        <a:rPr lang="tr-TR" sz="1400" u="none" strike="noStrike" dirty="0">
                          <a:effectLst/>
                          <a:latin typeface="Times New Roman" panose="02020603050405020304" pitchFamily="18" charset="0"/>
                          <a:cs typeface="Times New Roman" panose="02020603050405020304" pitchFamily="18" charset="0"/>
                        </a:rPr>
                        <a:t>PG1.1.4 Bakım onarım yapılması planlanan kapalı alan miktarı kümülatif (metrekare)</a:t>
                      </a:r>
                      <a:endParaRPr lang="tr-TR" sz="1400" b="1" i="0" u="none" strike="noStrike" dirty="0">
                        <a:solidFill>
                          <a:srgbClr val="262F59"/>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u="none" strike="noStrike">
                          <a:solidFill>
                            <a:schemeClr val="tx1"/>
                          </a:solidFill>
                          <a:effectLst/>
                          <a:latin typeface="Times New Roman" panose="02020603050405020304" pitchFamily="18" charset="0"/>
                          <a:cs typeface="Times New Roman" panose="02020603050405020304" pitchFamily="18" charset="0"/>
                        </a:rPr>
                        <a:t>40.000,00</a:t>
                      </a:r>
                      <a:endParaRPr lang="tr-TR" sz="14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45.000,00</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54.000,00</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55.000</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60.000</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5142102"/>
                  </a:ext>
                </a:extLst>
              </a:tr>
              <a:tr h="493023">
                <a:tc>
                  <a:txBody>
                    <a:bodyPr/>
                    <a:lstStyle/>
                    <a:p>
                      <a:pPr algn="l" rtl="0" fontAlgn="b"/>
                      <a:r>
                        <a:rPr lang="tr-TR" sz="1400" u="none" strike="noStrike" dirty="0">
                          <a:effectLst/>
                          <a:latin typeface="Times New Roman" panose="02020603050405020304" pitchFamily="18" charset="0"/>
                          <a:cs typeface="Times New Roman" panose="02020603050405020304" pitchFamily="18" charset="0"/>
                        </a:rPr>
                        <a:t>PG1.1.5 Tamamlanan Etüt-Projelerinin sayısı (kümülatif)</a:t>
                      </a:r>
                      <a:endParaRPr lang="tr-TR" sz="1400" b="1" i="0" u="none" strike="noStrike" dirty="0">
                        <a:solidFill>
                          <a:srgbClr val="262F59"/>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u="none" strike="noStrike">
                          <a:solidFill>
                            <a:schemeClr val="tx1"/>
                          </a:solidFill>
                          <a:effectLst/>
                          <a:latin typeface="Times New Roman" panose="02020603050405020304" pitchFamily="18" charset="0"/>
                          <a:cs typeface="Times New Roman" panose="02020603050405020304" pitchFamily="18" charset="0"/>
                        </a:rPr>
                        <a:t>15</a:t>
                      </a:r>
                      <a:endParaRPr lang="tr-TR" sz="14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15</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20</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24</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u="none" strike="noStrike" dirty="0">
                          <a:solidFill>
                            <a:schemeClr val="tx1"/>
                          </a:solidFill>
                          <a:effectLst/>
                          <a:latin typeface="Times New Roman" panose="02020603050405020304" pitchFamily="18" charset="0"/>
                          <a:cs typeface="Times New Roman" panose="02020603050405020304" pitchFamily="18" charset="0"/>
                        </a:rPr>
                        <a:t>27</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259857"/>
                  </a:ext>
                </a:extLst>
              </a:tr>
            </a:tbl>
          </a:graphicData>
        </a:graphic>
      </p:graphicFrame>
      <p:sp>
        <p:nvSpPr>
          <p:cNvPr id="13" name="Çift Ayraç 12">
            <a:extLst>
              <a:ext uri="{FF2B5EF4-FFF2-40B4-BE49-F238E27FC236}">
                <a16:creationId xmlns:a16="http://schemas.microsoft.com/office/drawing/2014/main" id="{375593A6-A5F9-39D8-794B-7888E82F61FB}"/>
              </a:ext>
            </a:extLst>
          </p:cNvPr>
          <p:cNvSpPr>
            <a:spLocks noChangeArrowheads="1"/>
          </p:cNvSpPr>
          <p:nvPr/>
        </p:nvSpPr>
        <p:spPr bwMode="auto">
          <a:xfrm>
            <a:off x="1054646" y="189434"/>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Amaç (A1) Fiziksel ve Teknolojik Altyapının Nitelik ve Niceliğini Artırmak</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Hedef (1.1) Üniversitemizin fiziki yapılaşmasını (alt yapı, çevre düzenlemesi) geliştirmek ve iyileştirmek</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2266493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5A229-7305-3F73-D7A7-401A86FEFF36}"/>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504A9222-0D60-8284-D00B-524FBFB561C8}"/>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46D4D27A-F8D6-3951-F7BF-938F68239E2B}"/>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D7DAD08F-2E2D-58A5-B117-0E157A70890B}"/>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4F7786A7-D2EB-B724-F689-74D3A716DEAE}"/>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5B318278-7876-B7C4-EED6-DF3F43035BB1}"/>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56575FCD-7315-8F6A-2225-F1A025702F36}"/>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E3670B5-9E1F-439C-1BA6-D272E2A51AB5}"/>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F714153D-9534-D405-DB30-DF2B86DEA6E8}"/>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562C1411-1A59-6CE9-B40A-DE36A548BA17}"/>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3" name="Tablo 2">
            <a:extLst>
              <a:ext uri="{FF2B5EF4-FFF2-40B4-BE49-F238E27FC236}">
                <a16:creationId xmlns:a16="http://schemas.microsoft.com/office/drawing/2014/main" id="{C56DB8CF-2864-B737-3D13-F6C2FC80A6C4}"/>
              </a:ext>
            </a:extLst>
          </p:cNvPr>
          <p:cNvGraphicFramePr>
            <a:graphicFrameLocks noGrp="1"/>
          </p:cNvGraphicFramePr>
          <p:nvPr>
            <p:extLst>
              <p:ext uri="{D42A27DB-BD31-4B8C-83A1-F6EECF244321}">
                <p14:modId xmlns:p14="http://schemas.microsoft.com/office/powerpoint/2010/main" val="3792236562"/>
              </p:ext>
            </p:extLst>
          </p:nvPr>
        </p:nvGraphicFramePr>
        <p:xfrm>
          <a:off x="1126654" y="2133650"/>
          <a:ext cx="10382148" cy="2050091"/>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282613">
                <a:tc rowSpan="2">
                  <a:txBody>
                    <a:bodyPr/>
                    <a:lstStyle/>
                    <a:p>
                      <a:pPr algn="ctr" rtl="0"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000" u="none" strike="noStrike" dirty="0">
                          <a:solidFill>
                            <a:schemeClr val="tx1"/>
                          </a:solidFill>
                          <a:effectLst/>
                        </a:rPr>
                        <a:t>Performans (%)</a:t>
                      </a:r>
                      <a:endParaRPr lang="tr-TR" sz="10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PG2.5.1 Uzaktan eğitim yoluyla açılması planlanan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PG2.5.2 Uzaktan eğitim yoluyla açılması planlanan sertifika  programı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bl>
          </a:graphicData>
        </a:graphic>
      </p:graphicFrame>
      <p:sp>
        <p:nvSpPr>
          <p:cNvPr id="15" name="Dikdörtgen 14">
            <a:extLst>
              <a:ext uri="{FF2B5EF4-FFF2-40B4-BE49-F238E27FC236}">
                <a16:creationId xmlns:a16="http://schemas.microsoft.com/office/drawing/2014/main" id="{D40F7F88-3EC5-E2BA-43B7-C4F9757594BC}"/>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Çift Ayraç 1">
            <a:extLst>
              <a:ext uri="{FF2B5EF4-FFF2-40B4-BE49-F238E27FC236}">
                <a16:creationId xmlns:a16="http://schemas.microsoft.com/office/drawing/2014/main" id="{0FE2CC8E-176A-996C-20CB-92402A42BC6D}"/>
              </a:ext>
            </a:extLst>
          </p:cNvPr>
          <p:cNvSpPr>
            <a:spLocks noChangeArrowheads="1"/>
          </p:cNvSpPr>
          <p:nvPr/>
        </p:nvSpPr>
        <p:spPr bwMode="auto">
          <a:xfrm>
            <a:off x="1054646" y="189434"/>
            <a:ext cx="9433048"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Hedef (2.5) Uzaktan eğitim programlarının sayısını artırmak </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36436359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89775-27C2-63A8-D314-303A663F5A48}"/>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EF95B0AF-2956-4F3A-C4BF-7C3954E0946D}"/>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B50880A9-ADE8-2553-94E7-1EEC1B2D568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D567E77C-1700-AC20-4654-523298007573}"/>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033E3A8C-7934-206A-975E-3B32AD913DB1}"/>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AAB297F3-16D4-84DD-27E3-0DF8F4DBC6EC}"/>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5A9D44EE-8F59-A979-E52F-890510A53213}"/>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666AE6DD-8BCE-0896-7101-87B51375982B}"/>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CBDA895A-4974-D8DB-673E-0B4AC9596863}"/>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BC094D7C-A0C0-59B7-0700-614AF42E78E0}"/>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85ADB893-A6C9-3979-AAE9-DABFB7294C29}"/>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13" name="Çift Ayraç 12">
            <a:extLst>
              <a:ext uri="{FF2B5EF4-FFF2-40B4-BE49-F238E27FC236}">
                <a16:creationId xmlns:a16="http://schemas.microsoft.com/office/drawing/2014/main" id="{BC1BCED2-A29E-AE53-0266-791F5B2DA1DE}"/>
              </a:ext>
            </a:extLst>
          </p:cNvPr>
          <p:cNvSpPr>
            <a:spLocks noChangeArrowheads="1"/>
          </p:cNvSpPr>
          <p:nvPr/>
        </p:nvSpPr>
        <p:spPr bwMode="auto">
          <a:xfrm>
            <a:off x="1054646" y="189434"/>
            <a:ext cx="9505056"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Hedef (2.5) Uzaktan eğitim programlarının sayısını artırmak </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15" name="Grafik 14">
            <a:extLst>
              <a:ext uri="{FF2B5EF4-FFF2-40B4-BE49-F238E27FC236}">
                <a16:creationId xmlns:a16="http://schemas.microsoft.com/office/drawing/2014/main" id="{D8508F22-573C-E489-A10B-83069760B12E}"/>
              </a:ext>
            </a:extLst>
          </p:cNvPr>
          <p:cNvGraphicFramePr>
            <a:graphicFrameLocks/>
          </p:cNvGraphicFramePr>
          <p:nvPr>
            <p:extLst>
              <p:ext uri="{D42A27DB-BD31-4B8C-83A1-F6EECF244321}">
                <p14:modId xmlns:p14="http://schemas.microsoft.com/office/powerpoint/2010/main" val="4063453484"/>
              </p:ext>
            </p:extLst>
          </p:nvPr>
        </p:nvGraphicFramePr>
        <p:xfrm>
          <a:off x="6095206" y="253213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Grafik 1">
            <a:extLst>
              <a:ext uri="{FF2B5EF4-FFF2-40B4-BE49-F238E27FC236}">
                <a16:creationId xmlns:a16="http://schemas.microsoft.com/office/drawing/2014/main" id="{DA506531-AA9B-4531-B940-A56B994F9DEE}"/>
              </a:ext>
            </a:extLst>
          </p:cNvPr>
          <p:cNvGraphicFramePr>
            <a:graphicFrameLocks/>
          </p:cNvGraphicFramePr>
          <p:nvPr>
            <p:extLst>
              <p:ext uri="{D42A27DB-BD31-4B8C-83A1-F6EECF244321}">
                <p14:modId xmlns:p14="http://schemas.microsoft.com/office/powerpoint/2010/main" val="3919976837"/>
              </p:ext>
            </p:extLst>
          </p:nvPr>
        </p:nvGraphicFramePr>
        <p:xfrm>
          <a:off x="1414686" y="2061642"/>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831554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2ECA6-4CFF-18F8-1E28-DE22216F8D83}"/>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8B597F7C-7E11-A2F4-44BB-6221CE570EF9}"/>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C2399E37-1667-F307-D073-AF0ADACE179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32D8D389-419B-8D6D-B79D-60702A4C88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3C0D84C4-2098-0BFD-DECB-10DEDF6FA4ED}"/>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3A7DC9E1-463A-33B8-5DFF-AF4BE50E005D}"/>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72A7273E-39BC-289C-E857-CD8BAFE20568}"/>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F387939D-D870-2C88-B3A6-E3BA5BC15097}"/>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010A4CA2-C9DC-8EC9-F2A2-E49437328208}"/>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738E51A8-83D9-48A7-6603-D434C738DEB6}"/>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CA37A914-0EFC-735C-F49A-23B601EC9AE8}"/>
              </a:ext>
            </a:extLst>
          </p:cNvPr>
          <p:cNvSpPr>
            <a:spLocks noChangeArrowheads="1"/>
          </p:cNvSpPr>
          <p:nvPr/>
        </p:nvSpPr>
        <p:spPr bwMode="auto">
          <a:xfrm>
            <a:off x="1054646" y="117426"/>
            <a:ext cx="9361040"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1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Hedef (2.5) Uzaktan eğitim programlarının sayısını artırmak </a:t>
            </a:r>
            <a:endParaRPr lang="tr-TR" sz="11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Kaydırma: Yatay 1">
            <a:extLst>
              <a:ext uri="{FF2B5EF4-FFF2-40B4-BE49-F238E27FC236}">
                <a16:creationId xmlns:a16="http://schemas.microsoft.com/office/drawing/2014/main" id="{A7AE88D5-5B18-B30B-E8D4-19DEF434FB28}"/>
              </a:ext>
            </a:extLst>
          </p:cNvPr>
          <p:cNvSpPr/>
          <p:nvPr/>
        </p:nvSpPr>
        <p:spPr>
          <a:xfrm>
            <a:off x="1630710" y="1197546"/>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UZEM sisteminde düzenli olarak iyileştirmeler ve güncellemeler yapılmaktadır. Ayrıca sistemin kurulu olduğu sunucuların da Bilgi İşlem Daire Başkanlığı tarafından iyileştirilmesi sağlanmaktadır. Sistemin aksamadan kullanımı için dönem içinde öğretim elemanlarımıza eğitim ve kullanım için bilgilendirmeleri yapılmaya devam edilmiştir.</a:t>
            </a:r>
          </a:p>
        </p:txBody>
      </p:sp>
      <p:sp>
        <p:nvSpPr>
          <p:cNvPr id="17" name="Kaydırma: Yatay 16">
            <a:extLst>
              <a:ext uri="{FF2B5EF4-FFF2-40B4-BE49-F238E27FC236}">
                <a16:creationId xmlns:a16="http://schemas.microsoft.com/office/drawing/2014/main" id="{AD36219D-F71B-7025-ED2C-A9943033E790}"/>
              </a:ext>
            </a:extLst>
          </p:cNvPr>
          <p:cNvSpPr/>
          <p:nvPr/>
        </p:nvSpPr>
        <p:spPr>
          <a:xfrm>
            <a:off x="1630710" y="2421682"/>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İlgili dönem aralığı için performans göstergesi değerlerine ulaşılamamıştır. Özellikle planlanan program sayısına ulaşmak için uzaktan eğitim programlarına ilgili kişilerce başvuru yapılması gerekmektedir. Başvuru yapılmaması riski için güncelleme ihtiyacı oluşmuştur.</a:t>
            </a:r>
          </a:p>
        </p:txBody>
      </p:sp>
      <p:sp>
        <p:nvSpPr>
          <p:cNvPr id="18" name="Kaydırma: Yatay 17">
            <a:extLst>
              <a:ext uri="{FF2B5EF4-FFF2-40B4-BE49-F238E27FC236}">
                <a16:creationId xmlns:a16="http://schemas.microsoft.com/office/drawing/2014/main" id="{C3B3BEB9-BA9A-3319-038B-D0BB6FD4C10B}"/>
              </a:ext>
            </a:extLst>
          </p:cNvPr>
          <p:cNvSpPr/>
          <p:nvPr/>
        </p:nvSpPr>
        <p:spPr>
          <a:xfrm>
            <a:off x="1630710" y="3789834"/>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6 Şubat depremlerinden sonra ihtiyaç oluşmasından dolayı 1 adet eğitim odası kurulmuştur. Hedef göstergeler doğrultusunda zamanla sayının arttırılması planlanmaktadır. Kaliteli bir uzaktan eğitim sistemi için ihtiyaç duyulan yazılımsal ve donanımsal teknolojik materyallerin, özellikle depremler sonrası yaşanan kur artışı ve enflasyon ile birlikte fiyatlarının artması maliyet tablosunda değişiklik ihtiyacı doğurabilir.</a:t>
            </a:r>
          </a:p>
        </p:txBody>
      </p:sp>
      <p:sp>
        <p:nvSpPr>
          <p:cNvPr id="19" name="Kaydırma: Yatay 18">
            <a:extLst>
              <a:ext uri="{FF2B5EF4-FFF2-40B4-BE49-F238E27FC236}">
                <a16:creationId xmlns:a16="http://schemas.microsoft.com/office/drawing/2014/main" id="{ABE1335B-C31A-0359-3D8E-22FA2C7D295B}"/>
              </a:ext>
            </a:extLst>
          </p:cNvPr>
          <p:cNvSpPr/>
          <p:nvPr/>
        </p:nvSpPr>
        <p:spPr>
          <a:xfrm>
            <a:off x="1630710" y="5085978"/>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Planlanan program sayısına ulaşmak için uzaktan eğitim programlarına ilgili kişilerce (Birimler, Bölümler, Öğretim elemanları vs.) başvuru yapılmaması öngörülmeyen risklerden olmuştur.</a:t>
            </a:r>
          </a:p>
        </p:txBody>
      </p:sp>
      <p:sp>
        <p:nvSpPr>
          <p:cNvPr id="20" name="Oval 19">
            <a:extLst>
              <a:ext uri="{FF2B5EF4-FFF2-40B4-BE49-F238E27FC236}">
                <a16:creationId xmlns:a16="http://schemas.microsoft.com/office/drawing/2014/main" id="{D73DEBE1-2DC0-A7B0-96C6-D4CD14158A60}"/>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202E80B5-274A-7E19-BBCF-D93DDADAD9B9}"/>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842AC188-23BC-0D02-54FF-508F9BD4B155}"/>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720C72D5-9AA5-1BE7-D829-7DF60C7126F5}"/>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Tree>
    <p:extLst>
      <p:ext uri="{BB962C8B-B14F-4D97-AF65-F5344CB8AC3E}">
        <p14:creationId xmlns:p14="http://schemas.microsoft.com/office/powerpoint/2010/main" val="9769700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DA6BC-F83A-D2D6-44CB-CE6510DF4B49}"/>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59391D1B-8281-277F-2709-DC5C9345821D}"/>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F2AEE6F2-7131-3B93-F39E-C45799579A2A}"/>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DC0C6A29-E3B3-BAC2-8322-EE773D66C1C4}"/>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028506B7-7BBF-F8A5-3882-AEEB735EAF00}"/>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8A39C912-F1D4-6E4B-F8C1-2A6DA134CF5F}"/>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E1E1365D-730C-6E8D-C38A-37DA3685FADA}"/>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D5F7650D-4665-D278-993C-658C1B9E99A0}"/>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DEC54388-38AE-865C-B4DF-1487C40E4A62}"/>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3767E54D-F170-1E72-8965-940E7F5DE6FD}"/>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CBA995DB-C92D-A7FA-DC6F-508D3EE2B45B}"/>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C8A7D342-6067-8CF6-6A6C-9BB5A8E0542D}"/>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4B5EA9B7-0A58-476F-C1EB-599CB7A06D00}"/>
              </a:ext>
            </a:extLst>
          </p:cNvPr>
          <p:cNvSpPr txBox="1"/>
          <p:nvPr/>
        </p:nvSpPr>
        <p:spPr>
          <a:xfrm>
            <a:off x="3646934" y="2637706"/>
            <a:ext cx="2304256" cy="2314544"/>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p>
          <a:p>
            <a:pPr algn="ctr">
              <a:lnSpc>
                <a:spcPct val="120000"/>
              </a:lnSpc>
              <a:spcAft>
                <a:spcPts val="300"/>
              </a:spcAft>
            </a:pPr>
            <a:r>
              <a:rPr lang="tr-TR" sz="20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20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p:txBody>
      </p:sp>
      <p:sp>
        <p:nvSpPr>
          <p:cNvPr id="20" name="Metin kutusu 19">
            <a:extLst>
              <a:ext uri="{FF2B5EF4-FFF2-40B4-BE49-F238E27FC236}">
                <a16:creationId xmlns:a16="http://schemas.microsoft.com/office/drawing/2014/main" id="{7F3C5FF6-6013-77AD-6E93-30857F5C173E}"/>
              </a:ext>
            </a:extLst>
          </p:cNvPr>
          <p:cNvSpPr txBox="1"/>
          <p:nvPr/>
        </p:nvSpPr>
        <p:spPr>
          <a:xfrm>
            <a:off x="6211296" y="2803139"/>
            <a:ext cx="3147059" cy="3037819"/>
          </a:xfrm>
          <a:prstGeom prst="rect">
            <a:avLst/>
          </a:prstGeom>
          <a:noFill/>
        </p:spPr>
        <p:txBody>
          <a:bodyPr wrap="square">
            <a:spAutoFit/>
          </a:bodyPr>
          <a:lstStyle/>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(2.6)</a:t>
            </a:r>
          </a:p>
          <a:p>
            <a:pPr algn="ctr">
              <a:lnSpc>
                <a:spcPct val="150000"/>
              </a:lnSpc>
              <a:spcAft>
                <a:spcPts val="800"/>
              </a:spcAft>
            </a:pPr>
            <a:r>
              <a:rPr lang="tr-TR" sz="2000" b="1"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rPr>
              <a:t>Kütüphane materyali ve bilimsel dergi sayısını artırmak</a:t>
            </a:r>
            <a:endParaRPr lang="tr-TR" sz="20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a:p>
            <a:pPr indent="449580" algn="ctr">
              <a:lnSpc>
                <a:spcPct val="150000"/>
              </a:lnSpc>
              <a:spcAft>
                <a:spcPts val="600"/>
              </a:spcAft>
            </a:pPr>
            <a:endParaRPr lang="tr-TR" sz="20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a:p>
            <a:pPr indent="449580" algn="ctr">
              <a:lnSpc>
                <a:spcPct val="150000"/>
              </a:lnSpc>
              <a:spcAft>
                <a:spcPts val="600"/>
              </a:spcAft>
            </a:pPr>
            <a:endPar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endParaRPr>
          </a:p>
        </p:txBody>
      </p:sp>
      <p:sp>
        <p:nvSpPr>
          <p:cNvPr id="2" name="Başlık 1">
            <a:extLst>
              <a:ext uri="{FF2B5EF4-FFF2-40B4-BE49-F238E27FC236}">
                <a16:creationId xmlns:a16="http://schemas.microsoft.com/office/drawing/2014/main" id="{3C576203-6E99-4132-911C-F8DC6F5CE50D}"/>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21209531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4E595-3B71-6F5A-D809-CDBF19E0CE9E}"/>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E5B3100A-2754-1669-7394-2FB7C520CFD8}"/>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AE614E33-4FBE-BCB0-E47B-E948FEED338E}"/>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B285C195-6C5F-864E-3DEE-79A59C707891}"/>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41215EA6-2F5F-4B23-6FB4-E3AC9E84820D}"/>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52521DF6-05B3-C6C7-E29A-9FB6958411D3}"/>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95D2AF99-E52E-5409-AEAC-151E2CAB436A}"/>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CDCF7C4-98E0-A1B6-EDFD-93B911895C32}"/>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E4B4A4DF-EF5F-962F-F5D0-24BF1C47FE00}"/>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5902F3F9-C274-78B6-5468-669C7B281AC9}"/>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FCC7C1BD-981F-FCC5-C262-522720FF0C9C}"/>
              </a:ext>
            </a:extLst>
          </p:cNvPr>
          <p:cNvGraphicFramePr>
            <a:graphicFrameLocks noGrp="1"/>
          </p:cNvGraphicFramePr>
          <p:nvPr>
            <p:extLst>
              <p:ext uri="{D42A27DB-BD31-4B8C-83A1-F6EECF244321}">
                <p14:modId xmlns:p14="http://schemas.microsoft.com/office/powerpoint/2010/main" val="1310871662"/>
              </p:ext>
            </p:extLst>
          </p:nvPr>
        </p:nvGraphicFramePr>
        <p:xfrm>
          <a:off x="1198662" y="1629594"/>
          <a:ext cx="10328869" cy="2467572"/>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Üniversite kütüphanesinde öğrenci başına düşen basılı kitap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5,73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Üniversite kütüphanesinde öğrenci başına düşen e-yayın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14,03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32,98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r h="479328">
                <a:tc>
                  <a:txBody>
                    <a:bodyPr/>
                    <a:lstStyle/>
                    <a:p>
                      <a:pPr algn="l" fontAlgn="ctr"/>
                      <a:r>
                        <a:rPr lang="de-DE" sz="1400" b="0" i="0" u="none" strike="noStrike">
                          <a:solidFill>
                            <a:schemeClr val="tx1"/>
                          </a:solidFill>
                          <a:effectLst/>
                          <a:latin typeface="Times New Roman" panose="02020603050405020304" pitchFamily="18" charset="0"/>
                          <a:cs typeface="Times New Roman" panose="02020603050405020304" pitchFamily="18" charset="0"/>
                        </a:rPr>
                        <a:t>Akademik birimlere ait bilimsel dergi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9890931"/>
                  </a:ext>
                </a:extLst>
              </a:tr>
            </a:tbl>
          </a:graphicData>
        </a:graphic>
      </p:graphicFrame>
      <p:sp>
        <p:nvSpPr>
          <p:cNvPr id="13" name="Çift Ayraç 12">
            <a:extLst>
              <a:ext uri="{FF2B5EF4-FFF2-40B4-BE49-F238E27FC236}">
                <a16:creationId xmlns:a16="http://schemas.microsoft.com/office/drawing/2014/main" id="{8FB7A646-C655-AC5B-1434-FA4A7F780C93}"/>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indent="449580" algn="ctr">
              <a:lnSpc>
                <a:spcPct val="150000"/>
              </a:lnSpc>
              <a:spcAft>
                <a:spcPts val="6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(2.6)</a:t>
            </a: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Kütüphane materyali ve bilimsel dergi sayısını artırmak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25192722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23C1A-3F75-AF03-C630-4FC6C52C646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F04291E0-3304-A92B-8BE6-D1B6F6A92CA7}"/>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137353FD-AEF2-FA2B-26E9-A687A99E2E23}"/>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E2D7FD0D-5772-3283-86F9-D3D1E5EC7A02}"/>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A5B250FB-958F-1CAE-0463-EF8B2AB73560}"/>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9A0A7B6F-35FE-C63B-9E18-917BFD3A7722}"/>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B3DAF6BA-8560-6B94-59D6-C47E286243A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AFE8E68C-8A60-4247-3D5C-1D2D29E6727E}"/>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CA5ED588-DC1E-556C-8A52-B15B00441DD9}"/>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2A41A9A3-2D53-1B23-9EBF-498B3DAC312C}"/>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3" name="Tablo 2">
            <a:extLst>
              <a:ext uri="{FF2B5EF4-FFF2-40B4-BE49-F238E27FC236}">
                <a16:creationId xmlns:a16="http://schemas.microsoft.com/office/drawing/2014/main" id="{CDD7B1F3-6AB8-3CC2-B14F-7058850C214D}"/>
              </a:ext>
            </a:extLst>
          </p:cNvPr>
          <p:cNvGraphicFramePr>
            <a:graphicFrameLocks noGrp="1"/>
          </p:cNvGraphicFramePr>
          <p:nvPr>
            <p:extLst>
              <p:ext uri="{D42A27DB-BD31-4B8C-83A1-F6EECF244321}">
                <p14:modId xmlns:p14="http://schemas.microsoft.com/office/powerpoint/2010/main" val="79146547"/>
              </p:ext>
            </p:extLst>
          </p:nvPr>
        </p:nvGraphicFramePr>
        <p:xfrm>
          <a:off x="1126654" y="2277666"/>
          <a:ext cx="10382148" cy="2544663"/>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138597">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PG2.6.1 Üniversite kütüphanesinde öğrenci başına düşen basılı kitap sayısı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5,73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3,94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56,29%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PG2.6.2 Üniversite kütüphanesinde öğrenci başına düşen e-yayın sayısı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14,03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32,98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PG2.6.3 Akademik birimlere ait bilimsel dergi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4498077"/>
                  </a:ext>
                </a:extLst>
              </a:tr>
            </a:tbl>
          </a:graphicData>
        </a:graphic>
      </p:graphicFrame>
      <p:sp>
        <p:nvSpPr>
          <p:cNvPr id="15" name="Dikdörtgen 14">
            <a:extLst>
              <a:ext uri="{FF2B5EF4-FFF2-40B4-BE49-F238E27FC236}">
                <a16:creationId xmlns:a16="http://schemas.microsoft.com/office/drawing/2014/main" id="{D606AF53-9467-5C26-AD9F-935F64B6CD09}"/>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Çift Ayraç 1">
            <a:extLst>
              <a:ext uri="{FF2B5EF4-FFF2-40B4-BE49-F238E27FC236}">
                <a16:creationId xmlns:a16="http://schemas.microsoft.com/office/drawing/2014/main" id="{2D1E5E74-C4A6-0314-0F20-C2163230DF63}"/>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indent="449580" algn="ctr">
              <a:lnSpc>
                <a:spcPct val="150000"/>
              </a:lnSpc>
              <a:spcAft>
                <a:spcPts val="6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(2.6)</a:t>
            </a: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Kütüphane materyali ve bilimsel dergi sayısını artırmak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26704935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0CB32-A603-1424-F00F-830B6389EC24}"/>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31F69FAA-916A-2EF4-A60E-2F9180C18CEB}"/>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75D7EFD8-957A-A528-DE9A-5F0EFFAAA5E1}"/>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0402A740-D90C-A93C-5905-25788B73E648}"/>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06384A3F-66E4-AF76-F962-19A71CA2E6C3}"/>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0CFB9E7F-3B3A-F057-2098-F7944D547849}"/>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BE009197-9A70-12D9-DF03-DBCCD68479AC}"/>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FE408ABC-47CA-667A-053D-ACEE341328EF}"/>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6ACD29C1-9745-A79C-E611-4F23F8CD9E62}"/>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52E0530D-8985-34D4-6165-21BA966EBF43}"/>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DD3A9A44-70F4-D8C4-90ED-546A8AF6A7E2}"/>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13" name="Çift Ayraç 12">
            <a:extLst>
              <a:ext uri="{FF2B5EF4-FFF2-40B4-BE49-F238E27FC236}">
                <a16:creationId xmlns:a16="http://schemas.microsoft.com/office/drawing/2014/main" id="{A0025666-F009-CAD8-4BC3-424B4AB08AF0}"/>
              </a:ext>
            </a:extLst>
          </p:cNvPr>
          <p:cNvSpPr>
            <a:spLocks noChangeArrowheads="1"/>
          </p:cNvSpPr>
          <p:nvPr/>
        </p:nvSpPr>
        <p:spPr bwMode="auto">
          <a:xfrm>
            <a:off x="1054646" y="189434"/>
            <a:ext cx="9433048"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indent="449580" algn="ctr">
              <a:lnSpc>
                <a:spcPct val="150000"/>
              </a:lnSpc>
              <a:spcAft>
                <a:spcPts val="6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(2.6)</a:t>
            </a: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Kütüphane materyali ve bilimsel dergi sayısını artırmak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3" name="Grafik 2">
            <a:extLst>
              <a:ext uri="{FF2B5EF4-FFF2-40B4-BE49-F238E27FC236}">
                <a16:creationId xmlns:a16="http://schemas.microsoft.com/office/drawing/2014/main" id="{D39510CA-5983-3E3C-3988-961443CCED64}"/>
              </a:ext>
            </a:extLst>
          </p:cNvPr>
          <p:cNvGraphicFramePr>
            <a:graphicFrameLocks/>
          </p:cNvGraphicFramePr>
          <p:nvPr>
            <p:extLst>
              <p:ext uri="{D42A27DB-BD31-4B8C-83A1-F6EECF244321}">
                <p14:modId xmlns:p14="http://schemas.microsoft.com/office/powerpoint/2010/main" val="1619332355"/>
              </p:ext>
            </p:extLst>
          </p:nvPr>
        </p:nvGraphicFramePr>
        <p:xfrm>
          <a:off x="6788113" y="2709714"/>
          <a:ext cx="4610100" cy="28908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fik 13">
            <a:extLst>
              <a:ext uri="{FF2B5EF4-FFF2-40B4-BE49-F238E27FC236}">
                <a16:creationId xmlns:a16="http://schemas.microsoft.com/office/drawing/2014/main" id="{3E3E0F40-8523-4E88-9CD0-80DDD2AA9376}"/>
              </a:ext>
            </a:extLst>
          </p:cNvPr>
          <p:cNvGraphicFramePr>
            <a:graphicFrameLocks/>
          </p:cNvGraphicFramePr>
          <p:nvPr>
            <p:extLst>
              <p:ext uri="{D42A27DB-BD31-4B8C-83A1-F6EECF244321}">
                <p14:modId xmlns:p14="http://schemas.microsoft.com/office/powerpoint/2010/main" val="217289760"/>
              </p:ext>
            </p:extLst>
          </p:nvPr>
        </p:nvGraphicFramePr>
        <p:xfrm>
          <a:off x="1558702" y="2205658"/>
          <a:ext cx="4572000" cy="27622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34814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4CEF-BB07-4620-985A-6A13CF67427E}"/>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7E1F1244-EE73-D783-6B8D-8B5FA3F337B3}"/>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C8B2AC65-33FD-4CEC-4911-37CFDFE6A6A7}"/>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896B7BD8-01E1-C0EB-C00E-8DD25F5BD551}"/>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DA835DD6-DAA8-7F99-E416-CEE5F047B217}"/>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720EC782-1D34-5E81-11CE-8C698AB28162}"/>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006FBB24-C227-190F-6C37-B481B318C9C3}"/>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C3C41D38-79B4-F35C-5687-0BEACAC972F0}"/>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1A72846-BF37-C9C7-52D7-5584DEF3CFAA}"/>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27420C6C-9B09-6929-AB24-217315A30322}"/>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9A8AA461-DBD2-CEED-5CAD-D6A14FC9EE78}"/>
              </a:ext>
            </a:extLst>
          </p:cNvPr>
          <p:cNvSpPr>
            <a:spLocks noChangeArrowheads="1"/>
          </p:cNvSpPr>
          <p:nvPr/>
        </p:nvSpPr>
        <p:spPr bwMode="auto">
          <a:xfrm>
            <a:off x="1054646" y="117426"/>
            <a:ext cx="9433048"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Ve Öğretim Faaliyetlerinin Nitelik Ve Niceliğini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indent="449580" algn="ctr">
              <a:lnSpc>
                <a:spcPct val="150000"/>
              </a:lnSpc>
              <a:spcAft>
                <a:spcPts val="600"/>
              </a:spcAft>
            </a:pPr>
            <a:r>
              <a:rPr lang="tr-TR" sz="11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(2.6)</a:t>
            </a:r>
            <a:r>
              <a:rPr lang="tr-TR" sz="11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Kütüphane materyali ve bilimsel dergi sayısını artırmak</a:t>
            </a:r>
            <a:endParaRPr lang="tr-TR" sz="11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Kaydırma: Yatay 1">
            <a:extLst>
              <a:ext uri="{FF2B5EF4-FFF2-40B4-BE49-F238E27FC236}">
                <a16:creationId xmlns:a16="http://schemas.microsoft.com/office/drawing/2014/main" id="{6ECA0ED3-0F0F-688C-4BE5-59AD7DB0C409}"/>
              </a:ext>
            </a:extLst>
          </p:cNvPr>
          <p:cNvSpPr/>
          <p:nvPr/>
        </p:nvSpPr>
        <p:spPr>
          <a:xfrm>
            <a:off x="1630710" y="1125538"/>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6 Şubat 2023 tarihli depremin uzun süreli etkisi Alandan bağımsız dijital kütüphane taleplerinin günden güne artması</a:t>
            </a:r>
          </a:p>
        </p:txBody>
      </p:sp>
      <p:sp>
        <p:nvSpPr>
          <p:cNvPr id="17" name="Kaydırma: Yatay 16">
            <a:extLst>
              <a:ext uri="{FF2B5EF4-FFF2-40B4-BE49-F238E27FC236}">
                <a16:creationId xmlns:a16="http://schemas.microsoft.com/office/drawing/2014/main" id="{9F4303F6-7518-9B6A-D30D-DB7E6D2C929F}"/>
              </a:ext>
            </a:extLst>
          </p:cNvPr>
          <p:cNvSpPr/>
          <p:nvPr/>
        </p:nvSpPr>
        <p:spPr>
          <a:xfrm>
            <a:off x="1630710" y="2349674"/>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Öğrenci sayısının artmasına paralel olarak basılı yayın sayısındaki artış orantılı olarak sağlanamamıştır. E- kaynaklarımızın büyük çoğunluğu TUBİTAK-ULAKBİM tarafından ücretsiz olarak kurumumuza sağlanması nedeniyle hedefe ulaşılmıştır. Bilimsel dergi sayılarında hedeflenen değere ulaşılmıştır.</a:t>
            </a:r>
          </a:p>
        </p:txBody>
      </p:sp>
      <p:sp>
        <p:nvSpPr>
          <p:cNvPr id="18" name="Kaydırma: Yatay 17">
            <a:extLst>
              <a:ext uri="{FF2B5EF4-FFF2-40B4-BE49-F238E27FC236}">
                <a16:creationId xmlns:a16="http://schemas.microsoft.com/office/drawing/2014/main" id="{6FC7F465-D90F-A2D8-54BD-DD48B58DD42F}"/>
              </a:ext>
            </a:extLst>
          </p:cNvPr>
          <p:cNvSpPr/>
          <p:nvPr/>
        </p:nvSpPr>
        <p:spPr>
          <a:xfrm>
            <a:off x="1630710" y="3645818"/>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Döviz kurunda ön görülemeyen yükseliş nedeniyle talep edilen veri tabanlarına abonelik yapılamamıştır. Veri Tabanına tahminen ayrılan miktarın (döviz kuru ile değişmesi nedeniyle) üstüne çıkılması nedeniyle elektronik kaynaklara ayrılan bütçe miktarı kısıtlanmıştır. Performans göstergelerine ulaşmak için ek bir maliyet oluşturmuştur.</a:t>
            </a:r>
          </a:p>
        </p:txBody>
      </p:sp>
      <p:sp>
        <p:nvSpPr>
          <p:cNvPr id="19" name="Kaydırma: Yatay 18">
            <a:extLst>
              <a:ext uri="{FF2B5EF4-FFF2-40B4-BE49-F238E27FC236}">
                <a16:creationId xmlns:a16="http://schemas.microsoft.com/office/drawing/2014/main" id="{3EBAF5FC-DF39-31CC-F520-92B8D8AA9EFD}"/>
              </a:ext>
            </a:extLst>
          </p:cNvPr>
          <p:cNvSpPr/>
          <p:nvPr/>
        </p:nvSpPr>
        <p:spPr>
          <a:xfrm>
            <a:off x="1630710" y="4797946"/>
            <a:ext cx="10225136" cy="2061642"/>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Kütüphanede basılı kitap sayısının artırılması ve ulaşılabilirliğinin sağlanması amacıyla ihtiyaç duyulan fiziki ve mali kaynakların bütçe kısıtı nedeniyle yeterince sağlanmaması ve imkan oluşturulamaması performans göstergelerinde istenilen hedefe ulaşılmasında risk teşkil etmekte olup, ek bütçe talebinde bulunulması ve yeterli fiziki ortamın sağlanabilmesi amacıyla çalışmalar yürütülmektedir. E- kaynaklarımızın büyük çoğunluğu TUBİTAK-ULAKBİM tarafından ücretsiz olarak kurumumuza sağlanmakta olup, mevcut bütçe kaynaklarının etkin ve verimli kullanılması amacıyla taleplerin değerlendirilmesi ve fayda maliyet analizlerinin (veri tabanı kullanım istatistikleri) Kütüphane Danışma Kuruluna sunulması ve aboneliklerin bu doğrultuda yapılmasına karar verilmesi bütçenin etkin olarak kullanılmasını sağlayacaktır.</a:t>
            </a:r>
          </a:p>
        </p:txBody>
      </p:sp>
      <p:sp>
        <p:nvSpPr>
          <p:cNvPr id="20" name="Oval 19">
            <a:extLst>
              <a:ext uri="{FF2B5EF4-FFF2-40B4-BE49-F238E27FC236}">
                <a16:creationId xmlns:a16="http://schemas.microsoft.com/office/drawing/2014/main" id="{27A95B42-4F96-9153-0B77-A0272FA29D4D}"/>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89ADCBCE-5F45-F366-318D-15C0612941A9}"/>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80E860F9-E51A-8ABC-37E9-7F5DE250F6C6}"/>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40DD7586-DD25-001E-4D2C-3946A6BA9F0F}"/>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Tree>
    <p:extLst>
      <p:ext uri="{BB962C8B-B14F-4D97-AF65-F5344CB8AC3E}">
        <p14:creationId xmlns:p14="http://schemas.microsoft.com/office/powerpoint/2010/main" val="38676611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A2BE5-A09B-58C3-20D7-08316C394A77}"/>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588FA17D-9D85-912A-032F-C076A577F6D7}"/>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A0F28765-AE64-8B27-5CD0-81595B5EB33D}"/>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AA3731F6-028D-70F9-8FB1-F15A2F646CC0}"/>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419A7D49-6381-6B4D-4489-9237694A83E4}"/>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3FEFBBC3-2C0C-8262-F71A-78AD47BD15B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77592E75-92F9-7B39-57E6-A7F72AF24838}"/>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F6AD9619-C777-B1F6-A9B5-1E08F4CB21F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E3602828-C766-69BB-EA39-97F25B2EB6DF}"/>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BBA5E025-B0D7-F397-7272-D28B5E4E139B}"/>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FE044623-D71A-A4E8-9C12-4ACBA4CA6411}"/>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1389A99F-78CA-0BBB-91A8-9D1DFB9AC59B}"/>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C4D115C2-8D86-F8F8-DA16-B0A01135EBCD}"/>
              </a:ext>
            </a:extLst>
          </p:cNvPr>
          <p:cNvSpPr txBox="1"/>
          <p:nvPr/>
        </p:nvSpPr>
        <p:spPr>
          <a:xfrm>
            <a:off x="3646934" y="2637706"/>
            <a:ext cx="2564362" cy="2683876"/>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p>
          <a:p>
            <a:pPr algn="ctr">
              <a:lnSpc>
                <a:spcPct val="120000"/>
              </a:lnSpc>
              <a:spcAft>
                <a:spcPts val="300"/>
              </a:spcAft>
            </a:pPr>
            <a:r>
              <a:rPr lang="tr-TR" sz="20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Metin kutusu 19">
            <a:extLst>
              <a:ext uri="{FF2B5EF4-FFF2-40B4-BE49-F238E27FC236}">
                <a16:creationId xmlns:a16="http://schemas.microsoft.com/office/drawing/2014/main" id="{3D2DF19E-F582-5DA0-ECFA-47F3B68E9EB3}"/>
              </a:ext>
            </a:extLst>
          </p:cNvPr>
          <p:cNvSpPr txBox="1"/>
          <p:nvPr/>
        </p:nvSpPr>
        <p:spPr>
          <a:xfrm>
            <a:off x="6211296" y="2803139"/>
            <a:ext cx="3147059" cy="2499210"/>
          </a:xfrm>
          <a:prstGeom prst="rect">
            <a:avLst/>
          </a:prstGeom>
          <a:noFill/>
        </p:spPr>
        <p:txBody>
          <a:bodyPr wrap="square">
            <a:spAutoFit/>
          </a:bodyPr>
          <a:lstStyle/>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(3.1)</a:t>
            </a:r>
          </a:p>
          <a:p>
            <a:pPr indent="449580" algn="ctr">
              <a:lnSpc>
                <a:spcPct val="150000"/>
              </a:lnSpc>
              <a:spcAft>
                <a:spcPts val="600"/>
              </a:spcAft>
            </a:pPr>
            <a:r>
              <a:rPr lang="tr-TR" sz="20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Nitelikli bilimsel dergilerde yapılan yayın sayısını artırmak</a:t>
            </a:r>
            <a:endParaRPr lang="tr-TR" sz="20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a:p>
            <a:pPr indent="449580" algn="ctr">
              <a:lnSpc>
                <a:spcPct val="150000"/>
              </a:lnSpc>
              <a:spcAft>
                <a:spcPts val="600"/>
              </a:spcAft>
            </a:pPr>
            <a:endPar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endParaRPr>
          </a:p>
        </p:txBody>
      </p:sp>
      <p:sp>
        <p:nvSpPr>
          <p:cNvPr id="2" name="Başlık 1">
            <a:extLst>
              <a:ext uri="{FF2B5EF4-FFF2-40B4-BE49-F238E27FC236}">
                <a16:creationId xmlns:a16="http://schemas.microsoft.com/office/drawing/2014/main" id="{FD3FEC92-A4CD-312B-55DB-06EDE8F4387F}"/>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25892978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8DF7E-176C-8067-F477-D74721F95C72}"/>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E7D3EA4F-0DD1-9B0A-A7F7-87F021ECD747}"/>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50B9888E-262B-3B2A-29C9-8190973BACD1}"/>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16C86DB5-65ED-90AA-55EE-250AA8EB7670}"/>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2955FD32-FF56-0443-2B42-A5E02C01CA2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4EF05609-77D5-8AFF-73AA-B2F77C875CF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31CB32D7-8348-BF0E-E054-CA6107BBF930}"/>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DDE0A32B-984B-5A59-7F54-66F2FD742EDD}"/>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2D507344-2976-965D-F22B-6DDD508EE72E}"/>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83DF41D7-AD3A-9A7F-497A-056C249DD08B}"/>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7BAFD70B-7B3D-4810-6C3E-28C723EB65CA}"/>
              </a:ext>
            </a:extLst>
          </p:cNvPr>
          <p:cNvGraphicFramePr>
            <a:graphicFrameLocks noGrp="1"/>
          </p:cNvGraphicFramePr>
          <p:nvPr>
            <p:extLst>
              <p:ext uri="{D42A27DB-BD31-4B8C-83A1-F6EECF244321}">
                <p14:modId xmlns:p14="http://schemas.microsoft.com/office/powerpoint/2010/main" val="2716063867"/>
              </p:ext>
            </p:extLst>
          </p:nvPr>
        </p:nvGraphicFramePr>
        <p:xfrm>
          <a:off x="1198662" y="1629594"/>
          <a:ext cx="10328869" cy="3782476"/>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l"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Öğretim elemanı başına düşen SCI, SCI-</a:t>
                      </a:r>
                      <a:r>
                        <a:rPr lang="tr-TR" sz="1400" b="0" i="0" u="none" strike="noStrike" dirty="0" err="1">
                          <a:solidFill>
                            <a:schemeClr val="tx1"/>
                          </a:solidFill>
                          <a:effectLst/>
                          <a:latin typeface="Times New Roman" panose="02020603050405020304" pitchFamily="18" charset="0"/>
                          <a:cs typeface="Times New Roman" panose="02020603050405020304" pitchFamily="18" charset="0"/>
                        </a:rPr>
                        <a:t>Expanded</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 SSCI, A&amp;HCI ve ESCI  endeksli dergilerdeki yayın sayısı (</a:t>
                      </a:r>
                      <a:r>
                        <a:rPr lang="tr-TR" sz="1400" b="0" i="0" u="none" strike="noStrike" dirty="0" err="1">
                          <a:solidFill>
                            <a:schemeClr val="tx1"/>
                          </a:solidFill>
                          <a:effectLst/>
                          <a:latin typeface="Times New Roman" panose="02020603050405020304" pitchFamily="18" charset="0"/>
                          <a:cs typeface="Times New Roman" panose="02020603050405020304" pitchFamily="18" charset="0"/>
                        </a:rPr>
                        <a:t>WoS</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 kaynaklı)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l"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Q1 ve Q2 dilimindeki dergilerde yer alan yayın sayısı  (</a:t>
                      </a:r>
                      <a:r>
                        <a:rPr lang="tr-TR" sz="1400" b="0" i="0" u="none" strike="noStrike" dirty="0" err="1">
                          <a:solidFill>
                            <a:schemeClr val="tx1"/>
                          </a:solidFill>
                          <a:effectLst/>
                          <a:latin typeface="Times New Roman" panose="02020603050405020304" pitchFamily="18" charset="0"/>
                          <a:cs typeface="Times New Roman" panose="02020603050405020304" pitchFamily="18" charset="0"/>
                        </a:rPr>
                        <a:t>WoS</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 kaynaklı)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r h="479328">
                <a:tc>
                  <a:txBody>
                    <a:bodyPr/>
                    <a:lstStyle/>
                    <a:p>
                      <a:pPr algn="l"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Öğretim elemanı başına düşen TR Dizin'de taranan dergilerdeki yayın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7613541"/>
                  </a:ext>
                </a:extLst>
              </a:tr>
              <a:tr h="479328">
                <a:tc>
                  <a:txBody>
                    <a:bodyPr/>
                    <a:lstStyle/>
                    <a:p>
                      <a:pPr algn="l"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Öğretim elemanı başına düşen diğer ulusal dergilerdeki yayın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0107312"/>
                  </a:ext>
                </a:extLst>
              </a:tr>
              <a:tr h="479328">
                <a:tc>
                  <a:txBody>
                    <a:bodyPr/>
                    <a:lstStyle/>
                    <a:p>
                      <a:pPr algn="l"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En yüksek %10'luk dilimde atıf alan yayın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9890931"/>
                  </a:ext>
                </a:extLst>
              </a:tr>
            </a:tbl>
          </a:graphicData>
        </a:graphic>
      </p:graphicFrame>
      <p:sp>
        <p:nvSpPr>
          <p:cNvPr id="13" name="Çift Ayraç 12">
            <a:extLst>
              <a:ext uri="{FF2B5EF4-FFF2-40B4-BE49-F238E27FC236}">
                <a16:creationId xmlns:a16="http://schemas.microsoft.com/office/drawing/2014/main" id="{A2478456-29DD-9A11-1483-4F7414CD985C}"/>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(3.1)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Nitelikli bilimsel dergilerde yapılan yayın sayısını artırmak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33382882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B343F-13EE-27AB-1B78-BAE0168DB271}"/>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1469CDCC-6937-BCB7-B05D-4A30807F5EE9}"/>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429D5313-904D-F385-A4B6-02B9D603DE4E}"/>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FC690D99-A87F-E47B-CA58-B1A0E4022EE0}"/>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F20C8BBC-144F-9901-21F5-25048EDBD199}"/>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7FF61956-AEF1-094F-F030-075C45B6A4AD}"/>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D3F97EE-186E-2A4D-F78A-18A14C6488F8}"/>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112E607A-548F-FD33-9CC8-2658ED7F9BAB}"/>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772AD769-14FB-5DA3-083D-E1F26D43F9A2}"/>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EFA30BDC-FA8D-EFD5-57C7-51447DDFFBCD}"/>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B9EE0C15-8110-33E5-EA70-624EBD4B3838}"/>
              </a:ext>
            </a:extLst>
          </p:cNvPr>
          <p:cNvSpPr>
            <a:spLocks noChangeArrowheads="1"/>
          </p:cNvSpPr>
          <p:nvPr/>
        </p:nvSpPr>
        <p:spPr bwMode="auto">
          <a:xfrm>
            <a:off x="1054646" y="189434"/>
            <a:ext cx="9505056"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Amaç (A1) Fiziksel ve Teknolojik Altyapının Nitelik ve Niceliğini Artırmak</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Hedef (1.1) Üniversitemizin fiziki yapılaşmasını (alt yapı, çevre düzenlemesi) geliştirmek ve iyileştirmek</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graphicFrame>
        <p:nvGraphicFramePr>
          <p:cNvPr id="3" name="Tablo 2">
            <a:extLst>
              <a:ext uri="{FF2B5EF4-FFF2-40B4-BE49-F238E27FC236}">
                <a16:creationId xmlns:a16="http://schemas.microsoft.com/office/drawing/2014/main" id="{533AD096-D15F-67D0-368A-D5B31D97789F}"/>
              </a:ext>
            </a:extLst>
          </p:cNvPr>
          <p:cNvGraphicFramePr>
            <a:graphicFrameLocks noGrp="1"/>
          </p:cNvGraphicFramePr>
          <p:nvPr>
            <p:extLst>
              <p:ext uri="{D42A27DB-BD31-4B8C-83A1-F6EECF244321}">
                <p14:modId xmlns:p14="http://schemas.microsoft.com/office/powerpoint/2010/main" val="3748311101"/>
              </p:ext>
            </p:extLst>
          </p:nvPr>
        </p:nvGraphicFramePr>
        <p:xfrm>
          <a:off x="1126654" y="2133650"/>
          <a:ext cx="10382148" cy="3788161"/>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282613">
                <a:tc rowSpan="2">
                  <a:txBody>
                    <a:bodyPr/>
                    <a:lstStyle/>
                    <a:p>
                      <a:pPr algn="ctr" rtl="0"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PG1.1.1 Kapalı alan miktarı kümülatif (metrekare)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84.092,00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98.904,00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116.000,91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PG1.1.2 Peyzaj/Çevre düzenlemesi çalışması tamamlanan alan kümülatif (metrekare)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60.000,00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70.000,00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74.200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PG1.1.3 Projelendirmesi yapılan Altyapı çalışmalarının tamamlanma oranı (yüzde)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4498077"/>
                  </a:ext>
                </a:extLst>
              </a:tr>
              <a:tr h="621749">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PG1.1.4 Bakım onarım yapılması planlanan kapalı alan miktarı kümülatif (metrekare)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40.000,00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50.000,00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54.000,00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0509039"/>
                  </a:ext>
                </a:extLst>
              </a:tr>
              <a:tr h="621749">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PG1.1.5 Tamamlanan Etüt-Projelerinin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6016841"/>
                  </a:ext>
                </a:extLst>
              </a:tr>
            </a:tbl>
          </a:graphicData>
        </a:graphic>
      </p:graphicFrame>
      <p:sp>
        <p:nvSpPr>
          <p:cNvPr id="15" name="Dikdörtgen 14">
            <a:extLst>
              <a:ext uri="{FF2B5EF4-FFF2-40B4-BE49-F238E27FC236}">
                <a16:creationId xmlns:a16="http://schemas.microsoft.com/office/drawing/2014/main" id="{2BF84AA0-8732-51A1-4A9F-4000F52030CF}"/>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2966224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878E4-4037-E7D9-386F-9DEEABE593D1}"/>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6C112B51-3CC8-0958-6D2D-97B77B955DB8}"/>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6DE74003-0D73-F0C3-D8CA-C17F18E2D9A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17E9BFAC-B114-16D8-2E49-86665165F34B}"/>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DD8074EA-7BA3-A7F9-B13B-82F53AC2DE44}"/>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9592DD54-E5C6-6456-7F0A-67CD34946DDF}"/>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A147A9DD-1B72-5819-9AE4-E4BD5F346078}"/>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CC3036B9-F7ED-E7F0-2648-C49C6C7DD811}"/>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F2799A93-E1D9-65EC-1044-918E313022FF}"/>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D1CC58FB-BE08-ECF7-D550-B011A6D04941}"/>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3" name="Tablo 2">
            <a:extLst>
              <a:ext uri="{FF2B5EF4-FFF2-40B4-BE49-F238E27FC236}">
                <a16:creationId xmlns:a16="http://schemas.microsoft.com/office/drawing/2014/main" id="{D1D42D2D-96BE-8453-98FD-9B4AC5816CFD}"/>
              </a:ext>
            </a:extLst>
          </p:cNvPr>
          <p:cNvGraphicFramePr>
            <a:graphicFrameLocks noGrp="1"/>
          </p:cNvGraphicFramePr>
          <p:nvPr>
            <p:extLst>
              <p:ext uri="{D42A27DB-BD31-4B8C-83A1-F6EECF244321}">
                <p14:modId xmlns:p14="http://schemas.microsoft.com/office/powerpoint/2010/main" val="3584360842"/>
              </p:ext>
            </p:extLst>
          </p:nvPr>
        </p:nvGraphicFramePr>
        <p:xfrm>
          <a:off x="1198662" y="2133650"/>
          <a:ext cx="10382148" cy="3958303"/>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66589">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PG3.1.1 Öğretim elemanı başına düşen SCI, SCI-</a:t>
                      </a:r>
                      <a:r>
                        <a:rPr lang="tr-TR" sz="1400" b="0" i="0" u="none" strike="noStrike" dirty="0" err="1">
                          <a:solidFill>
                            <a:schemeClr val="tx1"/>
                          </a:solidFill>
                          <a:effectLst/>
                          <a:latin typeface="Times New Roman" panose="02020603050405020304" pitchFamily="18" charset="0"/>
                          <a:cs typeface="Times New Roman" panose="02020603050405020304" pitchFamily="18" charset="0"/>
                        </a:rPr>
                        <a:t>Expanded</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 SSCI, A&amp;HCI ve ESCI  endeksli dergilerdeki yayın sayısı (</a:t>
                      </a:r>
                      <a:r>
                        <a:rPr lang="tr-TR" sz="1400" b="0" i="0" u="none" strike="noStrike" dirty="0" err="1">
                          <a:solidFill>
                            <a:schemeClr val="tx1"/>
                          </a:solidFill>
                          <a:effectLst/>
                          <a:latin typeface="Times New Roman" panose="02020603050405020304" pitchFamily="18" charset="0"/>
                          <a:cs typeface="Times New Roman" panose="02020603050405020304" pitchFamily="18" charset="0"/>
                        </a:rPr>
                        <a:t>WoS</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 kaynaklı)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Times New Roman" panose="02020603050405020304" pitchFamily="18" charset="0"/>
                          <a:cs typeface="Times New Roman" panose="02020603050405020304" pitchFamily="18" charset="0"/>
                        </a:rPr>
                        <a:t>85,94%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PG3.1.2 Q1 ve Q2 dilimindeki dergilerde yer alan yayın sayısı  (</a:t>
                      </a:r>
                      <a:r>
                        <a:rPr lang="tr-TR" sz="1400" b="0" i="0" u="none" strike="noStrike" dirty="0" err="1">
                          <a:solidFill>
                            <a:schemeClr val="tx1"/>
                          </a:solidFill>
                          <a:effectLst/>
                          <a:latin typeface="Times New Roman" panose="02020603050405020304" pitchFamily="18" charset="0"/>
                          <a:cs typeface="Times New Roman" panose="02020603050405020304" pitchFamily="18" charset="0"/>
                        </a:rPr>
                        <a:t>WoS</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 kaynaklı)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262F59"/>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PG3.1.3 Öğretim elemanı  başına düşen TR </a:t>
                      </a:r>
                      <a:r>
                        <a:rPr lang="tr-TR" sz="1400" b="0" i="0" u="none" strike="noStrike" dirty="0" err="1">
                          <a:solidFill>
                            <a:schemeClr val="tx1"/>
                          </a:solidFill>
                          <a:effectLst/>
                          <a:latin typeface="Times New Roman" panose="02020603050405020304" pitchFamily="18" charset="0"/>
                          <a:cs typeface="Times New Roman" panose="02020603050405020304" pitchFamily="18" charset="0"/>
                        </a:rPr>
                        <a:t>Dizin'de</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 taranan dergilerdeki yayın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Times New Roman" panose="02020603050405020304" pitchFamily="18" charset="0"/>
                          <a:cs typeface="Times New Roman" panose="02020603050405020304" pitchFamily="18" charset="0"/>
                        </a:rPr>
                        <a:t>84,85%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4498077"/>
                  </a:ext>
                </a:extLst>
              </a:tr>
              <a:tr h="621749">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PG3.1.4 Öğretim elemanı başına düşen diğer ulusal dergilerdeki yayın sayısı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262F59"/>
                          </a:solidFill>
                          <a:effectLst/>
                          <a:latin typeface="Times New Roman" panose="02020603050405020304" pitchFamily="18" charset="0"/>
                          <a:cs typeface="Times New Roman" panose="02020603050405020304" pitchFamily="18" charset="0"/>
                        </a:rPr>
                        <a:t>82,76%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0509039"/>
                  </a:ext>
                </a:extLst>
              </a:tr>
              <a:tr h="621749">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PG3.1.5 En yüksek %10'luk dilimde atıf alan yayın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262F59"/>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6247246"/>
                  </a:ext>
                </a:extLst>
              </a:tr>
            </a:tbl>
          </a:graphicData>
        </a:graphic>
      </p:graphicFrame>
      <p:sp>
        <p:nvSpPr>
          <p:cNvPr id="15" name="Dikdörtgen 14">
            <a:extLst>
              <a:ext uri="{FF2B5EF4-FFF2-40B4-BE49-F238E27FC236}">
                <a16:creationId xmlns:a16="http://schemas.microsoft.com/office/drawing/2014/main" id="{11D56691-2DDE-D600-0121-C32A32E78EB5}"/>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Çift Ayraç 1">
            <a:extLst>
              <a:ext uri="{FF2B5EF4-FFF2-40B4-BE49-F238E27FC236}">
                <a16:creationId xmlns:a16="http://schemas.microsoft.com/office/drawing/2014/main" id="{20247268-0752-85F4-0562-5AEAA2D10A24}"/>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(3.1)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Nitelikli bilimsel dergilerde yapılan yayın sayısını artırmak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33657671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63559-6729-E8CB-4F9D-8903563E795B}"/>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33DFBEE3-7E02-2D53-4563-EDC42C9CCFCE}"/>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0623B7F8-8CA2-4891-053F-8146E632FB1B}"/>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E30D2A86-A5C3-5C18-4D3A-DEE6119A42BC}"/>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D330B1EB-C8FF-01DA-9CD5-460C4BB17B51}"/>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12F3D23C-42F7-75F0-6828-A7306028E262}"/>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0187CF4-05D3-E57F-5914-D10E088327CD}"/>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B8C54FA7-7FBA-6F9E-CCF0-222672D86DEE}"/>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FE18DAC1-2956-2712-D4A7-F70DF8478EA6}"/>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D35E96B-E0E0-F267-C676-33C6D56D907D}"/>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9CC0B44F-C6B4-E3FD-79FD-8C09126B4910}"/>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13" name="Çift Ayraç 12">
            <a:extLst>
              <a:ext uri="{FF2B5EF4-FFF2-40B4-BE49-F238E27FC236}">
                <a16:creationId xmlns:a16="http://schemas.microsoft.com/office/drawing/2014/main" id="{F3E89E11-A772-0E39-2D83-16BAEF29ADBF}"/>
              </a:ext>
            </a:extLst>
          </p:cNvPr>
          <p:cNvSpPr>
            <a:spLocks noChangeArrowheads="1"/>
          </p:cNvSpPr>
          <p:nvPr/>
        </p:nvSpPr>
        <p:spPr bwMode="auto">
          <a:xfrm>
            <a:off x="1054646" y="189434"/>
            <a:ext cx="9361040"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(3.1)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Nitelikli bilimsel dergilerde yapılan yayın sayısını artırmak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2" name="Grafik 1">
            <a:extLst>
              <a:ext uri="{FF2B5EF4-FFF2-40B4-BE49-F238E27FC236}">
                <a16:creationId xmlns:a16="http://schemas.microsoft.com/office/drawing/2014/main" id="{5A254E6C-0453-E887-7F52-908074AD3CB9}"/>
              </a:ext>
            </a:extLst>
          </p:cNvPr>
          <p:cNvGraphicFramePr>
            <a:graphicFrameLocks/>
          </p:cNvGraphicFramePr>
          <p:nvPr>
            <p:extLst>
              <p:ext uri="{D42A27DB-BD31-4B8C-83A1-F6EECF244321}">
                <p14:modId xmlns:p14="http://schemas.microsoft.com/office/powerpoint/2010/main" val="534868353"/>
              </p:ext>
            </p:extLst>
          </p:nvPr>
        </p:nvGraphicFramePr>
        <p:xfrm>
          <a:off x="5159102" y="2781722"/>
          <a:ext cx="6692652" cy="29479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afik 2">
            <a:extLst>
              <a:ext uri="{FF2B5EF4-FFF2-40B4-BE49-F238E27FC236}">
                <a16:creationId xmlns:a16="http://schemas.microsoft.com/office/drawing/2014/main" id="{FF005A25-2054-4762-AD8C-EAE626DF5399}"/>
              </a:ext>
            </a:extLst>
          </p:cNvPr>
          <p:cNvGraphicFramePr>
            <a:graphicFrameLocks/>
          </p:cNvGraphicFramePr>
          <p:nvPr>
            <p:extLst>
              <p:ext uri="{D42A27DB-BD31-4B8C-83A1-F6EECF244321}">
                <p14:modId xmlns:p14="http://schemas.microsoft.com/office/powerpoint/2010/main" val="3461920294"/>
              </p:ext>
            </p:extLst>
          </p:nvPr>
        </p:nvGraphicFramePr>
        <p:xfrm>
          <a:off x="982638" y="2349674"/>
          <a:ext cx="421196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057991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D261B-C96B-3A9E-C177-536682B5560F}"/>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ED2ED139-7F29-8953-7401-0BDD1924F7A8}"/>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A4AB4ED7-55A4-DFD9-3347-83B0B5B52415}"/>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5C573E80-27E6-28C2-BE4C-A59EF04E9D7F}"/>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3BB30E5C-FFCB-D285-CDFF-2F2054AD56DA}"/>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151A1612-6D1C-FADE-9234-BD3C13F38857}"/>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C8752812-A3B4-FB43-7B6E-65C149EEFE7F}"/>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2FB5665F-0B51-A03A-EB3D-87250C09902E}"/>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2BE8E8-8ABA-9385-E622-49A678455D6E}"/>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41474E77-306F-9823-6828-AF6413092052}"/>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1789A88D-6F6D-034C-834E-2DE2E98075E1}"/>
              </a:ext>
            </a:extLst>
          </p:cNvPr>
          <p:cNvSpPr>
            <a:spLocks noChangeArrowheads="1"/>
          </p:cNvSpPr>
          <p:nvPr/>
        </p:nvSpPr>
        <p:spPr bwMode="auto">
          <a:xfrm>
            <a:off x="1054646" y="117426"/>
            <a:ext cx="9505056"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(3.1)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Nitelikli bilimsel dergilerde yapılan yayın sayısını artırmak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Kaydırma: Yatay 1">
            <a:extLst>
              <a:ext uri="{FF2B5EF4-FFF2-40B4-BE49-F238E27FC236}">
                <a16:creationId xmlns:a16="http://schemas.microsoft.com/office/drawing/2014/main" id="{5B5541DC-E1EA-53E5-37EE-68671B58570C}"/>
              </a:ext>
            </a:extLst>
          </p:cNvPr>
          <p:cNvSpPr/>
          <p:nvPr/>
        </p:nvSpPr>
        <p:spPr>
          <a:xfrm>
            <a:off x="1630710" y="1197546"/>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Depremin uzun süreli etkisi</a:t>
            </a:r>
          </a:p>
        </p:txBody>
      </p:sp>
      <p:sp>
        <p:nvSpPr>
          <p:cNvPr id="17" name="Kaydırma: Yatay 16">
            <a:extLst>
              <a:ext uri="{FF2B5EF4-FFF2-40B4-BE49-F238E27FC236}">
                <a16:creationId xmlns:a16="http://schemas.microsoft.com/office/drawing/2014/main" id="{3B297339-2D3B-1C15-3F0E-259E0396A28B}"/>
              </a:ext>
            </a:extLst>
          </p:cNvPr>
          <p:cNvSpPr/>
          <p:nvPr/>
        </p:nvSpPr>
        <p:spPr>
          <a:xfrm>
            <a:off x="1630710" y="2421682"/>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PG.3.1.2. ve PG.3.1.5. Performans göstergelerinde hedeflenen değerlere ulaşılmıştır. PG.3.1.1., PG.3.1.3. ve PG.3.1.4 Performans göstergelerinde hedeflenen değerin altında kalınmıştır. Doçentlik kriterlerinde Q1,Q2 ve Q3 dergilerdeki yayınlara yüksek puan verilmesi TR dizin makale sayısı azaltmıştır.</a:t>
            </a:r>
          </a:p>
        </p:txBody>
      </p:sp>
      <p:sp>
        <p:nvSpPr>
          <p:cNvPr id="18" name="Kaydırma: Yatay 17">
            <a:extLst>
              <a:ext uri="{FF2B5EF4-FFF2-40B4-BE49-F238E27FC236}">
                <a16:creationId xmlns:a16="http://schemas.microsoft.com/office/drawing/2014/main" id="{4D2290C6-9880-61EF-7687-AE2498936882}"/>
              </a:ext>
            </a:extLst>
          </p:cNvPr>
          <p:cNvSpPr/>
          <p:nvPr/>
        </p:nvSpPr>
        <p:spPr>
          <a:xfrm>
            <a:off x="1630710" y="3789834"/>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Nitelikli dergilerdeki makale yayınlama ücretlerinde ( APC) artışı performansı olumsuz olarak etkilemiştir.</a:t>
            </a:r>
          </a:p>
        </p:txBody>
      </p:sp>
      <p:sp>
        <p:nvSpPr>
          <p:cNvPr id="19" name="Kaydırma: Yatay 18">
            <a:extLst>
              <a:ext uri="{FF2B5EF4-FFF2-40B4-BE49-F238E27FC236}">
                <a16:creationId xmlns:a16="http://schemas.microsoft.com/office/drawing/2014/main" id="{48FD1D86-A012-8790-4452-7E557D38BF81}"/>
              </a:ext>
            </a:extLst>
          </p:cNvPr>
          <p:cNvSpPr/>
          <p:nvPr/>
        </p:nvSpPr>
        <p:spPr>
          <a:xfrm>
            <a:off x="1630710" y="5085978"/>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Yeni alınan öğretim elemanı sayısındaki artış yayın sayılarına ileriki dönemlerde olumlu olarak yansıması beklenmektedir. Üniversitede tecrübeli öğretim elemanının artması, planlanan teşvik sistemiyle Q1 ve Q2 yayın sayısının artması ve dolayısıyla Q1 ve Q2 yayın sayısının artması en yüksek yüzde 10'luk dilimde atıf alan yayın sayısında hedeflenene ulaşılabileceğini göstermektedir. Doçentlik kriterleri ve akademik teşvik sisteminde bir değişiklik olmadığı sürece diğer Ulusal yayın sayısının mevcut duruma paralel olarak seyretmesi beklenmektedir.</a:t>
            </a:r>
          </a:p>
        </p:txBody>
      </p:sp>
      <p:sp>
        <p:nvSpPr>
          <p:cNvPr id="20" name="Oval 19">
            <a:extLst>
              <a:ext uri="{FF2B5EF4-FFF2-40B4-BE49-F238E27FC236}">
                <a16:creationId xmlns:a16="http://schemas.microsoft.com/office/drawing/2014/main" id="{8CDFF77A-4978-0AC2-0C1B-008C9FB85AF0}"/>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D180013E-8841-4589-7D86-732EFBE985FE}"/>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63B05ACB-6AB7-FB4E-FFF0-3806C20BEF30}"/>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3910DC38-8219-4D23-E45A-3DCC317D7AF8}"/>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Tree>
    <p:extLst>
      <p:ext uri="{BB962C8B-B14F-4D97-AF65-F5344CB8AC3E}">
        <p14:creationId xmlns:p14="http://schemas.microsoft.com/office/powerpoint/2010/main" val="26972629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04BE3-8B93-FEBD-C90E-724102E42AA4}"/>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5FE2F034-968F-5DC7-576E-B571613E61DE}"/>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655CFCA4-D167-8F5E-23E6-A4B78D9E9E11}"/>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1688060C-7D0E-1CBE-62C7-3505CE8BDA9B}"/>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5F74BF2C-7985-5CE4-938D-C4EB4D78B223}"/>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A4A497C-B6F2-4B06-7356-AE9EF0631800}"/>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735C86A2-EA8D-E2EA-FF21-8F61D164FEF8}"/>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9FB2575B-43B7-29E2-8834-49CB9223A8F8}"/>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92D2E571-B127-84F1-1029-E24E89DA7A99}"/>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4234AD17-3454-779C-BE29-4EE33E7B5870}"/>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5E0E0253-1BB8-5185-019C-0D2144D61132}"/>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3CBD8950-D0E9-E6F7-D05A-AD4C4FF106C8}"/>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13E9F786-FCEE-FDBA-9BC7-A6F22518F470}"/>
              </a:ext>
            </a:extLst>
          </p:cNvPr>
          <p:cNvSpPr txBox="1"/>
          <p:nvPr/>
        </p:nvSpPr>
        <p:spPr>
          <a:xfrm>
            <a:off x="3646934" y="2637706"/>
            <a:ext cx="2564362" cy="2683876"/>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p>
          <a:p>
            <a:pPr algn="ctr">
              <a:lnSpc>
                <a:spcPct val="120000"/>
              </a:lnSpc>
              <a:spcAft>
                <a:spcPts val="300"/>
              </a:spcAft>
            </a:pPr>
            <a:r>
              <a:rPr lang="tr-TR" sz="20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Metin kutusu 19">
            <a:extLst>
              <a:ext uri="{FF2B5EF4-FFF2-40B4-BE49-F238E27FC236}">
                <a16:creationId xmlns:a16="http://schemas.microsoft.com/office/drawing/2014/main" id="{820ACF32-4608-302C-C2BB-9E301CD3636F}"/>
              </a:ext>
            </a:extLst>
          </p:cNvPr>
          <p:cNvSpPr txBox="1"/>
          <p:nvPr/>
        </p:nvSpPr>
        <p:spPr>
          <a:xfrm>
            <a:off x="6211296" y="2803139"/>
            <a:ext cx="3147059" cy="1412181"/>
          </a:xfrm>
          <a:prstGeom prst="rect">
            <a:avLst/>
          </a:prstGeom>
          <a:noFill/>
        </p:spPr>
        <p:txBody>
          <a:bodyPr wrap="square">
            <a:spAutoFit/>
          </a:bodyPr>
          <a:lstStyle/>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(3.2)</a:t>
            </a:r>
          </a:p>
          <a:p>
            <a:pPr indent="449580" algn="ctr">
              <a:lnSpc>
                <a:spcPct val="150000"/>
              </a:lnSpc>
              <a:spcAft>
                <a:spcPts val="600"/>
              </a:spcAft>
            </a:pP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Ar-</a:t>
            </a:r>
            <a:r>
              <a:rPr lang="tr-TR" sz="1800" b="1" kern="0" dirty="0" err="1">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Ge</a:t>
            </a: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 projeleri sayısını ve niteliğini artırmak</a:t>
            </a:r>
            <a:endPar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endParaRPr>
          </a:p>
        </p:txBody>
      </p:sp>
      <p:sp>
        <p:nvSpPr>
          <p:cNvPr id="2" name="Başlık 1">
            <a:extLst>
              <a:ext uri="{FF2B5EF4-FFF2-40B4-BE49-F238E27FC236}">
                <a16:creationId xmlns:a16="http://schemas.microsoft.com/office/drawing/2014/main" id="{6B140D37-B447-65B1-0DB8-F278A3CF60BE}"/>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42143494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09338-FDC4-4611-4448-E67AC229C13E}"/>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375E5365-2382-B672-5F75-5127D894EBA5}"/>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CF5890F5-E4C7-E994-3340-943C4331930C}"/>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525829A8-D749-A5F5-4481-1A21980A71D1}"/>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E7CC041C-BF62-8A37-7224-63271EF9A1D9}"/>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398A11E2-695C-2D1F-2578-B0902F241D1C}"/>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70E5CC2E-BD37-77FE-C693-E221D8489DB5}"/>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045B9AE-4FFE-B07B-AB8D-1EE73E84CAEF}"/>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76FE214-237A-09E6-4813-1E0431103B2C}"/>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4991083B-4EDE-2ABB-7D88-28BB4D1EF169}"/>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3E7AA8E7-F48E-2621-B830-17BE3A1BDCE7}"/>
              </a:ext>
            </a:extLst>
          </p:cNvPr>
          <p:cNvGraphicFramePr>
            <a:graphicFrameLocks noGrp="1"/>
          </p:cNvGraphicFramePr>
          <p:nvPr>
            <p:extLst>
              <p:ext uri="{D42A27DB-BD31-4B8C-83A1-F6EECF244321}">
                <p14:modId xmlns:p14="http://schemas.microsoft.com/office/powerpoint/2010/main" val="3613341345"/>
              </p:ext>
            </p:extLst>
          </p:nvPr>
        </p:nvGraphicFramePr>
        <p:xfrm>
          <a:off x="1126654" y="1773610"/>
          <a:ext cx="10328869" cy="3234846"/>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l"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BAP birimi tarafından desteklenmesine karar verilen yeni proje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l"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Kurum dışı ulusal kurum ve kuruluşlar (TÜBİTAK, TENMAK, TÜSEB,  vb.) tarafından desteklenmesine karar verilen yeni proje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r h="479328">
                <a:tc>
                  <a:txBody>
                    <a:bodyPr/>
                    <a:lstStyle/>
                    <a:p>
                      <a:pPr algn="l"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Uluslararası kurum ve kuruluşlar (AB, Dünya Bankası, FAO vb.) tarafından desteklenmesine karar verilen proje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7613541"/>
                  </a:ext>
                </a:extLst>
              </a:tr>
            </a:tbl>
          </a:graphicData>
        </a:graphic>
      </p:graphicFrame>
      <p:sp>
        <p:nvSpPr>
          <p:cNvPr id="13" name="Çift Ayraç 12">
            <a:extLst>
              <a:ext uri="{FF2B5EF4-FFF2-40B4-BE49-F238E27FC236}">
                <a16:creationId xmlns:a16="http://schemas.microsoft.com/office/drawing/2014/main" id="{7768383F-4DE9-E418-C4BD-BEC73A7B2977}"/>
              </a:ext>
            </a:extLst>
          </p:cNvPr>
          <p:cNvSpPr>
            <a:spLocks noChangeArrowheads="1"/>
          </p:cNvSpPr>
          <p:nvPr/>
        </p:nvSpPr>
        <p:spPr bwMode="auto">
          <a:xfrm>
            <a:off x="1054646" y="189434"/>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t>
            </a:r>
            <a:r>
              <a:rPr lang="tr-TR" sz="1000" b="1" kern="0" dirty="0" err="1">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Ge</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 projeleri sayısını ve niteliğini artırmak</a:t>
            </a: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2310217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7196D-089F-6B52-DAB5-FBCD590DF940}"/>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248EF904-F05D-1E11-24C4-E2A69B69DD3F}"/>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71D90DA7-06F3-3CF9-C608-DEA3F97B45D1}"/>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1703D911-E9B0-9C88-C52A-443EDE2CE9A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8EBFDA2D-0438-AE55-8159-C743437AB928}"/>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107477BC-58AF-DC2D-690D-3CC2E6330496}"/>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74261F07-DEBE-4D78-3C38-050746186AD9}"/>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00F779B1-9403-AFAF-A71B-1AC77463A345}"/>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C8DB79D4-7609-224A-90E1-DAD33D6D3159}"/>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7CF95B-5632-7B05-26D2-76503664B9B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3" name="Tablo 2">
            <a:extLst>
              <a:ext uri="{FF2B5EF4-FFF2-40B4-BE49-F238E27FC236}">
                <a16:creationId xmlns:a16="http://schemas.microsoft.com/office/drawing/2014/main" id="{CBCDDE92-523E-7F86-BCB3-228B63EF83B2}"/>
              </a:ext>
            </a:extLst>
          </p:cNvPr>
          <p:cNvGraphicFramePr>
            <a:graphicFrameLocks noGrp="1"/>
          </p:cNvGraphicFramePr>
          <p:nvPr>
            <p:extLst>
              <p:ext uri="{D42A27DB-BD31-4B8C-83A1-F6EECF244321}">
                <p14:modId xmlns:p14="http://schemas.microsoft.com/office/powerpoint/2010/main" val="2912893270"/>
              </p:ext>
            </p:extLst>
          </p:nvPr>
        </p:nvGraphicFramePr>
        <p:xfrm>
          <a:off x="1126654" y="2349674"/>
          <a:ext cx="10382148" cy="2854729"/>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282613">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PG3.2.1 BAP birimi tarafından desteklenmesine karar verilen yeni proje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PG3.2.2 Kurum dışı ulusal kurum ve kuruluşlar (TÜBİTAK, TENMAK, TÜSEB,  vb.) tarafından desteklenmesine karar verilen yeni proje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PG3.2.3 Uluslararası kurum ve kuruluşlar (AB, Dünya Bankası, FAO vb.) tarafından desteklenmesine karar verilen proje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4498077"/>
                  </a:ext>
                </a:extLst>
              </a:tr>
            </a:tbl>
          </a:graphicData>
        </a:graphic>
      </p:graphicFrame>
      <p:sp>
        <p:nvSpPr>
          <p:cNvPr id="15" name="Dikdörtgen 14">
            <a:extLst>
              <a:ext uri="{FF2B5EF4-FFF2-40B4-BE49-F238E27FC236}">
                <a16:creationId xmlns:a16="http://schemas.microsoft.com/office/drawing/2014/main" id="{AB46FBF5-C288-EC5A-02D0-20722C0C44D3}"/>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Çift Ayraç 1">
            <a:extLst>
              <a:ext uri="{FF2B5EF4-FFF2-40B4-BE49-F238E27FC236}">
                <a16:creationId xmlns:a16="http://schemas.microsoft.com/office/drawing/2014/main" id="{DD5D5A35-1D6E-FAEF-8C96-5C7A1B034FBA}"/>
              </a:ext>
            </a:extLst>
          </p:cNvPr>
          <p:cNvSpPr>
            <a:spLocks noChangeArrowheads="1"/>
          </p:cNvSpPr>
          <p:nvPr/>
        </p:nvSpPr>
        <p:spPr bwMode="auto">
          <a:xfrm>
            <a:off x="1054646" y="189434"/>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t>
            </a:r>
            <a:r>
              <a:rPr lang="tr-TR" sz="1000" b="1" kern="0" dirty="0" err="1">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Ge</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 projeleri sayısını ve niteliğini artırmak</a:t>
            </a: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5599254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05DD5-BE3F-7449-7563-99AA3DFB478D}"/>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86639D61-744C-6D69-CD71-B3175A50A57C}"/>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7D2F5D03-B6AB-E5E1-5641-C78A5BDA76F0}"/>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5ED7AF2-FC0E-241E-09B9-C7A21D4A8447}"/>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AB3D2D38-AF14-E439-B029-D1CEA27155FA}"/>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CC9C138F-6997-300C-A188-E46B991C7064}"/>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00C44530-87CD-D76B-7A33-4A7D993267E0}"/>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0DB9D54C-7C20-E869-DB88-D761A796CB9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FAA3BEAC-2BCB-0736-064B-F69B950673F4}"/>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080BCC2C-A824-C080-2E67-F1C4B4F4728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0890A5A7-3B69-79AB-51B3-0FD3CF105D95}"/>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13" name="Çift Ayraç 12">
            <a:extLst>
              <a:ext uri="{FF2B5EF4-FFF2-40B4-BE49-F238E27FC236}">
                <a16:creationId xmlns:a16="http://schemas.microsoft.com/office/drawing/2014/main" id="{7045D6DA-A49E-7291-5184-8643EBFF1317}"/>
              </a:ext>
            </a:extLst>
          </p:cNvPr>
          <p:cNvSpPr>
            <a:spLocks noChangeArrowheads="1"/>
          </p:cNvSpPr>
          <p:nvPr/>
        </p:nvSpPr>
        <p:spPr bwMode="auto">
          <a:xfrm>
            <a:off x="1054646" y="189434"/>
            <a:ext cx="9361040"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t>
            </a:r>
            <a:r>
              <a:rPr lang="tr-TR" sz="1000" b="1" kern="0" dirty="0" err="1">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Ge</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 projeleri sayısını ve niteliğini artırmak</a:t>
            </a: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graphicFrame>
        <p:nvGraphicFramePr>
          <p:cNvPr id="3" name="Grafik 2">
            <a:extLst>
              <a:ext uri="{FF2B5EF4-FFF2-40B4-BE49-F238E27FC236}">
                <a16:creationId xmlns:a16="http://schemas.microsoft.com/office/drawing/2014/main" id="{1EC1497F-8A88-6F15-7852-B7577F195F41}"/>
              </a:ext>
            </a:extLst>
          </p:cNvPr>
          <p:cNvGraphicFramePr>
            <a:graphicFrameLocks/>
          </p:cNvGraphicFramePr>
          <p:nvPr>
            <p:extLst>
              <p:ext uri="{D42A27DB-BD31-4B8C-83A1-F6EECF244321}">
                <p14:modId xmlns:p14="http://schemas.microsoft.com/office/powerpoint/2010/main" val="1600094186"/>
              </p:ext>
            </p:extLst>
          </p:nvPr>
        </p:nvGraphicFramePr>
        <p:xfrm>
          <a:off x="5591150" y="2805928"/>
          <a:ext cx="580072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fik 13">
            <a:extLst>
              <a:ext uri="{FF2B5EF4-FFF2-40B4-BE49-F238E27FC236}">
                <a16:creationId xmlns:a16="http://schemas.microsoft.com/office/drawing/2014/main" id="{1865D9D7-C0A1-46AF-A80A-8211567612EE}"/>
              </a:ext>
            </a:extLst>
          </p:cNvPr>
          <p:cNvGraphicFramePr>
            <a:graphicFrameLocks/>
          </p:cNvGraphicFramePr>
          <p:nvPr>
            <p:extLst>
              <p:ext uri="{D42A27DB-BD31-4B8C-83A1-F6EECF244321}">
                <p14:modId xmlns:p14="http://schemas.microsoft.com/office/powerpoint/2010/main" val="2492778112"/>
              </p:ext>
            </p:extLst>
          </p:nvPr>
        </p:nvGraphicFramePr>
        <p:xfrm>
          <a:off x="1054646" y="2061642"/>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262105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1B780-26CF-6B5A-8E0A-7BABB5C1E15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C69CC111-14B7-7C2D-2030-0D6FDEAE5FBF}"/>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DB88B3FE-8C2A-F277-AD2F-C6B4AF4B37DF}"/>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EAA97237-2499-5B61-763E-EAF34A814029}"/>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9AB71F27-7522-F171-458B-75F689C80D17}"/>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6ACDCA48-FD93-2EC5-2727-D7787B7E1A5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D43122CC-0B04-F7D9-3C57-B32E2AA3B532}"/>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59C97E59-8949-9C8B-DF5C-072F35EA65FC}"/>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A27E86C-A7FF-CCC4-EE33-69C3458D3BB5}"/>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7D01975E-ECA8-A1D3-3594-CEEA5C252F06}"/>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63E772D0-B6D6-590C-D57B-94D16B6F68E9}"/>
              </a:ext>
            </a:extLst>
          </p:cNvPr>
          <p:cNvSpPr>
            <a:spLocks noChangeArrowheads="1"/>
          </p:cNvSpPr>
          <p:nvPr/>
        </p:nvSpPr>
        <p:spPr bwMode="auto">
          <a:xfrm>
            <a:off x="1054646" y="117426"/>
            <a:ext cx="9361040"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t>
            </a:r>
            <a:r>
              <a:rPr lang="tr-TR" sz="1000" b="1" kern="0" dirty="0" err="1">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Ge</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 projeleri sayısını ve niteliğini artırmak</a:t>
            </a: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Kaydırma: Yatay 1">
            <a:extLst>
              <a:ext uri="{FF2B5EF4-FFF2-40B4-BE49-F238E27FC236}">
                <a16:creationId xmlns:a16="http://schemas.microsoft.com/office/drawing/2014/main" id="{59F360A3-DC1F-C260-964F-57BFA3AD128A}"/>
              </a:ext>
            </a:extLst>
          </p:cNvPr>
          <p:cNvSpPr/>
          <p:nvPr/>
        </p:nvSpPr>
        <p:spPr>
          <a:xfrm>
            <a:off x="1630710" y="765498"/>
            <a:ext cx="10225136" cy="2232248"/>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i="0" dirty="0">
                <a:solidFill>
                  <a:schemeClr val="tx1"/>
                </a:solidFill>
                <a:effectLst/>
                <a:latin typeface="Times New Roman" panose="02020603050405020304" pitchFamily="18" charset="0"/>
                <a:cs typeface="Times New Roman" panose="02020603050405020304" pitchFamily="18" charset="0"/>
              </a:rPr>
              <a:t>BAP Projeleri için 2024 yılında başvuru sayısı hedeflenenden fazla olduğu için desteklenen proje bütçelerinde revizyon ihtiyacı olmuştur.</a:t>
            </a:r>
          </a:p>
          <a:p>
            <a:pPr algn="l">
              <a:buFont typeface="Arial" panose="020B0604020202020204" pitchFamily="34" charset="0"/>
              <a:buChar char="•"/>
            </a:pPr>
            <a:r>
              <a:rPr lang="tr-TR" sz="1400" i="0" dirty="0">
                <a:solidFill>
                  <a:schemeClr val="tx1"/>
                </a:solidFill>
                <a:effectLst/>
                <a:latin typeface="Times New Roman" panose="02020603050405020304" pitchFamily="18" charset="0"/>
                <a:cs typeface="Times New Roman" panose="02020603050405020304" pitchFamily="18" charset="0"/>
              </a:rPr>
              <a:t>AB Projeleri için planın başlangıç döneminden itibaren Uluslararası fonlarda da önemli finansal kısıtlar getirildi. Ülkemizde olduğu gibi tüm dünya da yüksek enflasyonist baskılar kaynakların verimli kullanılması ve sınırlandırılması yönünde düzenlemeleri beraberinde getirdi. Bu durum uluslararası kuruluşlar tarafından sağlanan fonların bütçelerini etkiledi. Bu değişiklikler kurumsal hedeflerimizde bir revizyonu gerek</a:t>
            </a:r>
            <a:r>
              <a:rPr lang="tr-TR" sz="1400" dirty="0">
                <a:solidFill>
                  <a:schemeClr val="tx1"/>
                </a:solidFill>
                <a:latin typeface="Times New Roman" panose="02020603050405020304" pitchFamily="18" charset="0"/>
                <a:cs typeface="Times New Roman" panose="02020603050405020304" pitchFamily="18" charset="0"/>
              </a:rPr>
              <a:t>li </a:t>
            </a:r>
            <a:r>
              <a:rPr lang="tr-TR" sz="1400" i="0" dirty="0">
                <a:solidFill>
                  <a:schemeClr val="tx1"/>
                </a:solidFill>
                <a:effectLst/>
                <a:latin typeface="Times New Roman" panose="02020603050405020304" pitchFamily="18" charset="0"/>
                <a:cs typeface="Times New Roman" panose="02020603050405020304" pitchFamily="18" charset="0"/>
              </a:rPr>
              <a:t>kılmadı. Yeni ortaya çıkan duruma göre proje sunum stratejileri revize edildi. Hedeflerin üzerinde bir performans ortaya konuldu.</a:t>
            </a:r>
          </a:p>
        </p:txBody>
      </p:sp>
      <p:sp>
        <p:nvSpPr>
          <p:cNvPr id="17" name="Kaydırma: Yatay 16">
            <a:extLst>
              <a:ext uri="{FF2B5EF4-FFF2-40B4-BE49-F238E27FC236}">
                <a16:creationId xmlns:a16="http://schemas.microsoft.com/office/drawing/2014/main" id="{05741D76-AF88-5967-A0D4-4FCA72DBBF2A}"/>
              </a:ext>
            </a:extLst>
          </p:cNvPr>
          <p:cNvSpPr/>
          <p:nvPr/>
        </p:nvSpPr>
        <p:spPr>
          <a:xfrm>
            <a:off x="1774726" y="2781722"/>
            <a:ext cx="10225136" cy="1296144"/>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2024 yılı için desteklenmesi hedeflenen proje sayısı aşılmıştır.</a:t>
            </a:r>
          </a:p>
        </p:txBody>
      </p:sp>
      <p:sp>
        <p:nvSpPr>
          <p:cNvPr id="18" name="Kaydırma: Yatay 17">
            <a:extLst>
              <a:ext uri="{FF2B5EF4-FFF2-40B4-BE49-F238E27FC236}">
                <a16:creationId xmlns:a16="http://schemas.microsoft.com/office/drawing/2014/main" id="{8B2D28FB-E9A9-B29B-52D6-D21CB9CE75F6}"/>
              </a:ext>
            </a:extLst>
          </p:cNvPr>
          <p:cNvSpPr/>
          <p:nvPr/>
        </p:nvSpPr>
        <p:spPr>
          <a:xfrm>
            <a:off x="1630710" y="3789834"/>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Yürütücülerin proje ile ilgili aşamalarda sorun yaşaması ihtimaline karşılık süreçler hakkında gerekli bilgilendirme etkinliklerinin düzenlenmesi</a:t>
            </a:r>
          </a:p>
        </p:txBody>
      </p:sp>
      <p:sp>
        <p:nvSpPr>
          <p:cNvPr id="19" name="Kaydırma: Yatay 18">
            <a:extLst>
              <a:ext uri="{FF2B5EF4-FFF2-40B4-BE49-F238E27FC236}">
                <a16:creationId xmlns:a16="http://schemas.microsoft.com/office/drawing/2014/main" id="{84253E70-3797-EF95-93D8-BCE1AAE8BFB7}"/>
              </a:ext>
            </a:extLst>
          </p:cNvPr>
          <p:cNvSpPr/>
          <p:nvPr/>
        </p:nvSpPr>
        <p:spPr>
          <a:xfrm>
            <a:off x="1630710" y="5085978"/>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Yürütücülerin proje ile ilgili aşamalarda sorun yaşaması ihtimaline karşılık süreçler hakkında gerekli bilgilendirme etkinliklerinin düzenlenmesi gerekmektedir.</a:t>
            </a:r>
          </a:p>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Stratejik plan dönemi için öngörülen hedefler aşılarak erişilmiştir. Stratejik plan dönemi için öngörülen risklerde bir güncelleme gerekliliği oluşmamıştır.</a:t>
            </a:r>
          </a:p>
        </p:txBody>
      </p:sp>
      <p:sp>
        <p:nvSpPr>
          <p:cNvPr id="20" name="Oval 19">
            <a:extLst>
              <a:ext uri="{FF2B5EF4-FFF2-40B4-BE49-F238E27FC236}">
                <a16:creationId xmlns:a16="http://schemas.microsoft.com/office/drawing/2014/main" id="{21413749-416F-9647-1D1D-541465B0212B}"/>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912612F6-6ECD-74D1-FEA5-616C452E2505}"/>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06AB2D93-5260-5370-BEB7-0EE389FDC6B8}"/>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3A344903-F059-0968-1C2E-47A0D2D61967}"/>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Tree>
    <p:extLst>
      <p:ext uri="{BB962C8B-B14F-4D97-AF65-F5344CB8AC3E}">
        <p14:creationId xmlns:p14="http://schemas.microsoft.com/office/powerpoint/2010/main" val="23156518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3E025-392A-DD9F-FA77-11DEA1B6A969}"/>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0458E91C-372B-50AF-DFCF-8B76CC40888C}"/>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24C3599D-09FE-3320-B98E-77B537BF521E}"/>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6CE2ABA6-E3BC-4986-2AD3-E1035F4A7848}"/>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AD20FDD5-0769-3BBF-31F4-4FEF4916A18A}"/>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51E8ADC1-4341-87AD-CAA5-1141A7C719E3}"/>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0483A9D7-72A9-F81C-E737-6BD1E5EFDD28}"/>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7BFDC369-DF1A-C750-9A2B-2027E623F2A5}"/>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6C1CA4A3-F72A-4576-0412-56DED57FA89B}"/>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BACBC766-AEE7-7CAA-69EA-27596C10B70D}"/>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D6D9CD79-9CA3-6878-D07E-1400DBBF0E7C}"/>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B04A8655-30A6-BF56-453A-B923F6649AF2}"/>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EF58D077-DEFE-5A30-4F74-A9AE37F105CC}"/>
              </a:ext>
            </a:extLst>
          </p:cNvPr>
          <p:cNvSpPr txBox="1"/>
          <p:nvPr/>
        </p:nvSpPr>
        <p:spPr>
          <a:xfrm>
            <a:off x="3646934" y="2637706"/>
            <a:ext cx="2564362" cy="2683876"/>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p>
          <a:p>
            <a:pPr algn="ctr">
              <a:lnSpc>
                <a:spcPct val="120000"/>
              </a:lnSpc>
              <a:spcAft>
                <a:spcPts val="300"/>
              </a:spcAft>
            </a:pPr>
            <a:r>
              <a:rPr lang="tr-TR" sz="20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Metin kutusu 19">
            <a:extLst>
              <a:ext uri="{FF2B5EF4-FFF2-40B4-BE49-F238E27FC236}">
                <a16:creationId xmlns:a16="http://schemas.microsoft.com/office/drawing/2014/main" id="{C5D457F3-89E6-D064-81DD-39301AA89BA2}"/>
              </a:ext>
            </a:extLst>
          </p:cNvPr>
          <p:cNvSpPr txBox="1"/>
          <p:nvPr/>
        </p:nvSpPr>
        <p:spPr>
          <a:xfrm>
            <a:off x="6296539" y="2768992"/>
            <a:ext cx="2908246" cy="2421304"/>
          </a:xfrm>
          <a:prstGeom prst="rect">
            <a:avLst/>
          </a:prstGeom>
          <a:noFill/>
        </p:spPr>
        <p:txBody>
          <a:bodyPr wrap="square">
            <a:spAutoFit/>
          </a:bodyPr>
          <a:lstStyle/>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(3.3)</a:t>
            </a:r>
          </a:p>
          <a:p>
            <a:pPr algn="ctr">
              <a:lnSpc>
                <a:spcPct val="150000"/>
              </a:lnSpc>
              <a:spcAft>
                <a:spcPts val="600"/>
              </a:spcAft>
            </a:pPr>
            <a:r>
              <a:rPr lang="tr-TR" sz="2000" b="1"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Bilimsel araştırma çıktı sayısını artırmak ve ticari ürünlere dönüştürmek</a:t>
            </a:r>
            <a:endParaRPr lang="tr-TR" sz="2000" dirty="0">
              <a:solidFill>
                <a:srgbClr val="262F59"/>
              </a:solidFill>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Başlık 1">
            <a:extLst>
              <a:ext uri="{FF2B5EF4-FFF2-40B4-BE49-F238E27FC236}">
                <a16:creationId xmlns:a16="http://schemas.microsoft.com/office/drawing/2014/main" id="{3FCFDC8A-D26F-B8C9-764F-8B902869CC79}"/>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13612186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8D002-BB27-2889-66AF-D47746B8EAC5}"/>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666B7626-9E0A-5B73-F700-D929882D4698}"/>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AF132301-6056-CA44-7C1B-DD1EE5C3ECCD}"/>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0D545812-38A0-C5AA-7339-D8691365FA84}"/>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59ABA5C0-F6B5-7561-491B-48D9C13433F0}"/>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C3D845DC-C1E1-9DAC-7487-858366471854}"/>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DD66E53-C285-6BCF-9617-F31FAB465EEF}"/>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15BA883F-033C-7738-3743-7869CB445AED}"/>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E119CFA8-4607-BD3B-2470-5BC565E070B4}"/>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5C51EA47-3D8D-1A1F-ACE8-AA4961E5E517}"/>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19D86D9D-FA72-332A-E150-EC39EC05E755}"/>
              </a:ext>
            </a:extLst>
          </p:cNvPr>
          <p:cNvGraphicFramePr>
            <a:graphicFrameLocks noGrp="1"/>
          </p:cNvGraphicFramePr>
          <p:nvPr>
            <p:extLst>
              <p:ext uri="{D42A27DB-BD31-4B8C-83A1-F6EECF244321}">
                <p14:modId xmlns:p14="http://schemas.microsoft.com/office/powerpoint/2010/main" val="608830976"/>
              </p:ext>
            </p:extLst>
          </p:nvPr>
        </p:nvGraphicFramePr>
        <p:xfrm>
          <a:off x="1198662" y="1629594"/>
          <a:ext cx="10328869" cy="3937059"/>
        </p:xfrm>
        <a:graphic>
          <a:graphicData uri="http://schemas.openxmlformats.org/drawingml/2006/table">
            <a:tbl>
              <a:tblPr>
                <a:tableStyleId>{5C22544A-7EE6-4342-B048-85BDC9FD1C3A}</a:tableStyleId>
              </a:tblPr>
              <a:tblGrid>
                <a:gridCol w="3528392">
                  <a:extLst>
                    <a:ext uri="{9D8B030D-6E8A-4147-A177-3AD203B41FA5}">
                      <a16:colId xmlns:a16="http://schemas.microsoft.com/office/drawing/2014/main" val="2118573783"/>
                    </a:ext>
                  </a:extLst>
                </a:gridCol>
                <a:gridCol w="136815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Öğretim elemanlarınca Teknoparklarda kurulu şirket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Ar-</a:t>
                      </a:r>
                      <a:r>
                        <a:rPr lang="tr-TR" sz="1400" b="0" i="0" u="none" strike="noStrike" dirty="0" err="1">
                          <a:solidFill>
                            <a:schemeClr val="tx1"/>
                          </a:solidFill>
                          <a:effectLst/>
                          <a:latin typeface="Times New Roman" panose="02020603050405020304" pitchFamily="18" charset="0"/>
                          <a:cs typeface="Times New Roman" panose="02020603050405020304" pitchFamily="18" charset="0"/>
                        </a:rPr>
                        <a:t>Ge</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 sonucu ortaya çıkan ürünlere ilişkin başvurulan patent, faydalı model veya tasarım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r h="479328">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Ar-</a:t>
                      </a:r>
                      <a:r>
                        <a:rPr lang="tr-TR" sz="1400" b="0" i="0" u="none" strike="noStrike" dirty="0" err="1">
                          <a:solidFill>
                            <a:schemeClr val="tx1"/>
                          </a:solidFill>
                          <a:effectLst/>
                          <a:latin typeface="Times New Roman" panose="02020603050405020304" pitchFamily="18" charset="0"/>
                          <a:cs typeface="Times New Roman" panose="02020603050405020304" pitchFamily="18" charset="0"/>
                        </a:rPr>
                        <a:t>Ge</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 sonucu ortaya çıkan ürünlere ilişkin tescillenen patent, faydalı model veya tasarım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7613541"/>
                  </a:ext>
                </a:extLst>
              </a:tr>
              <a:tr h="479328">
                <a:tc>
                  <a:txBody>
                    <a:bodyPr/>
                    <a:lstStyle/>
                    <a:p>
                      <a:pPr algn="just"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 Ar-Ge sonucu ortaya çıkan ürünlere ilişkin ticarileşen patent, faydalı model veya tasarım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0107312"/>
                  </a:ext>
                </a:extLst>
              </a:tr>
              <a:tr h="479328">
                <a:tc>
                  <a:txBody>
                    <a:bodyPr/>
                    <a:lstStyle/>
                    <a:p>
                      <a:pPr algn="l"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 Uluslararası düzenlenen bilimsel etkinliklerin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9890931"/>
                  </a:ext>
                </a:extLst>
              </a:tr>
            </a:tbl>
          </a:graphicData>
        </a:graphic>
      </p:graphicFrame>
      <p:sp>
        <p:nvSpPr>
          <p:cNvPr id="13" name="Çift Ayraç 12">
            <a:extLst>
              <a:ext uri="{FF2B5EF4-FFF2-40B4-BE49-F238E27FC236}">
                <a16:creationId xmlns:a16="http://schemas.microsoft.com/office/drawing/2014/main" id="{5C382255-65A9-CD15-9659-4DD7E3D54FDA}"/>
              </a:ext>
            </a:extLst>
          </p:cNvPr>
          <p:cNvSpPr>
            <a:spLocks noChangeArrowheads="1"/>
          </p:cNvSpPr>
          <p:nvPr/>
        </p:nvSpPr>
        <p:spPr bwMode="auto">
          <a:xfrm>
            <a:off x="1054646" y="189434"/>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(3.3)</a:t>
            </a:r>
            <a:r>
              <a:rPr lang="tr-TR" sz="1000" b="1"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Bilimsel araştırma çıktı sayısını artırmak ve ticari ürünlere dönüştürmek</a:t>
            </a: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10228695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989CB-3C78-C10D-D8E9-03A5A4792A38}"/>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DFE1B009-DD87-D68C-6FE8-81D92FCF0482}"/>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63DABDC8-1CC4-9DD9-B8AB-05709EA02C11}"/>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15AC6219-8C09-701D-CAB0-EDC6B713A56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37092E5A-74D1-276E-9664-D6CBEF5E4A4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F3BF9FD7-CF04-B415-D067-FC7267F1A6C4}"/>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9C73E541-8BB4-55F2-6347-5BEED435AA3E}"/>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BFCEC2CD-04BA-821A-BAA3-2E2DC424E14A}"/>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C7AD7540-1958-9179-A626-77499F58B338}"/>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19D49D51-6F1A-8FDE-9709-AFA7EFDB116F}"/>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AA7CE049-0D03-406A-67F7-30207452D17B}"/>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13" name="Çift Ayraç 12">
            <a:extLst>
              <a:ext uri="{FF2B5EF4-FFF2-40B4-BE49-F238E27FC236}">
                <a16:creationId xmlns:a16="http://schemas.microsoft.com/office/drawing/2014/main" id="{63599D3D-64B4-8CBE-5C8A-E9172AA5B2B2}"/>
              </a:ext>
            </a:extLst>
          </p:cNvPr>
          <p:cNvSpPr>
            <a:spLocks noChangeArrowheads="1"/>
          </p:cNvSpPr>
          <p:nvPr/>
        </p:nvSpPr>
        <p:spPr bwMode="auto">
          <a:xfrm>
            <a:off x="1054646" y="189434"/>
            <a:ext cx="9505056"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Amaç (A1) Fiziksel ve Teknolojik Altyapının Nitelik ve Niceliğini Artırmak</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Hedef (1.1) Üniversitemizin fiziki yapılaşmasını (alt yapı, çevre düzenlemesi) geliştirmek ve iyileştirmek</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graphicFrame>
        <p:nvGraphicFramePr>
          <p:cNvPr id="2" name="Grafik 1">
            <a:extLst>
              <a:ext uri="{FF2B5EF4-FFF2-40B4-BE49-F238E27FC236}">
                <a16:creationId xmlns:a16="http://schemas.microsoft.com/office/drawing/2014/main" id="{4C9458E8-C39E-8D7A-70B8-E1607BD281F3}"/>
              </a:ext>
            </a:extLst>
          </p:cNvPr>
          <p:cNvGraphicFramePr>
            <a:graphicFrameLocks/>
          </p:cNvGraphicFramePr>
          <p:nvPr>
            <p:extLst>
              <p:ext uri="{D42A27DB-BD31-4B8C-83A1-F6EECF244321}">
                <p14:modId xmlns:p14="http://schemas.microsoft.com/office/powerpoint/2010/main" val="1024406382"/>
              </p:ext>
            </p:extLst>
          </p:nvPr>
        </p:nvGraphicFramePr>
        <p:xfrm>
          <a:off x="5807174" y="2997747"/>
          <a:ext cx="5599187" cy="266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afik 2">
            <a:extLst>
              <a:ext uri="{FF2B5EF4-FFF2-40B4-BE49-F238E27FC236}">
                <a16:creationId xmlns:a16="http://schemas.microsoft.com/office/drawing/2014/main" id="{4C90177F-FAA9-497D-B69D-1039922BB3E6}"/>
              </a:ext>
            </a:extLst>
          </p:cNvPr>
          <p:cNvGraphicFramePr>
            <a:graphicFrameLocks/>
          </p:cNvGraphicFramePr>
          <p:nvPr>
            <p:extLst>
              <p:ext uri="{D42A27DB-BD31-4B8C-83A1-F6EECF244321}">
                <p14:modId xmlns:p14="http://schemas.microsoft.com/office/powerpoint/2010/main" val="921215605"/>
              </p:ext>
            </p:extLst>
          </p:nvPr>
        </p:nvGraphicFramePr>
        <p:xfrm>
          <a:off x="910630" y="2565698"/>
          <a:ext cx="4991100" cy="27717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857432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A0D76-5620-8EA3-5C2D-230CF6AD8675}"/>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19359B55-C663-7F5F-B07C-985A2EE142CA}"/>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B5324AD5-A569-30DC-150B-2AB342AEB83A}"/>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334AB5BB-83CB-DF0B-00A6-BE39FB80B094}"/>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ECC289D5-081D-041C-9421-2378B7F7E63E}"/>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49EFD8C0-7848-52F6-79C2-376C465BE86C}"/>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19C1282A-155B-D0B2-0DB9-A7D342B430CA}"/>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20CF7AB5-C490-EE60-B371-A7FA6B3A96D7}"/>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B4259C81-83E0-C2E1-1A4C-6E21ED262200}"/>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1EFF7E0A-8697-F945-5822-D3290AD4918E}"/>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E86623B9-AD2D-2E4B-FACC-D9385661E839}"/>
              </a:ext>
            </a:extLst>
          </p:cNvPr>
          <p:cNvSpPr>
            <a:spLocks noChangeArrowheads="1"/>
          </p:cNvSpPr>
          <p:nvPr/>
        </p:nvSpPr>
        <p:spPr bwMode="auto">
          <a:xfrm>
            <a:off x="1054646" y="189434"/>
            <a:ext cx="6623685"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maç (A1) Fiziksel ve Teknolojik Altyapının Nitelik ve Niceliğini Artırmak</a:t>
            </a:r>
            <a:endParaRPr lang="tr-TR" sz="1000" b="1" dirty="0">
              <a:solidFill>
                <a:srgbClr val="FFFFFF"/>
              </a:solidFill>
              <a:latin typeface="Times New Roman" panose="02020603050405020304" pitchFamily="18" charset="0"/>
              <a:ea typeface="Times New Roman" panose="02020603050405020304" pitchFamily="18" charset="0"/>
              <a:cs typeface="Courier New" panose="02070309020205020404" pitchFamily="49" charset="0"/>
            </a:endParaRPr>
          </a:p>
          <a:p>
            <a:pPr algn="ctr">
              <a:lnSpc>
                <a:spcPct val="120000"/>
              </a:lnSpc>
              <a:spcAft>
                <a:spcPts val="300"/>
              </a:spcAft>
            </a:pPr>
            <a:r>
              <a:rPr lang="tr-TR" sz="11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(3.3)</a:t>
            </a:r>
            <a:r>
              <a:rPr lang="tr-TR" sz="1100" b="1"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Bilimsel araştırma çıktı sayısını artırmak ve ticari ürünlere dönüştürmek</a:t>
            </a:r>
            <a:endParaRPr lang="tr-TR" sz="11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graphicFrame>
        <p:nvGraphicFramePr>
          <p:cNvPr id="3" name="Tablo 2">
            <a:extLst>
              <a:ext uri="{FF2B5EF4-FFF2-40B4-BE49-F238E27FC236}">
                <a16:creationId xmlns:a16="http://schemas.microsoft.com/office/drawing/2014/main" id="{581B6816-4ED9-519F-1978-D85FC8415B1C}"/>
              </a:ext>
            </a:extLst>
          </p:cNvPr>
          <p:cNvGraphicFramePr>
            <a:graphicFrameLocks noGrp="1"/>
          </p:cNvGraphicFramePr>
          <p:nvPr>
            <p:extLst>
              <p:ext uri="{D42A27DB-BD31-4B8C-83A1-F6EECF244321}">
                <p14:modId xmlns:p14="http://schemas.microsoft.com/office/powerpoint/2010/main" val="2083882338"/>
              </p:ext>
            </p:extLst>
          </p:nvPr>
        </p:nvGraphicFramePr>
        <p:xfrm>
          <a:off x="1126654" y="2133650"/>
          <a:ext cx="10382148" cy="3788161"/>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282613">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rtl="0" fontAlgn="ctr"/>
                      <a:r>
                        <a:rPr lang="tr-TR" sz="1200" b="0" i="0" u="none" strike="noStrike" dirty="0">
                          <a:solidFill>
                            <a:schemeClr val="tx1"/>
                          </a:solidFill>
                          <a:effectLst/>
                          <a:latin typeface="Times New Roman" panose="02020603050405020304" pitchFamily="18" charset="0"/>
                          <a:cs typeface="Times New Roman" panose="02020603050405020304" pitchFamily="18" charset="0"/>
                        </a:rPr>
                        <a:t>PG3.3.1 Öğretim elemanlarınca Teknoparklarda kurulu şirket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rtl="0" fontAlgn="ctr"/>
                      <a:r>
                        <a:rPr lang="tr-TR" sz="1200" b="0" i="0" u="none" strike="noStrike" dirty="0">
                          <a:solidFill>
                            <a:schemeClr val="tx1"/>
                          </a:solidFill>
                          <a:effectLst/>
                          <a:latin typeface="Times New Roman" panose="02020603050405020304" pitchFamily="18" charset="0"/>
                          <a:cs typeface="Times New Roman" panose="02020603050405020304" pitchFamily="18" charset="0"/>
                        </a:rPr>
                        <a:t>PG3.3.2 Ar-</a:t>
                      </a:r>
                      <a:r>
                        <a:rPr lang="tr-TR" sz="1200" b="0" i="0" u="none" strike="noStrike" dirty="0" err="1">
                          <a:solidFill>
                            <a:schemeClr val="tx1"/>
                          </a:solidFill>
                          <a:effectLst/>
                          <a:latin typeface="Times New Roman" panose="02020603050405020304" pitchFamily="18" charset="0"/>
                          <a:cs typeface="Times New Roman" panose="02020603050405020304" pitchFamily="18" charset="0"/>
                        </a:rPr>
                        <a:t>Ge</a:t>
                      </a:r>
                      <a:r>
                        <a:rPr lang="tr-TR" sz="1200" b="0" i="0" u="none" strike="noStrike" dirty="0">
                          <a:solidFill>
                            <a:schemeClr val="tx1"/>
                          </a:solidFill>
                          <a:effectLst/>
                          <a:latin typeface="Times New Roman" panose="02020603050405020304" pitchFamily="18" charset="0"/>
                          <a:cs typeface="Times New Roman" panose="02020603050405020304" pitchFamily="18" charset="0"/>
                        </a:rPr>
                        <a:t> sonucu ortaya çıkan ürünlere ilişkin başvurulan patent, faydalı model veya tasarım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r h="494572">
                <a:tc>
                  <a:txBody>
                    <a:bodyPr/>
                    <a:lstStyle/>
                    <a:p>
                      <a:pPr algn="l" rtl="0" fontAlgn="ctr"/>
                      <a:r>
                        <a:rPr lang="tr-TR" sz="1200" b="0" i="0" u="none" strike="noStrike" dirty="0">
                          <a:solidFill>
                            <a:schemeClr val="tx1"/>
                          </a:solidFill>
                          <a:effectLst/>
                          <a:latin typeface="Times New Roman" panose="02020603050405020304" pitchFamily="18" charset="0"/>
                          <a:cs typeface="Times New Roman" panose="02020603050405020304" pitchFamily="18" charset="0"/>
                        </a:rPr>
                        <a:t>PG3.3.3 Ar-</a:t>
                      </a:r>
                      <a:r>
                        <a:rPr lang="tr-TR" sz="1200" b="0" i="0" u="none" strike="noStrike" dirty="0" err="1">
                          <a:solidFill>
                            <a:schemeClr val="tx1"/>
                          </a:solidFill>
                          <a:effectLst/>
                          <a:latin typeface="Times New Roman" panose="02020603050405020304" pitchFamily="18" charset="0"/>
                          <a:cs typeface="Times New Roman" panose="02020603050405020304" pitchFamily="18" charset="0"/>
                        </a:rPr>
                        <a:t>Ge</a:t>
                      </a:r>
                      <a:r>
                        <a:rPr lang="tr-TR" sz="1200" b="0" i="0" u="none" strike="noStrike" dirty="0">
                          <a:solidFill>
                            <a:schemeClr val="tx1"/>
                          </a:solidFill>
                          <a:effectLst/>
                          <a:latin typeface="Times New Roman" panose="02020603050405020304" pitchFamily="18" charset="0"/>
                          <a:cs typeface="Times New Roman" panose="02020603050405020304" pitchFamily="18" charset="0"/>
                        </a:rPr>
                        <a:t> sonucu ortaya çıkan ürünlere ilişkin tescillenen patent, faydalı model veya tasarım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4498077"/>
                  </a:ext>
                </a:extLst>
              </a:tr>
              <a:tr h="621749">
                <a:tc>
                  <a:txBody>
                    <a:bodyPr/>
                    <a:lstStyle/>
                    <a:p>
                      <a:pPr algn="l" rtl="0" fontAlgn="ctr"/>
                      <a:r>
                        <a:rPr lang="tr-TR" sz="1200" b="0" i="0" u="none" strike="noStrike" dirty="0">
                          <a:solidFill>
                            <a:schemeClr val="tx1"/>
                          </a:solidFill>
                          <a:effectLst/>
                          <a:latin typeface="Times New Roman" panose="02020603050405020304" pitchFamily="18" charset="0"/>
                          <a:cs typeface="Times New Roman" panose="02020603050405020304" pitchFamily="18" charset="0"/>
                        </a:rPr>
                        <a:t>PG3.3.4 Ar-</a:t>
                      </a:r>
                      <a:r>
                        <a:rPr lang="tr-TR" sz="1200" b="0" i="0" u="none" strike="noStrike" dirty="0" err="1">
                          <a:solidFill>
                            <a:schemeClr val="tx1"/>
                          </a:solidFill>
                          <a:effectLst/>
                          <a:latin typeface="Times New Roman" panose="02020603050405020304" pitchFamily="18" charset="0"/>
                          <a:cs typeface="Times New Roman" panose="02020603050405020304" pitchFamily="18" charset="0"/>
                        </a:rPr>
                        <a:t>Ge</a:t>
                      </a:r>
                      <a:r>
                        <a:rPr lang="tr-TR" sz="1200" b="0" i="0" u="none" strike="noStrike" dirty="0">
                          <a:solidFill>
                            <a:schemeClr val="tx1"/>
                          </a:solidFill>
                          <a:effectLst/>
                          <a:latin typeface="Times New Roman" panose="02020603050405020304" pitchFamily="18" charset="0"/>
                          <a:cs typeface="Times New Roman" panose="02020603050405020304" pitchFamily="18" charset="0"/>
                        </a:rPr>
                        <a:t> sonucu ortaya çıkan ürünlere ilişkin ticarileşen patent, faydalı model veya tasarım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0509039"/>
                  </a:ext>
                </a:extLst>
              </a:tr>
              <a:tr h="621749">
                <a:tc>
                  <a:txBody>
                    <a:bodyPr/>
                    <a:lstStyle/>
                    <a:p>
                      <a:pPr algn="l" rtl="0" fontAlgn="ctr"/>
                      <a:r>
                        <a:rPr lang="tr-TR" sz="1200" b="0" i="0" u="none" strike="noStrike" dirty="0">
                          <a:solidFill>
                            <a:schemeClr val="tx1"/>
                          </a:solidFill>
                          <a:effectLst/>
                          <a:latin typeface="Times New Roman" panose="02020603050405020304" pitchFamily="18" charset="0"/>
                          <a:cs typeface="Times New Roman" panose="02020603050405020304" pitchFamily="18" charset="0"/>
                        </a:rPr>
                        <a:t>PG3.3.5 Uluslararası düzenlenen bilimsel etkinliklerin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8697812"/>
                  </a:ext>
                </a:extLst>
              </a:tr>
            </a:tbl>
          </a:graphicData>
        </a:graphic>
      </p:graphicFrame>
      <p:sp>
        <p:nvSpPr>
          <p:cNvPr id="15" name="Dikdörtgen 14">
            <a:extLst>
              <a:ext uri="{FF2B5EF4-FFF2-40B4-BE49-F238E27FC236}">
                <a16:creationId xmlns:a16="http://schemas.microsoft.com/office/drawing/2014/main" id="{805C9BE8-9DFC-E051-E07B-964401A30F59}"/>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Çift Ayraç 1">
            <a:extLst>
              <a:ext uri="{FF2B5EF4-FFF2-40B4-BE49-F238E27FC236}">
                <a16:creationId xmlns:a16="http://schemas.microsoft.com/office/drawing/2014/main" id="{6F812942-2BD1-3BFA-4ADF-67201D89DE7F}"/>
              </a:ext>
            </a:extLst>
          </p:cNvPr>
          <p:cNvSpPr>
            <a:spLocks noChangeArrowheads="1"/>
          </p:cNvSpPr>
          <p:nvPr/>
        </p:nvSpPr>
        <p:spPr bwMode="auto">
          <a:xfrm>
            <a:off x="1054646" y="189434"/>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(3.3)</a:t>
            </a:r>
            <a:r>
              <a:rPr lang="tr-TR" sz="1000" b="1"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Bilimsel araştırma çıktı sayısını artırmak ve ticari ürünlere dönüştürmek</a:t>
            </a: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2702771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1F185-7028-C2EE-2A36-9D3ACE4AFF23}"/>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69FEE68E-3E61-E63A-E459-237E0F92649C}"/>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1DA28A99-E0DB-0741-7BDE-8C36AC037B0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866B1ACF-ACEE-0AE6-DDDA-606FD656D1C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0E55BF4C-B175-933E-EF89-4FBEC7B9BCE1}"/>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71C25400-44F4-A3C1-3BDD-BCDF0B99586D}"/>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C34B3A7D-D48B-FA7D-CA53-C2D811E493E5}"/>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D3B9272E-05A4-A9D1-F77B-1C70E43B0D06}"/>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2CECC963-60EA-4E91-04E6-A2EB92851895}"/>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B32D2A34-5817-BFEF-C938-33DA6B6C92D6}"/>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E9374FEE-DDAF-B56C-B8A5-AEF92818CC25}"/>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13" name="Çift Ayraç 12">
            <a:extLst>
              <a:ext uri="{FF2B5EF4-FFF2-40B4-BE49-F238E27FC236}">
                <a16:creationId xmlns:a16="http://schemas.microsoft.com/office/drawing/2014/main" id="{D90B4F0B-980D-6EB4-F5EB-89DC4EBE36C3}"/>
              </a:ext>
            </a:extLst>
          </p:cNvPr>
          <p:cNvSpPr>
            <a:spLocks noChangeArrowheads="1"/>
          </p:cNvSpPr>
          <p:nvPr/>
        </p:nvSpPr>
        <p:spPr bwMode="auto">
          <a:xfrm>
            <a:off x="1054646" y="189434"/>
            <a:ext cx="9361040"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(3.3)</a:t>
            </a:r>
            <a:r>
              <a:rPr lang="tr-TR" sz="1000" b="1"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Bilimsel araştırma çıktı sayısını artırmak ve ticari ürünlere dönüştürmek</a:t>
            </a: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graphicFrame>
        <p:nvGraphicFramePr>
          <p:cNvPr id="18" name="5 Grafik"/>
          <p:cNvGraphicFramePr/>
          <p:nvPr/>
        </p:nvGraphicFramePr>
        <p:xfrm>
          <a:off x="5809454" y="2501100"/>
          <a:ext cx="6157793" cy="32861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afik 2">
            <a:extLst>
              <a:ext uri="{FF2B5EF4-FFF2-40B4-BE49-F238E27FC236}">
                <a16:creationId xmlns:a16="http://schemas.microsoft.com/office/drawing/2014/main" id="{6DDFA9FA-AE5C-44B0-93F0-4C7F1A02D522}"/>
              </a:ext>
            </a:extLst>
          </p:cNvPr>
          <p:cNvGraphicFramePr>
            <a:graphicFrameLocks/>
          </p:cNvGraphicFramePr>
          <p:nvPr>
            <p:extLst>
              <p:ext uri="{D42A27DB-BD31-4B8C-83A1-F6EECF244321}">
                <p14:modId xmlns:p14="http://schemas.microsoft.com/office/powerpoint/2010/main" val="588870770"/>
              </p:ext>
            </p:extLst>
          </p:nvPr>
        </p:nvGraphicFramePr>
        <p:xfrm>
          <a:off x="1126654" y="2133650"/>
          <a:ext cx="4572000" cy="27527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73084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D9EA5-79BE-B2E6-D905-E41D190074FE}"/>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AE34E4CB-C2E2-F26B-F997-42787DDB7779}"/>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CA517739-E28B-5F7F-286E-0D03CFBE2944}"/>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E05499-1ACB-9CF0-8ECF-89DAEA8E01E1}"/>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F68CF07B-7933-0B2A-DC3C-9E8B5A6E15D5}"/>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F5C71C02-B9FE-411A-B257-3E3559B9D20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71C13914-AC5F-4822-1C1A-E921D21A8B00}"/>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4FA86C01-B453-C38E-90AB-1EE88FE6A936}"/>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A16B3135-C88A-18A2-BA3F-C70B14894DDE}"/>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167710E0-614E-7AA1-8A27-B6625E5A89A2}"/>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F7BD9180-0397-8E55-E2D4-F03998C7570E}"/>
              </a:ext>
            </a:extLst>
          </p:cNvPr>
          <p:cNvSpPr>
            <a:spLocks noChangeArrowheads="1"/>
          </p:cNvSpPr>
          <p:nvPr/>
        </p:nvSpPr>
        <p:spPr bwMode="auto">
          <a:xfrm>
            <a:off x="1054646" y="117426"/>
            <a:ext cx="9433048"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(3.3)</a:t>
            </a:r>
            <a:r>
              <a:rPr lang="tr-TR" sz="1000" b="1"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Bilimsel araştırma çıktı sayısını artırmak ve ticari ürünlere dönüştürmek</a:t>
            </a: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Kaydırma: Yatay 1">
            <a:extLst>
              <a:ext uri="{FF2B5EF4-FFF2-40B4-BE49-F238E27FC236}">
                <a16:creationId xmlns:a16="http://schemas.microsoft.com/office/drawing/2014/main" id="{93634096-E415-50E1-D103-EC7EC897AB01}"/>
              </a:ext>
            </a:extLst>
          </p:cNvPr>
          <p:cNvSpPr/>
          <p:nvPr/>
        </p:nvSpPr>
        <p:spPr>
          <a:xfrm>
            <a:off x="1630710" y="1197546"/>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200" b="0" i="0" dirty="0">
                <a:solidFill>
                  <a:schemeClr val="tx1"/>
                </a:solidFill>
                <a:effectLst/>
                <a:latin typeface="Times New Roman" panose="02020603050405020304" pitchFamily="18" charset="0"/>
                <a:cs typeface="Times New Roman" panose="02020603050405020304" pitchFamily="18" charset="0"/>
              </a:rPr>
              <a:t>Başvuruların kör hakemlik ile değerlendirilmesi, bütçe destek tutarlarının revize edilmesi başvuruların yıl içinde 4 dönem olarak alınması gibi faktörler sürekliliğin sağlanmasına yardımcı olacaktır.</a:t>
            </a:r>
          </a:p>
        </p:txBody>
      </p:sp>
      <p:sp>
        <p:nvSpPr>
          <p:cNvPr id="17" name="Kaydırma: Yatay 16">
            <a:extLst>
              <a:ext uri="{FF2B5EF4-FFF2-40B4-BE49-F238E27FC236}">
                <a16:creationId xmlns:a16="http://schemas.microsoft.com/office/drawing/2014/main" id="{5DA3096C-AB49-77CD-A41A-0041AA2F5CE1}"/>
              </a:ext>
            </a:extLst>
          </p:cNvPr>
          <p:cNvSpPr/>
          <p:nvPr/>
        </p:nvSpPr>
        <p:spPr>
          <a:xfrm>
            <a:off x="1630710" y="2421682"/>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200" b="0" i="0" dirty="0">
                <a:solidFill>
                  <a:schemeClr val="tx1"/>
                </a:solidFill>
                <a:effectLst/>
                <a:latin typeface="Times New Roman" panose="02020603050405020304" pitchFamily="18" charset="0"/>
                <a:cs typeface="Times New Roman" panose="02020603050405020304" pitchFamily="18" charset="0"/>
              </a:rPr>
              <a:t>Öngörülen performans değerlerine ulaşıldı</a:t>
            </a:r>
          </a:p>
        </p:txBody>
      </p:sp>
      <p:sp>
        <p:nvSpPr>
          <p:cNvPr id="18" name="Kaydırma: Yatay 17">
            <a:extLst>
              <a:ext uri="{FF2B5EF4-FFF2-40B4-BE49-F238E27FC236}">
                <a16:creationId xmlns:a16="http://schemas.microsoft.com/office/drawing/2014/main" id="{D1879B2F-8B14-6420-4151-4236908D8D4B}"/>
              </a:ext>
            </a:extLst>
          </p:cNvPr>
          <p:cNvSpPr/>
          <p:nvPr/>
        </p:nvSpPr>
        <p:spPr>
          <a:xfrm>
            <a:off x="1630710" y="3789834"/>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200" b="0" i="0" dirty="0">
                <a:solidFill>
                  <a:srgbClr val="404E67"/>
                </a:solidFill>
                <a:effectLst/>
                <a:latin typeface="Times New Roman" panose="02020603050405020304" pitchFamily="18" charset="0"/>
                <a:cs typeface="Times New Roman" panose="02020603050405020304" pitchFamily="18" charset="0"/>
              </a:rPr>
              <a:t>Yapılan patent başvuru ücretleri ve yıllık patent sicil kayıt ücretleri fazladan bir maliyet getirmektedir.</a:t>
            </a:r>
          </a:p>
        </p:txBody>
      </p:sp>
      <p:sp>
        <p:nvSpPr>
          <p:cNvPr id="19" name="Kaydırma: Yatay 18">
            <a:extLst>
              <a:ext uri="{FF2B5EF4-FFF2-40B4-BE49-F238E27FC236}">
                <a16:creationId xmlns:a16="http://schemas.microsoft.com/office/drawing/2014/main" id="{EBD3D171-598B-11A4-AE0E-FEBA51F556FB}"/>
              </a:ext>
            </a:extLst>
          </p:cNvPr>
          <p:cNvSpPr/>
          <p:nvPr/>
        </p:nvSpPr>
        <p:spPr>
          <a:xfrm>
            <a:off x="1630710" y="5085978"/>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200" b="0" i="0" dirty="0">
                <a:solidFill>
                  <a:srgbClr val="404E67"/>
                </a:solidFill>
                <a:effectLst/>
                <a:latin typeface="Times New Roman" panose="02020603050405020304" pitchFamily="18" charset="0"/>
                <a:cs typeface="Times New Roman" panose="02020603050405020304" pitchFamily="18" charset="0"/>
              </a:rPr>
              <a:t>Öğretim üyelerinin yaptıkları akademik çalışmalar sonucu elde ettikleri patent, faydalı model, tasarım sayılarını ve teknoparklarda kurdukları şirketleri ile ilgili bilgileri ilgili idari kurumlarla paylaşmamaları en önemli risk kaynağını oluşturmaktadır.</a:t>
            </a:r>
          </a:p>
        </p:txBody>
      </p:sp>
      <p:sp>
        <p:nvSpPr>
          <p:cNvPr id="20" name="Oval 19">
            <a:extLst>
              <a:ext uri="{FF2B5EF4-FFF2-40B4-BE49-F238E27FC236}">
                <a16:creationId xmlns:a16="http://schemas.microsoft.com/office/drawing/2014/main" id="{36E7B3C0-6ACB-776B-D74F-7520A66AABE9}"/>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D9FF8F8C-72EE-E355-B252-CFB5C87CF81D}"/>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A4C05554-B014-E9BC-29C5-D20DF52AEEAF}"/>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8C9E4006-877B-BB30-9479-0120FF713DCB}"/>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Tree>
    <p:extLst>
      <p:ext uri="{BB962C8B-B14F-4D97-AF65-F5344CB8AC3E}">
        <p14:creationId xmlns:p14="http://schemas.microsoft.com/office/powerpoint/2010/main" val="17725984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000C5-3B25-9FEB-D22E-F10DEF911149}"/>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F80377EE-AEB0-48C4-932C-D45D78DC7BCA}"/>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18BE6A78-2830-0C66-B371-BF68E7D43854}"/>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AE15A263-1754-E318-23DB-797866745341}"/>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9BDBCCA-A674-2B00-F9C0-27666369CC40}"/>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9076CD6E-DE29-9D3D-68BF-A258D2CA793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4F5E7BA3-B106-E648-9F5C-59DBAD1CF132}"/>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D1BF18CE-C45A-64EA-399F-41CC0EA1D31D}"/>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19184F47-BFAC-1A25-1A35-1A649EF3B8C5}"/>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128B6EFF-C9F9-C62F-C61D-925AD49A90B5}"/>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53A7809F-74CA-BEF9-3A41-63026E71C240}"/>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3B55EE6D-AFA3-CE12-0F37-583E7AA6E4EC}"/>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5" y="1269554"/>
            <a:ext cx="10297145" cy="5489436"/>
          </a:xfrm>
          <a:prstGeom prst="rect">
            <a:avLst/>
          </a:prstGeom>
        </p:spPr>
      </p:pic>
      <p:sp>
        <p:nvSpPr>
          <p:cNvPr id="18" name="Metin kutusu 17">
            <a:extLst>
              <a:ext uri="{FF2B5EF4-FFF2-40B4-BE49-F238E27FC236}">
                <a16:creationId xmlns:a16="http://schemas.microsoft.com/office/drawing/2014/main" id="{33020A7D-1D03-4D91-2D3E-A0D7586CB04F}"/>
              </a:ext>
            </a:extLst>
          </p:cNvPr>
          <p:cNvSpPr txBox="1"/>
          <p:nvPr/>
        </p:nvSpPr>
        <p:spPr>
          <a:xfrm>
            <a:off x="4105669" y="2637705"/>
            <a:ext cx="2564362" cy="1286891"/>
          </a:xfrm>
          <a:prstGeom prst="rect">
            <a:avLst/>
          </a:prstGeom>
          <a:noFill/>
        </p:spPr>
        <p:txBody>
          <a:bodyPr wrap="square" rtlCol="0">
            <a:spAutoFit/>
          </a:bodyPr>
          <a:lstStyle/>
          <a:p>
            <a:pPr algn="ctr">
              <a:lnSpc>
                <a:spcPct val="120000"/>
              </a:lnSpc>
              <a:spcAft>
                <a:spcPts val="300"/>
              </a:spcAft>
            </a:pPr>
            <a:r>
              <a:rPr lang="tr-TR" sz="16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p>
          <a:p>
            <a:pPr algn="ctr">
              <a:lnSpc>
                <a:spcPct val="120000"/>
              </a:lnSpc>
              <a:spcAft>
                <a:spcPts val="300"/>
              </a:spcAft>
            </a:pPr>
            <a:r>
              <a:rPr lang="tr-TR" sz="16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6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Metin kutusu 19">
            <a:extLst>
              <a:ext uri="{FF2B5EF4-FFF2-40B4-BE49-F238E27FC236}">
                <a16:creationId xmlns:a16="http://schemas.microsoft.com/office/drawing/2014/main" id="{94958D39-43D3-F2C9-A667-7389DE93342F}"/>
              </a:ext>
            </a:extLst>
          </p:cNvPr>
          <p:cNvSpPr txBox="1"/>
          <p:nvPr/>
        </p:nvSpPr>
        <p:spPr>
          <a:xfrm>
            <a:off x="7319342" y="2421682"/>
            <a:ext cx="2664296" cy="2818528"/>
          </a:xfrm>
          <a:prstGeom prst="rect">
            <a:avLst/>
          </a:prstGeom>
          <a:noFill/>
        </p:spPr>
        <p:txBody>
          <a:bodyPr wrap="square">
            <a:spAutoFit/>
          </a:bodyPr>
          <a:lstStyle/>
          <a:p>
            <a:pPr indent="449580" algn="ctr">
              <a:lnSpc>
                <a:spcPct val="150000"/>
              </a:lnSpc>
              <a:spcAft>
                <a:spcPts val="600"/>
              </a:spcAft>
            </a:pPr>
            <a:r>
              <a:rPr lang="tr-TR" sz="14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(3.4)</a:t>
            </a:r>
          </a:p>
          <a:p>
            <a:pPr algn="ctr">
              <a:lnSpc>
                <a:spcPct val="150000"/>
              </a:lnSpc>
              <a:spcAft>
                <a:spcPts val="800"/>
              </a:spcAft>
            </a:pPr>
            <a:r>
              <a:rPr lang="tr-TR" sz="1400" b="1"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rPr>
              <a:t>Bölgesel Kalkınma Odaklı Misyon Farklılaşması ve İhtisaslaşması Projesi Kapsamında</a:t>
            </a:r>
            <a:endParaRPr lang="tr-TR" sz="14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50000"/>
              </a:lnSpc>
              <a:spcAft>
                <a:spcPts val="800"/>
              </a:spcAft>
            </a:pPr>
            <a:r>
              <a:rPr lang="tr-TR" sz="1400" b="1"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rPr>
              <a:t>"Kayısı ve Endüstriyel Tarım" Alanında İhtisas Üniversitesi Olmak</a:t>
            </a:r>
            <a:endParaRPr lang="tr-TR" sz="14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p:txBody>
      </p:sp>
      <p:sp>
        <p:nvSpPr>
          <p:cNvPr id="2" name="Başlık 1">
            <a:extLst>
              <a:ext uri="{FF2B5EF4-FFF2-40B4-BE49-F238E27FC236}">
                <a16:creationId xmlns:a16="http://schemas.microsoft.com/office/drawing/2014/main" id="{8D4E7325-0D7C-2D1B-8E4F-36BF4DE02501}"/>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15908861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08C19-B4F1-E8B8-1D19-E00B8B4C807C}"/>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51959A06-1E1E-6407-5B96-E212748F0EC1}"/>
              </a:ext>
            </a:extLst>
          </p:cNvPr>
          <p:cNvGrpSpPr/>
          <p:nvPr/>
        </p:nvGrpSpPr>
        <p:grpSpPr>
          <a:xfrm>
            <a:off x="118542" y="261442"/>
            <a:ext cx="11756856" cy="6859588"/>
            <a:chOff x="136630" y="0"/>
            <a:chExt cx="11756856" cy="6859588"/>
          </a:xfrm>
        </p:grpSpPr>
        <p:sp>
          <p:nvSpPr>
            <p:cNvPr id="5" name="Dikdörtgen 3">
              <a:extLst>
                <a:ext uri="{FF2B5EF4-FFF2-40B4-BE49-F238E27FC236}">
                  <a16:creationId xmlns:a16="http://schemas.microsoft.com/office/drawing/2014/main" id="{D3CFBE04-3860-2AF1-B734-0290B967E3D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88EAB59A-AB9F-F8D3-9D2F-5750B22427F1}"/>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59E973AC-C95F-C177-FC48-DA4884AA9D2D}"/>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2E60F77A-648D-52D1-A213-6C133CA9997C}"/>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FE71B566-4136-9814-DDA7-217873D0D783}"/>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F7136F77-FC55-E38E-8BEB-811C38463B5A}"/>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9FA2B0B3-02BE-2CF7-7077-8A321113B444}"/>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81D16518-4B8A-6D77-A325-6D3FB7DDDC37}"/>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90E5D58A-CF99-09F2-FA11-CCD0D0B62314}"/>
              </a:ext>
            </a:extLst>
          </p:cNvPr>
          <p:cNvGraphicFramePr>
            <a:graphicFrameLocks noGrp="1"/>
          </p:cNvGraphicFramePr>
          <p:nvPr>
            <p:extLst>
              <p:ext uri="{D42A27DB-BD31-4B8C-83A1-F6EECF244321}">
                <p14:modId xmlns:p14="http://schemas.microsoft.com/office/powerpoint/2010/main" val="3999060146"/>
              </p:ext>
            </p:extLst>
          </p:nvPr>
        </p:nvGraphicFramePr>
        <p:xfrm>
          <a:off x="1198662" y="1629594"/>
          <a:ext cx="10328869" cy="3813979"/>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Performans Göstergesi</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1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1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1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1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1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1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100" u="none" strike="noStrike" dirty="0">
                          <a:effectLst/>
                          <a:latin typeface="Times New Roman" panose="02020603050405020304" pitchFamily="18" charset="0"/>
                          <a:cs typeface="Times New Roman" panose="02020603050405020304" pitchFamily="18" charset="0"/>
                        </a:rPr>
                        <a:t>2025</a:t>
                      </a:r>
                      <a:endParaRPr lang="tr-TR"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100" u="none" strike="noStrike">
                          <a:effectLst/>
                          <a:latin typeface="Times New Roman" panose="02020603050405020304" pitchFamily="18" charset="0"/>
                          <a:cs typeface="Times New Roman" panose="02020603050405020304" pitchFamily="18" charset="0"/>
                        </a:rPr>
                        <a:t>2026</a:t>
                      </a:r>
                      <a:endParaRPr lang="tr-TR" sz="11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1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1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1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1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1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1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100" u="none" strike="noStrike" dirty="0">
                          <a:effectLst/>
                          <a:latin typeface="Times New Roman" panose="02020603050405020304" pitchFamily="18" charset="0"/>
                          <a:cs typeface="Times New Roman" panose="02020603050405020304" pitchFamily="18" charset="0"/>
                        </a:rPr>
                        <a:t>Hedeflenen</a:t>
                      </a:r>
                      <a:endParaRPr lang="tr-TR"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100" u="none" strike="noStrike" dirty="0">
                          <a:effectLst/>
                          <a:latin typeface="Times New Roman" panose="02020603050405020304" pitchFamily="18" charset="0"/>
                          <a:cs typeface="Times New Roman" panose="02020603050405020304" pitchFamily="18" charset="0"/>
                        </a:rPr>
                        <a:t>Hedeflenen</a:t>
                      </a:r>
                      <a:endParaRPr lang="tr-TR"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Kayısı ve Endüstriyel Tarım alanlarında faaliyet gösteren Ar-</a:t>
                      </a:r>
                      <a:r>
                        <a:rPr lang="tr-TR" sz="1400" b="0" i="0" u="none" strike="noStrike" dirty="0" err="1">
                          <a:solidFill>
                            <a:schemeClr val="tx1"/>
                          </a:solidFill>
                          <a:effectLst/>
                          <a:latin typeface="Times New Roman" panose="02020603050405020304" pitchFamily="18" charset="0"/>
                          <a:cs typeface="Times New Roman" panose="02020603050405020304" pitchFamily="18" charset="0"/>
                        </a:rPr>
                        <a:t>Ge</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 birimi, lisans ve lisansüstü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İlgili akademik birimlerce yürütülen Kayısı ve Endüstriyel Tarım alanlarında kabul edilen Ar-</a:t>
                      </a:r>
                      <a:r>
                        <a:rPr lang="tr-TR" sz="1400" b="0" i="0" u="none" strike="noStrike" dirty="0" err="1">
                          <a:solidFill>
                            <a:schemeClr val="tx1"/>
                          </a:solidFill>
                          <a:effectLst/>
                          <a:latin typeface="Times New Roman" panose="02020603050405020304" pitchFamily="18" charset="0"/>
                          <a:cs typeface="Times New Roman" panose="02020603050405020304" pitchFamily="18" charset="0"/>
                        </a:rPr>
                        <a:t>Ge</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 proje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r h="479328">
                <a:tc>
                  <a:txBody>
                    <a:bodyPr/>
                    <a:lstStyle/>
                    <a:p>
                      <a:pPr algn="just"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Kayısı ve Endüstriyel Tarım ihtisaslaşma alanında tamamlanan lisansüstü tez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7613541"/>
                  </a:ext>
                </a:extLst>
              </a:tr>
              <a:tr h="479328">
                <a:tc>
                  <a:txBody>
                    <a:bodyPr/>
                    <a:lstStyle/>
                    <a:p>
                      <a:pPr algn="l"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Kayısı ve Endüstriyel Tarım alanında Üniversitemiz öğretim elemanlarının danışmanlık yaptığı sektörel proje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0107312"/>
                  </a:ext>
                </a:extLst>
              </a:tr>
            </a:tbl>
          </a:graphicData>
        </a:graphic>
      </p:graphicFrame>
      <p:sp>
        <p:nvSpPr>
          <p:cNvPr id="13" name="Çift Ayraç 12">
            <a:extLst>
              <a:ext uri="{FF2B5EF4-FFF2-40B4-BE49-F238E27FC236}">
                <a16:creationId xmlns:a16="http://schemas.microsoft.com/office/drawing/2014/main" id="{77EA04BB-2606-6BA3-950B-8099EDBEB98B}"/>
              </a:ext>
            </a:extLst>
          </p:cNvPr>
          <p:cNvSpPr>
            <a:spLocks noChangeArrowheads="1"/>
          </p:cNvSpPr>
          <p:nvPr/>
        </p:nvSpPr>
        <p:spPr bwMode="auto">
          <a:xfrm>
            <a:off x="1126654" y="189434"/>
            <a:ext cx="9246352" cy="93610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50000"/>
              </a:lnSpc>
              <a:spcAft>
                <a:spcPts val="8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(3.4) </a:t>
            </a: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Bölgesel Kalkınma Odaklı Misyon Farklılaşması ve İhtisaslaşması Projesi Kapsamında</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50000"/>
              </a:lnSpc>
              <a:spcAft>
                <a:spcPts val="800"/>
              </a:spcAft>
            </a:pP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"Kayısı ve Endüstriyel Tarım" Alanında İhtisas Üniversitesi Olmak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9004988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B7219-A2D4-80BD-3DFF-7A85AF19985B}"/>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F7E706E3-5F8B-E83B-4CD5-30DA8506102F}"/>
              </a:ext>
            </a:extLst>
          </p:cNvPr>
          <p:cNvGrpSpPr/>
          <p:nvPr/>
        </p:nvGrpSpPr>
        <p:grpSpPr>
          <a:xfrm>
            <a:off x="25848" y="261442"/>
            <a:ext cx="11756856" cy="6859588"/>
            <a:chOff x="136630" y="0"/>
            <a:chExt cx="11756856" cy="6859588"/>
          </a:xfrm>
        </p:grpSpPr>
        <p:sp>
          <p:nvSpPr>
            <p:cNvPr id="5" name="Dikdörtgen 3">
              <a:extLst>
                <a:ext uri="{FF2B5EF4-FFF2-40B4-BE49-F238E27FC236}">
                  <a16:creationId xmlns:a16="http://schemas.microsoft.com/office/drawing/2014/main" id="{4111A1F7-555D-73D1-30E3-C519396E10A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0D5B1D8F-75EE-0A53-B2F5-DADB115B139F}"/>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3EFB6EF-062B-3E81-9C9A-75559EC6D365}"/>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45955504-249E-E675-AD69-9D7E4C284E60}"/>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30BB0C5A-B9A7-7035-6B49-C2EDFB46F6C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300545E5-89FD-2C7F-A8E4-77F041D3B40C}"/>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6B26BF66-AB0A-436C-13BE-785A85BC0170}"/>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94A0891E-18FA-D86F-20A2-D15F61D3E730}"/>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3" name="Tablo 2">
            <a:extLst>
              <a:ext uri="{FF2B5EF4-FFF2-40B4-BE49-F238E27FC236}">
                <a16:creationId xmlns:a16="http://schemas.microsoft.com/office/drawing/2014/main" id="{DA77EBB7-887A-3CA0-BA40-700F61087F5A}"/>
              </a:ext>
            </a:extLst>
          </p:cNvPr>
          <p:cNvGraphicFramePr>
            <a:graphicFrameLocks noGrp="1"/>
          </p:cNvGraphicFramePr>
          <p:nvPr>
            <p:extLst>
              <p:ext uri="{D42A27DB-BD31-4B8C-83A1-F6EECF244321}">
                <p14:modId xmlns:p14="http://schemas.microsoft.com/office/powerpoint/2010/main" val="1770897275"/>
              </p:ext>
            </p:extLst>
          </p:nvPr>
        </p:nvGraphicFramePr>
        <p:xfrm>
          <a:off x="1126654" y="2277666"/>
          <a:ext cx="10382148" cy="3519443"/>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276021">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rtl="0" fontAlgn="ctr"/>
                      <a:r>
                        <a:rPr lang="tr-TR" sz="1400" b="0" i="0" u="none" strike="noStrike" dirty="0">
                          <a:solidFill>
                            <a:schemeClr val="tx1"/>
                          </a:solidFill>
                          <a:effectLst/>
                          <a:latin typeface="Times New Roman" panose="02020603050405020304" pitchFamily="18" charset="0"/>
                        </a:rPr>
                        <a:t>PG3.4.1 Kayısı ve Endüstriyel Tarım alanlarında faaliyet gösteren Ar-</a:t>
                      </a:r>
                      <a:r>
                        <a:rPr lang="tr-TR" sz="1400" b="0" i="0" u="none" strike="noStrike" dirty="0" err="1">
                          <a:solidFill>
                            <a:schemeClr val="tx1"/>
                          </a:solidFill>
                          <a:effectLst/>
                          <a:latin typeface="Times New Roman" panose="02020603050405020304" pitchFamily="18" charset="0"/>
                        </a:rPr>
                        <a:t>Ge</a:t>
                      </a:r>
                      <a:r>
                        <a:rPr lang="tr-TR" sz="1400" b="0" i="0" u="none" strike="noStrike" dirty="0">
                          <a:solidFill>
                            <a:schemeClr val="tx1"/>
                          </a:solidFill>
                          <a:effectLst/>
                          <a:latin typeface="Times New Roman" panose="02020603050405020304" pitchFamily="18" charset="0"/>
                        </a:rPr>
                        <a:t> birimi, lisans ve lisansüstü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rPr>
                        <a:t>PG3.4.2  İlgili akademik birimlerce yürütülen Kayısı ve Endüstriyel Tarım alanlarında kabul edilen Ar-</a:t>
                      </a:r>
                      <a:r>
                        <a:rPr lang="tr-TR" sz="1400" b="0" i="0" u="none" strike="noStrike" dirty="0" err="1">
                          <a:solidFill>
                            <a:schemeClr val="tx1"/>
                          </a:solidFill>
                          <a:effectLst/>
                          <a:latin typeface="Times New Roman" panose="02020603050405020304" pitchFamily="18" charset="0"/>
                        </a:rPr>
                        <a:t>Ge</a:t>
                      </a:r>
                      <a:r>
                        <a:rPr lang="tr-TR" sz="1400" b="0" i="0" u="none" strike="noStrike" dirty="0">
                          <a:solidFill>
                            <a:schemeClr val="tx1"/>
                          </a:solidFill>
                          <a:effectLst/>
                          <a:latin typeface="Times New Roman" panose="02020603050405020304" pitchFamily="18" charset="0"/>
                        </a:rPr>
                        <a:t> proje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r h="494572">
                <a:tc>
                  <a:txBody>
                    <a:bodyPr/>
                    <a:lstStyle/>
                    <a:p>
                      <a:pPr algn="l" rtl="0" fontAlgn="ctr"/>
                      <a:r>
                        <a:rPr lang="tr-TR" sz="1400" b="0" i="0" u="none" strike="noStrike">
                          <a:solidFill>
                            <a:schemeClr val="tx1"/>
                          </a:solidFill>
                          <a:effectLst/>
                          <a:latin typeface="Times New Roman" panose="02020603050405020304" pitchFamily="18" charset="0"/>
                        </a:rPr>
                        <a:t>PG3.4.3 Kayısı ve Endüstriyel Tarım ihtisaslaşma alanında tamamlanan lisansüstü tez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4498077"/>
                  </a:ext>
                </a:extLst>
              </a:tr>
              <a:tr h="621749">
                <a:tc>
                  <a:txBody>
                    <a:bodyPr/>
                    <a:lstStyle/>
                    <a:p>
                      <a:pPr algn="l" rtl="0" fontAlgn="ctr"/>
                      <a:r>
                        <a:rPr lang="tr-TR" sz="1400" b="0" i="0" u="none" strike="noStrike" dirty="0">
                          <a:solidFill>
                            <a:schemeClr val="tx1"/>
                          </a:solidFill>
                          <a:effectLst/>
                          <a:latin typeface="Times New Roman" panose="02020603050405020304" pitchFamily="18" charset="0"/>
                        </a:rPr>
                        <a:t>PG3.4.4 Kayısı ve Endüstriyel Tarım alanında Üniversitemiz öğretim elemanlarının danışmanlık yaptığı sektörel proje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0509039"/>
                  </a:ext>
                </a:extLst>
              </a:tr>
            </a:tbl>
          </a:graphicData>
        </a:graphic>
      </p:graphicFrame>
      <p:sp>
        <p:nvSpPr>
          <p:cNvPr id="15" name="Dikdörtgen 14">
            <a:extLst>
              <a:ext uri="{FF2B5EF4-FFF2-40B4-BE49-F238E27FC236}">
                <a16:creationId xmlns:a16="http://schemas.microsoft.com/office/drawing/2014/main" id="{AB68CFE8-3F7E-A597-F65B-40C264BF0D08}"/>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Çift Ayraç 1">
            <a:extLst>
              <a:ext uri="{FF2B5EF4-FFF2-40B4-BE49-F238E27FC236}">
                <a16:creationId xmlns:a16="http://schemas.microsoft.com/office/drawing/2014/main" id="{79600CD0-0CC2-28CA-73C8-46FDEEF0F833}"/>
              </a:ext>
            </a:extLst>
          </p:cNvPr>
          <p:cNvSpPr>
            <a:spLocks noChangeArrowheads="1"/>
          </p:cNvSpPr>
          <p:nvPr/>
        </p:nvSpPr>
        <p:spPr bwMode="auto">
          <a:xfrm>
            <a:off x="1044082" y="92626"/>
            <a:ext cx="9299596" cy="96090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50000"/>
              </a:lnSpc>
              <a:spcAft>
                <a:spcPts val="8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(3.4) </a:t>
            </a: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Bölgesel Kalkınma Odaklı Misyon Farklılaşması ve İhtisaslaşması Projesi Kapsamında</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50000"/>
              </a:lnSpc>
              <a:spcAft>
                <a:spcPts val="800"/>
              </a:spcAft>
            </a:pP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"Kayısı ve Endüstriyel Tarım" Alanında İhtisas Üniversitesi Olmak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13912042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410E4-C05C-5789-3BDA-1F34221120B8}"/>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2B6BFACB-3383-E1AA-0D4C-3ED6034EB034}"/>
              </a:ext>
            </a:extLst>
          </p:cNvPr>
          <p:cNvGrpSpPr/>
          <p:nvPr/>
        </p:nvGrpSpPr>
        <p:grpSpPr>
          <a:xfrm>
            <a:off x="-117331" y="24182"/>
            <a:ext cx="11756856" cy="6859588"/>
            <a:chOff x="136630" y="0"/>
            <a:chExt cx="11756856" cy="6859588"/>
          </a:xfrm>
        </p:grpSpPr>
        <p:sp>
          <p:nvSpPr>
            <p:cNvPr id="5" name="Dikdörtgen 3">
              <a:extLst>
                <a:ext uri="{FF2B5EF4-FFF2-40B4-BE49-F238E27FC236}">
                  <a16:creationId xmlns:a16="http://schemas.microsoft.com/office/drawing/2014/main" id="{33DB1921-8EEF-D6BA-43A0-157BC57D7837}"/>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A75E9DB6-ADDD-A51A-6E6A-17A7273B9C52}"/>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E0127177-FC12-06EB-98A5-987ADD400521}"/>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CD9FB5C3-7E4E-693A-295E-EE0862932122}"/>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AF0B21C-4445-66E6-2DED-E35C82B2F44E}"/>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DDFD8315-04E7-C245-776E-37DFE41C8936}"/>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E367B198-0DFA-304E-6F53-A86BC7A531AF}"/>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384CCCCE-1EEE-A5D2-CF43-C1C8C323417D}"/>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F14B8FD4-4A82-4EAC-63AD-AC79E635310A}"/>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2" name="Çift Ayraç 1">
            <a:extLst>
              <a:ext uri="{FF2B5EF4-FFF2-40B4-BE49-F238E27FC236}">
                <a16:creationId xmlns:a16="http://schemas.microsoft.com/office/drawing/2014/main" id="{5222A6CF-3AB1-8625-255E-774E1D62D773}"/>
              </a:ext>
            </a:extLst>
          </p:cNvPr>
          <p:cNvSpPr>
            <a:spLocks noChangeArrowheads="1"/>
          </p:cNvSpPr>
          <p:nvPr/>
        </p:nvSpPr>
        <p:spPr bwMode="auto">
          <a:xfrm>
            <a:off x="910630" y="0"/>
            <a:ext cx="9311781" cy="90951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50000"/>
              </a:lnSpc>
              <a:spcAft>
                <a:spcPts val="8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(3.4) </a:t>
            </a: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Bölgesel Kalkınma Odaklı Misyon Farklılaşması ve İhtisaslaşması Projesi Kapsamında</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50000"/>
              </a:lnSpc>
              <a:spcAft>
                <a:spcPts val="800"/>
              </a:spcAft>
            </a:pP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"Kayısı ve Endüstriyel Tarım" Alanında İhtisas Üniversitesi Olmak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3" name="Grafik 2">
            <a:extLst>
              <a:ext uri="{FF2B5EF4-FFF2-40B4-BE49-F238E27FC236}">
                <a16:creationId xmlns:a16="http://schemas.microsoft.com/office/drawing/2014/main" id="{A25058C7-A03D-A144-44D2-55B817473546}"/>
              </a:ext>
            </a:extLst>
          </p:cNvPr>
          <p:cNvGraphicFramePr>
            <a:graphicFrameLocks/>
          </p:cNvGraphicFramePr>
          <p:nvPr>
            <p:extLst>
              <p:ext uri="{D42A27DB-BD31-4B8C-83A1-F6EECF244321}">
                <p14:modId xmlns:p14="http://schemas.microsoft.com/office/powerpoint/2010/main" val="4210611801"/>
              </p:ext>
            </p:extLst>
          </p:nvPr>
        </p:nvGraphicFramePr>
        <p:xfrm>
          <a:off x="5015086" y="3045784"/>
          <a:ext cx="67437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fik 13">
            <a:extLst>
              <a:ext uri="{FF2B5EF4-FFF2-40B4-BE49-F238E27FC236}">
                <a16:creationId xmlns:a16="http://schemas.microsoft.com/office/drawing/2014/main" id="{81B6B018-856D-47A2-98FC-1A75C58E6D68}"/>
              </a:ext>
            </a:extLst>
          </p:cNvPr>
          <p:cNvGraphicFramePr>
            <a:graphicFrameLocks/>
          </p:cNvGraphicFramePr>
          <p:nvPr>
            <p:extLst>
              <p:ext uri="{D42A27DB-BD31-4B8C-83A1-F6EECF244321}">
                <p14:modId xmlns:p14="http://schemas.microsoft.com/office/powerpoint/2010/main" val="1604146246"/>
              </p:ext>
            </p:extLst>
          </p:nvPr>
        </p:nvGraphicFramePr>
        <p:xfrm>
          <a:off x="622598" y="2349674"/>
          <a:ext cx="4392488"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673206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C6673-902E-67D1-A116-5D28AEC1258E}"/>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6E0B4FCD-2AFF-034D-86D8-08624EEA1E45}"/>
              </a:ext>
            </a:extLst>
          </p:cNvPr>
          <p:cNvGrpSpPr/>
          <p:nvPr/>
        </p:nvGrpSpPr>
        <p:grpSpPr>
          <a:xfrm>
            <a:off x="98990" y="189434"/>
            <a:ext cx="11756856" cy="6859588"/>
            <a:chOff x="136630" y="0"/>
            <a:chExt cx="11756856" cy="6859588"/>
          </a:xfrm>
        </p:grpSpPr>
        <p:sp>
          <p:nvSpPr>
            <p:cNvPr id="5" name="Dikdörtgen 3">
              <a:extLst>
                <a:ext uri="{FF2B5EF4-FFF2-40B4-BE49-F238E27FC236}">
                  <a16:creationId xmlns:a16="http://schemas.microsoft.com/office/drawing/2014/main" id="{EF8EC5C5-32C3-E4E1-A6BF-1EA9D5EB4B24}"/>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E24F94F-E840-F2B8-EFBF-8065F3451AC1}"/>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442D91C9-DEF5-3737-DCD3-01440ACD5EEF}"/>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D4E0D432-018C-CEC8-96AE-A7DA070D253D}"/>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027B7001-6B42-B5BF-4F9A-2D5F1A879100}"/>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5FFF4DE2-834D-52F5-6AEA-3975DFBCD35D}"/>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7F22BB75-039B-110E-4D78-A286C615C051}"/>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E3A286BA-1B79-0472-2801-BB4F86C18AF4}"/>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2" name="Kaydırma: Yatay 1">
            <a:extLst>
              <a:ext uri="{FF2B5EF4-FFF2-40B4-BE49-F238E27FC236}">
                <a16:creationId xmlns:a16="http://schemas.microsoft.com/office/drawing/2014/main" id="{C01F88A4-AEBB-57E4-B70A-D04485AF2940}"/>
              </a:ext>
            </a:extLst>
          </p:cNvPr>
          <p:cNvSpPr/>
          <p:nvPr/>
        </p:nvSpPr>
        <p:spPr>
          <a:xfrm>
            <a:off x="1630710" y="1197546"/>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Yetiştiricilik konusunda ve hastalık ile zararlar konusunda etkin mücadele programları oluşturuldu.</a:t>
            </a:r>
          </a:p>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Kayısı ve endüstriyel tarım alanlarında değer zinciri analizlerine başlandı</a:t>
            </a:r>
          </a:p>
        </p:txBody>
      </p:sp>
      <p:sp>
        <p:nvSpPr>
          <p:cNvPr id="17" name="Kaydırma: Yatay 16">
            <a:extLst>
              <a:ext uri="{FF2B5EF4-FFF2-40B4-BE49-F238E27FC236}">
                <a16:creationId xmlns:a16="http://schemas.microsoft.com/office/drawing/2014/main" id="{65E24810-506A-524F-C079-C552A85A43D3}"/>
              </a:ext>
            </a:extLst>
          </p:cNvPr>
          <p:cNvSpPr/>
          <p:nvPr/>
        </p:nvSpPr>
        <p:spPr>
          <a:xfrm>
            <a:off x="1630710" y="2421682"/>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Hedeflenen gösterge değerlerine ulaşılmıştır.</a:t>
            </a:r>
          </a:p>
        </p:txBody>
      </p:sp>
      <p:sp>
        <p:nvSpPr>
          <p:cNvPr id="18" name="Kaydırma: Yatay 17">
            <a:extLst>
              <a:ext uri="{FF2B5EF4-FFF2-40B4-BE49-F238E27FC236}">
                <a16:creationId xmlns:a16="http://schemas.microsoft.com/office/drawing/2014/main" id="{0F8457AF-F77C-236B-5FE5-27148454D96B}"/>
              </a:ext>
            </a:extLst>
          </p:cNvPr>
          <p:cNvSpPr/>
          <p:nvPr/>
        </p:nvSpPr>
        <p:spPr>
          <a:xfrm>
            <a:off x="1630710" y="3789834"/>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Değişen döviz kurları neticesinde bütçe revizyonları yapıldı.</a:t>
            </a:r>
          </a:p>
        </p:txBody>
      </p:sp>
      <p:sp>
        <p:nvSpPr>
          <p:cNvPr id="19" name="Kaydırma: Yatay 18">
            <a:extLst>
              <a:ext uri="{FF2B5EF4-FFF2-40B4-BE49-F238E27FC236}">
                <a16:creationId xmlns:a16="http://schemas.microsoft.com/office/drawing/2014/main" id="{ED34DECE-8D00-B4D0-6BD3-2F6828889887}"/>
              </a:ext>
            </a:extLst>
          </p:cNvPr>
          <p:cNvSpPr/>
          <p:nvPr/>
        </p:nvSpPr>
        <p:spPr>
          <a:xfrm>
            <a:off x="1630710" y="5085978"/>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Kayısı ve Uygulama ve Araştırma Merkezi tarafından eğitim videoları oluşturuldu ve bu şekilde süreklilik sağlandı.</a:t>
            </a:r>
          </a:p>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Açılması gereken programların tamamı açılmış olup, </a:t>
            </a:r>
            <a:r>
              <a:rPr lang="tr-TR" sz="1400" b="0" i="0" dirty="0" err="1">
                <a:solidFill>
                  <a:schemeClr val="tx1"/>
                </a:solidFill>
                <a:effectLst/>
                <a:latin typeface="Times New Roman" panose="02020603050405020304" pitchFamily="18" charset="0"/>
                <a:cs typeface="Times New Roman" panose="02020603050405020304" pitchFamily="18" charset="0"/>
              </a:rPr>
              <a:t>biyosistem</a:t>
            </a:r>
            <a:r>
              <a:rPr lang="tr-TR" sz="1400" b="0" i="0" dirty="0">
                <a:solidFill>
                  <a:schemeClr val="tx1"/>
                </a:solidFill>
                <a:effectLst/>
                <a:latin typeface="Times New Roman" panose="02020603050405020304" pitchFamily="18" charset="0"/>
                <a:cs typeface="Times New Roman" panose="02020603050405020304" pitchFamily="18" charset="0"/>
              </a:rPr>
              <a:t> ve endüstriyel tarım yüksek lisans programları ile ilgili açılış dosyaları hazırlandı. YÖK'ten gelen onay doğrultusunda sistemine </a:t>
            </a:r>
            <a:r>
              <a:rPr lang="tr-TR" sz="1400" b="0" i="0" dirty="0" err="1">
                <a:solidFill>
                  <a:schemeClr val="tx1"/>
                </a:solidFill>
                <a:effectLst/>
                <a:latin typeface="Times New Roman" panose="02020603050405020304" pitchFamily="18" charset="0"/>
                <a:cs typeface="Times New Roman" panose="02020603050405020304" pitchFamily="18" charset="0"/>
              </a:rPr>
              <a:t>aktarıldı.Bölge</a:t>
            </a:r>
            <a:r>
              <a:rPr lang="tr-TR" sz="1400" b="0" i="0" dirty="0">
                <a:solidFill>
                  <a:schemeClr val="tx1"/>
                </a:solidFill>
                <a:effectLst/>
                <a:latin typeface="Times New Roman" panose="02020603050405020304" pitchFamily="18" charset="0"/>
                <a:cs typeface="Times New Roman" panose="02020603050405020304" pitchFamily="18" charset="0"/>
              </a:rPr>
              <a:t> ihtiyaçları doğrultusunda Endüstriyel tarım ve kayısı projelerine yönelik çalışmalar önceliklendi.</a:t>
            </a:r>
          </a:p>
        </p:txBody>
      </p:sp>
      <p:sp>
        <p:nvSpPr>
          <p:cNvPr id="20" name="Oval 19">
            <a:extLst>
              <a:ext uri="{FF2B5EF4-FFF2-40B4-BE49-F238E27FC236}">
                <a16:creationId xmlns:a16="http://schemas.microsoft.com/office/drawing/2014/main" id="{C87F6727-7C8B-6F80-D2A7-1633500A34F0}"/>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99844ECB-BD72-396C-736A-7AE2A4E38497}"/>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5C5E43A6-B422-DAC1-BCA7-FDA50C5F9D47}"/>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2F84B477-0F89-4629-CED6-45DE43B062BB}"/>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
        <p:nvSpPr>
          <p:cNvPr id="3" name="Çift Ayraç 2">
            <a:extLst>
              <a:ext uri="{FF2B5EF4-FFF2-40B4-BE49-F238E27FC236}">
                <a16:creationId xmlns:a16="http://schemas.microsoft.com/office/drawing/2014/main" id="{62472B04-36E8-5260-E38E-59D03123C9F7}"/>
              </a:ext>
            </a:extLst>
          </p:cNvPr>
          <p:cNvSpPr>
            <a:spLocks noChangeArrowheads="1"/>
          </p:cNvSpPr>
          <p:nvPr/>
        </p:nvSpPr>
        <p:spPr bwMode="auto">
          <a:xfrm>
            <a:off x="1149746" y="14617"/>
            <a:ext cx="9265939" cy="98121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50000"/>
              </a:lnSpc>
              <a:spcAft>
                <a:spcPts val="8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(3.4) </a:t>
            </a: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Bölgesel Kalkınma Odaklı Misyon Farklılaşması ve İhtisaslaşması Projesi Kapsamında</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50000"/>
              </a:lnSpc>
              <a:spcAft>
                <a:spcPts val="800"/>
              </a:spcAft>
            </a:pP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"Kayısı ve Endüstriyel Tarım" Alanında İhtisas Üniversitesi Olmak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15027211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F964-7A94-A69D-804E-3D8D4E0570BF}"/>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C0ECAF02-53E5-2252-D5A4-2762623AEFE4}"/>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439A7D49-782E-98E7-CD0D-D827F2EC3D73}"/>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1712259E-6FC0-097F-4B5F-850253B440CF}"/>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3A82B25B-0B96-82D2-9F3D-ACE09E42B329}"/>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F793C526-8092-083C-3E9B-03B188234A6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7E0D1A2D-C552-27E8-0279-AA992676E2FA}"/>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EEC94C3-B962-B168-B37F-25EB81BF8BCF}"/>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90772EE4-4947-3F48-15C3-B03AE877D02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E0870500-55D3-6142-392A-E9049441153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BE1B5916-D661-04B8-B0F2-FB0C3B288DCF}"/>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343AAD31-71EB-0C13-5259-D3EED6F10F8F}"/>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E27287EE-D219-430E-61FC-84B9A4AA4E23}"/>
              </a:ext>
            </a:extLst>
          </p:cNvPr>
          <p:cNvSpPr txBox="1"/>
          <p:nvPr/>
        </p:nvSpPr>
        <p:spPr>
          <a:xfrm>
            <a:off x="3646934" y="2637706"/>
            <a:ext cx="2564362" cy="2683876"/>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p>
          <a:p>
            <a:pPr algn="ctr">
              <a:lnSpc>
                <a:spcPct val="120000"/>
              </a:lnSpc>
              <a:spcAft>
                <a:spcPts val="300"/>
              </a:spcAft>
            </a:pPr>
            <a:r>
              <a:rPr lang="tr-TR" sz="20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Metin kutusu 19">
            <a:extLst>
              <a:ext uri="{FF2B5EF4-FFF2-40B4-BE49-F238E27FC236}">
                <a16:creationId xmlns:a16="http://schemas.microsoft.com/office/drawing/2014/main" id="{8552DD55-485A-73F5-1861-9408CBF84AD0}"/>
              </a:ext>
            </a:extLst>
          </p:cNvPr>
          <p:cNvSpPr txBox="1"/>
          <p:nvPr/>
        </p:nvSpPr>
        <p:spPr>
          <a:xfrm>
            <a:off x="6599262" y="2925738"/>
            <a:ext cx="2462963" cy="1826847"/>
          </a:xfrm>
          <a:prstGeom prst="rect">
            <a:avLst/>
          </a:prstGeom>
          <a:noFill/>
        </p:spPr>
        <p:txBody>
          <a:bodyPr wrap="square">
            <a:spAutoFit/>
          </a:bodyPr>
          <a:lstStyle/>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(3.5)</a:t>
            </a:r>
          </a:p>
          <a:p>
            <a:pPr algn="ctr">
              <a:lnSpc>
                <a:spcPct val="150000"/>
              </a:lnSpc>
              <a:spcAft>
                <a:spcPts val="600"/>
              </a:spcAft>
            </a:pP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Ar-</a:t>
            </a:r>
            <a:r>
              <a:rPr lang="tr-TR" sz="1800" b="1" kern="0" dirty="0" err="1">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Ge</a:t>
            </a: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 için mali kaynak yönetimini güçlendirmek</a:t>
            </a:r>
            <a:endParaRPr lang="tr-TR" sz="2000" dirty="0">
              <a:solidFill>
                <a:srgbClr val="262F59"/>
              </a:solidFill>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Başlık 1">
            <a:extLst>
              <a:ext uri="{FF2B5EF4-FFF2-40B4-BE49-F238E27FC236}">
                <a16:creationId xmlns:a16="http://schemas.microsoft.com/office/drawing/2014/main" id="{638EE3EF-5490-54CD-9DA0-0A9A09F88A2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12173741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78E73-27E5-266F-5D5A-24390B3F81CD}"/>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0E39AA1F-01F3-B95E-9E69-6AE0343BAFB2}"/>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84FAAA38-1442-8640-7326-B9CCB9C9BFB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46DF3F24-CB98-CE42-E259-D609673DFF4F}"/>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41A861C0-1A69-5F88-59B2-4B0B898EC431}"/>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F4D4E0B-909D-3AA5-541D-C73B0D675F6B}"/>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946E47E0-5150-4BA7-A42A-D5CB06FAABC0}"/>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CA789890-96D4-B9AE-AE8D-231A2F9805C8}"/>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E781571D-F5A7-D791-FBAB-13629530976A}"/>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22551ADB-7BC2-BA41-FA46-5D7DFE7F4F8D}"/>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5FAB1916-97C7-98E1-3029-AD8C6B7022FA}"/>
              </a:ext>
            </a:extLst>
          </p:cNvPr>
          <p:cNvGraphicFramePr>
            <a:graphicFrameLocks noGrp="1"/>
          </p:cNvGraphicFramePr>
          <p:nvPr>
            <p:extLst>
              <p:ext uri="{D42A27DB-BD31-4B8C-83A1-F6EECF244321}">
                <p14:modId xmlns:p14="http://schemas.microsoft.com/office/powerpoint/2010/main" val="1214212074"/>
              </p:ext>
            </p:extLst>
          </p:nvPr>
        </p:nvGraphicFramePr>
        <p:xfrm>
          <a:off x="1054646" y="1701602"/>
          <a:ext cx="10328869" cy="2158521"/>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Ar-</a:t>
                      </a:r>
                      <a:r>
                        <a:rPr lang="tr-TR" sz="1400" b="0" i="0" u="none" strike="noStrike" dirty="0" err="1">
                          <a:solidFill>
                            <a:schemeClr val="tx1"/>
                          </a:solidFill>
                          <a:effectLst/>
                          <a:latin typeface="Times New Roman" panose="02020603050405020304" pitchFamily="18" charset="0"/>
                          <a:cs typeface="Times New Roman" panose="02020603050405020304" pitchFamily="18" charset="0"/>
                        </a:rPr>
                        <a:t>Ge</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 ye harcanan bütçenin toplam bütçeye oranı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Ar-</a:t>
                      </a:r>
                      <a:r>
                        <a:rPr lang="tr-TR" sz="1400" b="0" i="0" u="none" strike="noStrike" dirty="0" err="1">
                          <a:solidFill>
                            <a:schemeClr val="tx1"/>
                          </a:solidFill>
                          <a:effectLst/>
                          <a:latin typeface="Times New Roman" panose="02020603050405020304" pitchFamily="18" charset="0"/>
                          <a:cs typeface="Times New Roman" panose="02020603050405020304" pitchFamily="18" charset="0"/>
                        </a:rPr>
                        <a:t>Ge'ye</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 harcanan yatırım (bilimsel altyapı) bütçesinin toplam yatırım bütçesine oranı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bl>
          </a:graphicData>
        </a:graphic>
      </p:graphicFrame>
      <p:sp>
        <p:nvSpPr>
          <p:cNvPr id="13" name="Çift Ayraç 12">
            <a:extLst>
              <a:ext uri="{FF2B5EF4-FFF2-40B4-BE49-F238E27FC236}">
                <a16:creationId xmlns:a16="http://schemas.microsoft.com/office/drawing/2014/main" id="{BFE8135B-E02C-6F87-399C-EAFE4FC5E779}"/>
              </a:ext>
            </a:extLst>
          </p:cNvPr>
          <p:cNvSpPr>
            <a:spLocks noChangeArrowheads="1"/>
          </p:cNvSpPr>
          <p:nvPr/>
        </p:nvSpPr>
        <p:spPr bwMode="auto">
          <a:xfrm>
            <a:off x="1054646" y="189434"/>
            <a:ext cx="9289032"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indent="449580" algn="ctr">
              <a:lnSpc>
                <a:spcPct val="150000"/>
              </a:lnSpc>
              <a:spcAft>
                <a:spcPts val="6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(3.5)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t>
            </a:r>
            <a:r>
              <a:rPr lang="tr-TR" sz="1000" b="1" kern="0" dirty="0" err="1">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Ge</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 için mali kaynak yönetimini güçlendirmek</a:t>
            </a:r>
            <a:endParaRPr lang="tr-TR" sz="105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35167861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10A80-DF30-CB12-E3DF-3385F2129340}"/>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2F0BAED5-5782-4777-2AE0-8E49568AF244}"/>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3FDE80EB-9A6F-22BD-BE11-2C91CF0C3C86}"/>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A3EB46B8-37F2-E8DF-EEA6-BE40B1AF1CC1}"/>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AD38D13C-FC07-7D04-360B-B3450A2483EB}"/>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C0F7D2CD-FE23-8404-27F9-CF5D88E30C63}"/>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4AA517A4-D91B-CEAF-0A06-EF791B16E138}"/>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60D0BA58-FCC3-79BB-5692-353F2F604F02}"/>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5DC8A36A-6C8B-D6A1-1484-D84324561B79}"/>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DB5B2B51-93EB-B782-523C-E9E56BB01560}"/>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C9990CFC-7A80-2855-BDA3-E740A06D87EF}"/>
              </a:ext>
            </a:extLst>
          </p:cNvPr>
          <p:cNvSpPr>
            <a:spLocks noChangeArrowheads="1"/>
          </p:cNvSpPr>
          <p:nvPr/>
        </p:nvSpPr>
        <p:spPr bwMode="auto">
          <a:xfrm>
            <a:off x="1054646" y="117426"/>
            <a:ext cx="9505056"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Amaç (A1) Fiziksel ve Teknolojik Altyapının Nitelik ve Niceliğini Artırmak</a:t>
            </a:r>
            <a:endParaRPr lang="tr-TR" sz="110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Hedef (1.1) Üniversitemizin fiziki yapılaşmasını (alt yapı, çevre düzenlemesi) geliştirmek ve iyileştirmek</a:t>
            </a:r>
            <a:endParaRPr lang="tr-TR" sz="1100">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Kaydırma: Yatay 1">
            <a:extLst>
              <a:ext uri="{FF2B5EF4-FFF2-40B4-BE49-F238E27FC236}">
                <a16:creationId xmlns:a16="http://schemas.microsoft.com/office/drawing/2014/main" id="{6105A0EE-C184-7EF7-AAE9-F0AB1BC53C3B}"/>
              </a:ext>
            </a:extLst>
          </p:cNvPr>
          <p:cNvSpPr/>
          <p:nvPr/>
        </p:nvSpPr>
        <p:spPr>
          <a:xfrm>
            <a:off x="1630710" y="1197546"/>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İstenilen ve hedeflenen değere büyük ölçüde ulaşılmıştır. İhtiyaçları karşılama doğrultusunda iyileştirme çalışmaları devam etmektedir. Büyümekte ve gelişmekte olan üniversitemizde yıllar itibari ile hedeflenen değer artmaktadır. Belirlenen performans göstergelerine ulaşılmaya devam edilmektedir. İhtiyaçlar büyük oranda karşılanmıştır. Yeni ihtiyaçlar oluşması hedef ve göstergelere ilişkin güncelleme gerekmektedir.</a:t>
            </a:r>
          </a:p>
        </p:txBody>
      </p:sp>
      <p:sp>
        <p:nvSpPr>
          <p:cNvPr id="17" name="Kaydırma: Yatay 16">
            <a:extLst>
              <a:ext uri="{FF2B5EF4-FFF2-40B4-BE49-F238E27FC236}">
                <a16:creationId xmlns:a16="http://schemas.microsoft.com/office/drawing/2014/main" id="{96958AF4-AA60-297C-BC61-17B1386A10C1}"/>
              </a:ext>
            </a:extLst>
          </p:cNvPr>
          <p:cNvSpPr/>
          <p:nvPr/>
        </p:nvSpPr>
        <p:spPr>
          <a:xfrm>
            <a:off x="1630710" y="2421682"/>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Öngörülmeyen proje rezerv durumları maliyetlerde değişiklikler ortaya çıkarmıştır. Maliyet tablosunda değişiklikler gerekmektedir. Yüksek maliyetlerin ortaya çıkması istenilen hedeflere ulaşılması doğrultusunda süreç açısından ilerlemesinde etken rol oynamaktadır. Öngörülmeyen maliyet bakım onarım kapsamında mevcuttur. Öngörülmeyen artış maliyet tablosunda güncelleme gerektirmektedir. Değişiklik oluşmamakla beraber ilerleme de yavaşlama görülmektedir.</a:t>
            </a:r>
          </a:p>
        </p:txBody>
      </p:sp>
      <p:sp>
        <p:nvSpPr>
          <p:cNvPr id="18" name="Kaydırma: Yatay 17">
            <a:extLst>
              <a:ext uri="{FF2B5EF4-FFF2-40B4-BE49-F238E27FC236}">
                <a16:creationId xmlns:a16="http://schemas.microsoft.com/office/drawing/2014/main" id="{0CE67C07-845A-EE68-8AA0-C40043746ABF}"/>
              </a:ext>
            </a:extLst>
          </p:cNvPr>
          <p:cNvSpPr/>
          <p:nvPr/>
        </p:nvSpPr>
        <p:spPr>
          <a:xfrm>
            <a:off x="1630710" y="3789834"/>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Projenin rezerv aşaması, deprem bölgesinde olmamız. Ödenek durumları, hava koşulları vb. Hedef bazında herhangi bir değişiklik olamamıştır. Gerçekleşen riskler hedeflere ulaşılmamasında büyük bir etkendir.</a:t>
            </a:r>
          </a:p>
        </p:txBody>
      </p:sp>
      <p:sp>
        <p:nvSpPr>
          <p:cNvPr id="19" name="Kaydırma: Yatay 18">
            <a:extLst>
              <a:ext uri="{FF2B5EF4-FFF2-40B4-BE49-F238E27FC236}">
                <a16:creationId xmlns:a16="http://schemas.microsoft.com/office/drawing/2014/main" id="{EB12F68F-65A1-18B2-ACCB-C7F7FB38B018}"/>
              </a:ext>
            </a:extLst>
          </p:cNvPr>
          <p:cNvSpPr/>
          <p:nvPr/>
        </p:nvSpPr>
        <p:spPr>
          <a:xfrm>
            <a:off x="1630710" y="5085978"/>
            <a:ext cx="10225136" cy="177361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Büyümekte ve gelişmekte olan bir üniversite olduğumuzdan dolayı yapılan projeler ihtiyaçları karşılamakla beraber yeni ihtiyaçlar doğurmaktadır. Projelerimiz tamamlanmıştır fakat ihtiyaçları tam anlamıyla karşılamamaktadır. Yeni projelerin yapılması gerekmektedir. Kampüs alanında büyük orsanda yeşillendirme, sulama ve ağaçlandırmalarla büyük bir yol kat edilmiştir. Artan ihtiyaçlar hedeflerde değişiklikler meydana getirmiştir. Mevcut altyapı çalışmalarımız tamamlanmıştır. Bu doğrultuda çevre de büyük değişiklikler meydana gelmiştir. Bu değişiklikler ihtiyaçları büyük orantıda karşılamaktadır. Ancak giderek büyüyen kampüs yeni altyapı ihtiyaçlarını da doğurmaktadır.</a:t>
            </a:r>
          </a:p>
        </p:txBody>
      </p:sp>
      <p:sp>
        <p:nvSpPr>
          <p:cNvPr id="20" name="Oval 19">
            <a:extLst>
              <a:ext uri="{FF2B5EF4-FFF2-40B4-BE49-F238E27FC236}">
                <a16:creationId xmlns:a16="http://schemas.microsoft.com/office/drawing/2014/main" id="{771A1B14-1639-18E2-6E24-C0C052FC76F6}"/>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B92475D1-C7D5-319E-1BED-241F69808503}"/>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099EB443-E11D-00AE-27EE-DB6731D1EDBA}"/>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78FADB19-1FA1-BDA7-F9D7-2A1C720A5A2B}"/>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Tree>
    <p:extLst>
      <p:ext uri="{BB962C8B-B14F-4D97-AF65-F5344CB8AC3E}">
        <p14:creationId xmlns:p14="http://schemas.microsoft.com/office/powerpoint/2010/main" val="13997666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01598-D339-B8BB-CC49-E986E67EA738}"/>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5738554B-3044-A464-5C63-7013E3A03B34}"/>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FFC4E5E3-1170-70A9-D830-7340A2109EC9}"/>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87FBEC0D-558A-865B-EBE4-472EBD0D54D9}"/>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4AA2C4C1-BFF7-D8A4-F115-5098FFD21262}"/>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85DD93C8-B63F-F4AB-8406-29979416DFB2}"/>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8D4A525-4522-D7D6-C9B5-4B74E26714CE}"/>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AB642FF1-9956-49AF-4AB4-971B92E56EC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44DDD5F-6FFA-1967-D67E-7B1C62ADFB7E}"/>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85E435B4-4700-4D38-2066-DA7B9A263AC1}"/>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3" name="Tablo 2">
            <a:extLst>
              <a:ext uri="{FF2B5EF4-FFF2-40B4-BE49-F238E27FC236}">
                <a16:creationId xmlns:a16="http://schemas.microsoft.com/office/drawing/2014/main" id="{9F8DF6BD-247B-3FC1-1304-0203F53E3CC9}"/>
              </a:ext>
            </a:extLst>
          </p:cNvPr>
          <p:cNvGraphicFramePr>
            <a:graphicFrameLocks noGrp="1"/>
          </p:cNvGraphicFramePr>
          <p:nvPr>
            <p:extLst>
              <p:ext uri="{D42A27DB-BD31-4B8C-83A1-F6EECF244321}">
                <p14:modId xmlns:p14="http://schemas.microsoft.com/office/powerpoint/2010/main" val="865720766"/>
              </p:ext>
            </p:extLst>
          </p:nvPr>
        </p:nvGraphicFramePr>
        <p:xfrm>
          <a:off x="1126654" y="2133650"/>
          <a:ext cx="10382148" cy="2150756"/>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282613">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580128">
                <a:tc>
                  <a:txBody>
                    <a:bodyPr/>
                    <a:lstStyle/>
                    <a:p>
                      <a:pPr algn="l" rtl="0" fontAlgn="ctr"/>
                      <a:r>
                        <a:rPr lang="tr-TR" sz="1400" b="1" i="0" u="none" strike="noStrike" dirty="0">
                          <a:solidFill>
                            <a:schemeClr val="tx1"/>
                          </a:solidFill>
                          <a:effectLst/>
                          <a:latin typeface="Times New Roman" panose="02020603050405020304" pitchFamily="18" charset="0"/>
                          <a:cs typeface="Times New Roman" panose="02020603050405020304" pitchFamily="18" charset="0"/>
                        </a:rPr>
                        <a:t>PG3.5.1 </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Ar-</a:t>
                      </a:r>
                      <a:r>
                        <a:rPr lang="tr-TR" sz="1400" b="0" i="0" u="none" strike="noStrike" dirty="0" err="1">
                          <a:solidFill>
                            <a:schemeClr val="tx1"/>
                          </a:solidFill>
                          <a:effectLst/>
                          <a:latin typeface="Times New Roman" panose="02020603050405020304" pitchFamily="18" charset="0"/>
                          <a:cs typeface="Times New Roman" panose="02020603050405020304" pitchFamily="18" charset="0"/>
                        </a:rPr>
                        <a:t>Ge</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 ye harcanan bütçenin toplam bütçeye oranı</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rtl="0" fontAlgn="ctr"/>
                      <a:r>
                        <a:rPr lang="tr-TR" sz="1400" b="1" i="0" u="none" strike="noStrike" dirty="0">
                          <a:solidFill>
                            <a:schemeClr val="tx1"/>
                          </a:solidFill>
                          <a:effectLst/>
                          <a:latin typeface="Times New Roman" panose="02020603050405020304" pitchFamily="18" charset="0"/>
                          <a:cs typeface="Times New Roman" panose="02020603050405020304" pitchFamily="18" charset="0"/>
                        </a:rPr>
                        <a:t>PG3.5.2 </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Ar-</a:t>
                      </a:r>
                      <a:r>
                        <a:rPr lang="tr-TR" sz="1400" b="0" i="0" u="none" strike="noStrike" dirty="0" err="1">
                          <a:solidFill>
                            <a:schemeClr val="tx1"/>
                          </a:solidFill>
                          <a:effectLst/>
                          <a:latin typeface="Times New Roman" panose="02020603050405020304" pitchFamily="18" charset="0"/>
                          <a:cs typeface="Times New Roman" panose="02020603050405020304" pitchFamily="18" charset="0"/>
                        </a:rPr>
                        <a:t>Ge'ye</a:t>
                      </a:r>
                      <a:r>
                        <a:rPr lang="tr-TR" sz="1400" b="0" i="0" u="none" strike="noStrike" dirty="0">
                          <a:solidFill>
                            <a:schemeClr val="tx1"/>
                          </a:solidFill>
                          <a:effectLst/>
                          <a:latin typeface="Times New Roman" panose="02020603050405020304" pitchFamily="18" charset="0"/>
                          <a:cs typeface="Times New Roman" panose="02020603050405020304" pitchFamily="18" charset="0"/>
                        </a:rPr>
                        <a:t> harcanan yatırım (bilimsel altyapı) bütçesinin toplam yatırım bütçesine oranı</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bl>
          </a:graphicData>
        </a:graphic>
      </p:graphicFrame>
      <p:sp>
        <p:nvSpPr>
          <p:cNvPr id="15" name="Dikdörtgen 14">
            <a:extLst>
              <a:ext uri="{FF2B5EF4-FFF2-40B4-BE49-F238E27FC236}">
                <a16:creationId xmlns:a16="http://schemas.microsoft.com/office/drawing/2014/main" id="{00C206C1-413E-621E-4457-D035E0C56E8B}"/>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Çift Ayraç 1">
            <a:extLst>
              <a:ext uri="{FF2B5EF4-FFF2-40B4-BE49-F238E27FC236}">
                <a16:creationId xmlns:a16="http://schemas.microsoft.com/office/drawing/2014/main" id="{E5338297-5965-2C7A-FB37-519C3E35948D}"/>
              </a:ext>
            </a:extLst>
          </p:cNvPr>
          <p:cNvSpPr>
            <a:spLocks noChangeArrowheads="1"/>
          </p:cNvSpPr>
          <p:nvPr/>
        </p:nvSpPr>
        <p:spPr bwMode="auto">
          <a:xfrm>
            <a:off x="1054646" y="189434"/>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indent="449580" algn="ctr">
              <a:lnSpc>
                <a:spcPct val="150000"/>
              </a:lnSpc>
              <a:spcAft>
                <a:spcPts val="6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(3.5)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t>
            </a:r>
            <a:r>
              <a:rPr lang="tr-TR" sz="1000" b="1" kern="0" dirty="0" err="1">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Ge</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 için mali kaynak yönetimini güçlendirmek</a:t>
            </a:r>
            <a:endParaRPr lang="tr-TR" sz="105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26249214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83EBE-57A5-C247-0BCD-0493487D5B56}"/>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0606C7F5-5D1A-9012-E84D-5EE0990AC8E9}"/>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15F116F5-B164-6F13-EE91-48397CBE5603}"/>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287E04E-B9BB-6E1A-2DD2-4AFB62386CC4}"/>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ACAE3C4F-CDC8-9FF5-8CDC-FC76E3B516E4}"/>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096E7B49-9915-8DC4-D6BD-73F86E48D416}"/>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EF2560E1-5ED7-A399-6060-97D59F05E028}"/>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8C76BAB6-5EA6-82E0-4921-FCE55945802D}"/>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84A0EFA5-8536-44D3-2F07-9CFC39117375}"/>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2CB83713-F8C0-F08A-E751-CBCAA26A4A2C}"/>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AFD622FD-BEAC-9D53-5C82-F2B63FC36948}"/>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13" name="Çift Ayraç 12">
            <a:extLst>
              <a:ext uri="{FF2B5EF4-FFF2-40B4-BE49-F238E27FC236}">
                <a16:creationId xmlns:a16="http://schemas.microsoft.com/office/drawing/2014/main" id="{8290FDA5-9521-3E9E-B1B7-1F53A8B92109}"/>
              </a:ext>
            </a:extLst>
          </p:cNvPr>
          <p:cNvSpPr>
            <a:spLocks noChangeArrowheads="1"/>
          </p:cNvSpPr>
          <p:nvPr/>
        </p:nvSpPr>
        <p:spPr bwMode="auto">
          <a:xfrm>
            <a:off x="1054646" y="189434"/>
            <a:ext cx="9361040"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a:p>
            <a:pPr indent="449580" algn="ctr">
              <a:lnSpc>
                <a:spcPct val="150000"/>
              </a:lnSpc>
              <a:spcAft>
                <a:spcPts val="6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(3.5)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t>
            </a:r>
            <a:r>
              <a:rPr lang="tr-TR" sz="1000" b="1" kern="0" dirty="0" err="1">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Ge</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 için mali kaynak yönetimini güçlendirmek</a:t>
            </a:r>
            <a:endParaRPr lang="tr-TR" sz="105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graphicFrame>
        <p:nvGraphicFramePr>
          <p:cNvPr id="15" name="Grafik 14">
            <a:extLst>
              <a:ext uri="{FF2B5EF4-FFF2-40B4-BE49-F238E27FC236}">
                <a16:creationId xmlns:a16="http://schemas.microsoft.com/office/drawing/2014/main" id="{14B1EB13-5114-FC84-7BAE-E1D0CDA065D4}"/>
              </a:ext>
            </a:extLst>
          </p:cNvPr>
          <p:cNvGraphicFramePr>
            <a:graphicFrameLocks/>
          </p:cNvGraphicFramePr>
          <p:nvPr>
            <p:extLst>
              <p:ext uri="{D42A27DB-BD31-4B8C-83A1-F6EECF244321}">
                <p14:modId xmlns:p14="http://schemas.microsoft.com/office/powerpoint/2010/main" val="4227491434"/>
              </p:ext>
            </p:extLst>
          </p:nvPr>
        </p:nvGraphicFramePr>
        <p:xfrm>
          <a:off x="6239222" y="2709714"/>
          <a:ext cx="5549280" cy="266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Grafik 1">
            <a:extLst>
              <a:ext uri="{FF2B5EF4-FFF2-40B4-BE49-F238E27FC236}">
                <a16:creationId xmlns:a16="http://schemas.microsoft.com/office/drawing/2014/main" id="{A3396E3C-8080-467C-BA11-8B84EB18DBA5}"/>
              </a:ext>
            </a:extLst>
          </p:cNvPr>
          <p:cNvGraphicFramePr>
            <a:graphicFrameLocks/>
          </p:cNvGraphicFramePr>
          <p:nvPr>
            <p:extLst>
              <p:ext uri="{D42A27DB-BD31-4B8C-83A1-F6EECF244321}">
                <p14:modId xmlns:p14="http://schemas.microsoft.com/office/powerpoint/2010/main" val="3196754237"/>
              </p:ext>
            </p:extLst>
          </p:nvPr>
        </p:nvGraphicFramePr>
        <p:xfrm>
          <a:off x="982638" y="2061642"/>
          <a:ext cx="5294759"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27668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C3C2D-6292-48F8-E316-3467EFA6D6F1}"/>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733DEA96-2C87-5FF1-9E68-516E0E017BB9}"/>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2507A8A9-F645-2E49-442D-424F92F3D23A}"/>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3FA33729-2F41-A691-74E0-1846FD1DF1BD}"/>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736198BE-222C-6CE0-F0A5-C54AD348AC68}"/>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FD31B831-7C0C-CD91-F968-D979253323FC}"/>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F81E496E-A6FB-DE2B-B6CA-18D8B42F9F58}"/>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58158847-6E43-86BC-7C45-A3900CE0996C}"/>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971D74D0-0F16-16DA-77D7-EB72040B638B}"/>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61BAC539-0728-A71D-5FA7-BC62F8890177}"/>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841C3697-F52B-C844-507E-2FFC437BCCF7}"/>
              </a:ext>
            </a:extLst>
          </p:cNvPr>
          <p:cNvSpPr>
            <a:spLocks noChangeArrowheads="1"/>
          </p:cNvSpPr>
          <p:nvPr/>
        </p:nvSpPr>
        <p:spPr bwMode="auto">
          <a:xfrm>
            <a:off x="1054646" y="117426"/>
            <a:ext cx="9433048"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Araştırma ve Geliştirme Faaliyetlerinde Niteliğin Artırılmasını Sağlamak</a:t>
            </a:r>
            <a:endParaRPr lang="tr-TR" sz="1000" b="1" kern="0"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a:p>
            <a:pPr indent="449580" algn="ctr">
              <a:lnSpc>
                <a:spcPct val="150000"/>
              </a:lnSpc>
              <a:spcAft>
                <a:spcPts val="6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(3.5)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Ar-</a:t>
            </a:r>
            <a:r>
              <a:rPr lang="tr-TR" sz="1000" b="1" kern="0" dirty="0" err="1">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Ge</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 için mali kaynak yönetimini güçlendirmek</a:t>
            </a:r>
            <a:endParaRPr lang="tr-TR" sz="105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Kaydırma: Yatay 1">
            <a:extLst>
              <a:ext uri="{FF2B5EF4-FFF2-40B4-BE49-F238E27FC236}">
                <a16:creationId xmlns:a16="http://schemas.microsoft.com/office/drawing/2014/main" id="{793E5DBE-3C24-30CD-48E5-6B240DEDEABC}"/>
              </a:ext>
            </a:extLst>
          </p:cNvPr>
          <p:cNvSpPr/>
          <p:nvPr/>
        </p:nvSpPr>
        <p:spPr>
          <a:xfrm>
            <a:off x="1630710" y="1197546"/>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6 Şubat 2023 tarihinde meydana gelen deprem sonrası ve dünya genelinde yaşanan ekonomik sıkıntıların ülkemizde de yansıması ile birlikte devlet kurumları tarafından uygulamaya konulan tasarruf tedbirleri kapsamında Üniversitemize AR-</a:t>
            </a:r>
            <a:r>
              <a:rPr lang="tr-TR" sz="1400" b="0" i="0" dirty="0" err="1">
                <a:solidFill>
                  <a:schemeClr val="tx1"/>
                </a:solidFill>
                <a:effectLst/>
                <a:latin typeface="Times New Roman" panose="02020603050405020304" pitchFamily="18" charset="0"/>
                <a:cs typeface="Times New Roman" panose="02020603050405020304" pitchFamily="18" charset="0"/>
              </a:rPr>
              <a:t>Ge</a:t>
            </a:r>
            <a:r>
              <a:rPr lang="tr-TR" sz="1400" b="0" i="0" dirty="0">
                <a:solidFill>
                  <a:schemeClr val="tx1"/>
                </a:solidFill>
                <a:effectLst/>
                <a:latin typeface="Times New Roman" panose="02020603050405020304" pitchFamily="18" charset="0"/>
                <a:cs typeface="Times New Roman" panose="02020603050405020304" pitchFamily="18" charset="0"/>
              </a:rPr>
              <a:t> çalışmaları için istenilen düzeyde bütçe ayrılmamıştır.</a:t>
            </a:r>
          </a:p>
          <a:p>
            <a:pPr algn="l"/>
            <a:endParaRPr lang="tr-TR" sz="1400" b="0" i="0" dirty="0">
              <a:solidFill>
                <a:schemeClr val="tx1"/>
              </a:solidFill>
              <a:effectLst/>
              <a:latin typeface="Times New Roman" panose="02020603050405020304" pitchFamily="18" charset="0"/>
              <a:cs typeface="Times New Roman" panose="02020603050405020304" pitchFamily="18" charset="0"/>
            </a:endParaRPr>
          </a:p>
        </p:txBody>
      </p:sp>
      <p:sp>
        <p:nvSpPr>
          <p:cNvPr id="17" name="Kaydırma: Yatay 16">
            <a:extLst>
              <a:ext uri="{FF2B5EF4-FFF2-40B4-BE49-F238E27FC236}">
                <a16:creationId xmlns:a16="http://schemas.microsoft.com/office/drawing/2014/main" id="{34736D04-9339-3A28-72DE-F82F9AD8FAFE}"/>
              </a:ext>
            </a:extLst>
          </p:cNvPr>
          <p:cNvSpPr/>
          <p:nvPr/>
        </p:nvSpPr>
        <p:spPr>
          <a:xfrm>
            <a:off x="1630710" y="2421682"/>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Genç ve dinamik bir üniversite olan kurumumuz AR-GE için yeterli miktarda bütçeye sahip olmamasına rağmen sınırlı bütçe ile hedeflenen değerin üstünde bir performans sergilemiştir.</a:t>
            </a:r>
          </a:p>
        </p:txBody>
      </p:sp>
      <p:sp>
        <p:nvSpPr>
          <p:cNvPr id="18" name="Kaydırma: Yatay 17">
            <a:extLst>
              <a:ext uri="{FF2B5EF4-FFF2-40B4-BE49-F238E27FC236}">
                <a16:creationId xmlns:a16="http://schemas.microsoft.com/office/drawing/2014/main" id="{E83D2F78-15F1-3545-7AF0-B53ED2AEC28D}"/>
              </a:ext>
            </a:extLst>
          </p:cNvPr>
          <p:cNvSpPr/>
          <p:nvPr/>
        </p:nvSpPr>
        <p:spPr>
          <a:xfrm>
            <a:off x="1702718" y="3717826"/>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Ülke genelinde yaşanan sıkıntılar bütçeye de yansımış ve yeterli düzeyde kaynak ayrılamamıştır.</a:t>
            </a:r>
          </a:p>
        </p:txBody>
      </p:sp>
      <p:sp>
        <p:nvSpPr>
          <p:cNvPr id="19" name="Kaydırma: Yatay 18">
            <a:extLst>
              <a:ext uri="{FF2B5EF4-FFF2-40B4-BE49-F238E27FC236}">
                <a16:creationId xmlns:a16="http://schemas.microsoft.com/office/drawing/2014/main" id="{199BEF9D-9BEC-9824-7C83-E71EDE95612E}"/>
              </a:ext>
            </a:extLst>
          </p:cNvPr>
          <p:cNvSpPr/>
          <p:nvPr/>
        </p:nvSpPr>
        <p:spPr>
          <a:xfrm>
            <a:off x="1774726" y="5085978"/>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lvl="1">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Depremin uzun vadede olumsuz etkileri ve kamuda alınan tasarruf tedbirlerinin devam etmesi.</a:t>
            </a:r>
          </a:p>
          <a:p>
            <a:pPr algn="l"/>
            <a:endParaRPr lang="tr-TR" sz="1400" b="0" i="0" dirty="0">
              <a:solidFill>
                <a:schemeClr val="tx1"/>
              </a:solidFill>
              <a:effectLst/>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A96CB62B-46BE-F29A-1AFD-F079CE5165BE}"/>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A051BA6D-A9CD-38AA-0C20-2C1471D82290}"/>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F737500F-2127-9293-6102-D3673CA21B65}"/>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7AA386D1-7A54-E0AF-D868-41AF0A578F51}"/>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Tree>
    <p:extLst>
      <p:ext uri="{BB962C8B-B14F-4D97-AF65-F5344CB8AC3E}">
        <p14:creationId xmlns:p14="http://schemas.microsoft.com/office/powerpoint/2010/main" val="6508649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D50D3-DB68-CDAF-82B8-5C5B4CBBE7A2}"/>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36ED3EF8-AF12-2965-B827-10FA48539C60}"/>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08C93C88-6831-F81A-80D1-DC010BAB9DEA}"/>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DC9EC5F-A7EB-A4BF-4844-5D1E37C4EDD9}"/>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B7AE1B3-1AC3-D679-7DBC-7E503B06C365}"/>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188B42AD-DDF8-14BE-2274-A9EE2D87869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BF24290A-61AF-A9B7-E6B5-CF42CBC785B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5203577-F7E6-5A4B-4150-B2CE7D400958}"/>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93EB7B08-7363-4BE6-640B-3B479C068016}"/>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C8607AD0-8BA8-A913-CB1C-048B8A88FB1F}"/>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6AD6BE40-5BD1-BD36-37DF-E7A25AD342A5}"/>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14629CC1-C284-A571-D9E2-7D5C4670DDDE}"/>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93766B8C-8125-4CC5-225C-C55A3EF0B9D8}"/>
              </a:ext>
            </a:extLst>
          </p:cNvPr>
          <p:cNvSpPr txBox="1"/>
          <p:nvPr/>
        </p:nvSpPr>
        <p:spPr>
          <a:xfrm>
            <a:off x="3650389" y="2772587"/>
            <a:ext cx="2564362" cy="2133148"/>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p>
          <a:p>
            <a:pPr algn="ctr">
              <a:lnSpc>
                <a:spcPct val="120000"/>
              </a:lnSpc>
              <a:spcAft>
                <a:spcPts val="300"/>
              </a:spcAft>
            </a:pP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Metin kutusu 19">
            <a:extLst>
              <a:ext uri="{FF2B5EF4-FFF2-40B4-BE49-F238E27FC236}">
                <a16:creationId xmlns:a16="http://schemas.microsoft.com/office/drawing/2014/main" id="{D88C692A-1EA7-E48F-7C06-61372E678362}"/>
              </a:ext>
            </a:extLst>
          </p:cNvPr>
          <p:cNvSpPr txBox="1"/>
          <p:nvPr/>
        </p:nvSpPr>
        <p:spPr>
          <a:xfrm>
            <a:off x="6214751" y="2651899"/>
            <a:ext cx="3240360" cy="2960875"/>
          </a:xfrm>
          <a:prstGeom prst="rect">
            <a:avLst/>
          </a:prstGeom>
          <a:noFill/>
        </p:spPr>
        <p:txBody>
          <a:bodyPr wrap="square">
            <a:spAutoFit/>
          </a:bodyPr>
          <a:lstStyle/>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(4.1)</a:t>
            </a:r>
          </a:p>
          <a:p>
            <a:pPr indent="449580" algn="ctr">
              <a:lnSpc>
                <a:spcPct val="150000"/>
              </a:lnSpc>
              <a:spcAft>
                <a:spcPts val="600"/>
              </a:spcAft>
            </a:pPr>
            <a:r>
              <a:rPr lang="tr-TR" sz="2000" b="1"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rPr>
              <a:t>Öğrenci ve çalışanların üniversiteden duyduğu memnuniyet düzeylerini artırmak</a:t>
            </a:r>
            <a:endParaRPr lang="tr-TR" sz="20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a:p>
            <a:pPr indent="449580" algn="ctr">
              <a:lnSpc>
                <a:spcPct val="150000"/>
              </a:lnSpc>
              <a:spcAft>
                <a:spcPts val="600"/>
              </a:spcAft>
            </a:pPr>
            <a:endPar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endParaRPr>
          </a:p>
        </p:txBody>
      </p:sp>
      <p:sp>
        <p:nvSpPr>
          <p:cNvPr id="2" name="Başlık 1">
            <a:extLst>
              <a:ext uri="{FF2B5EF4-FFF2-40B4-BE49-F238E27FC236}">
                <a16:creationId xmlns:a16="http://schemas.microsoft.com/office/drawing/2014/main" id="{23BC04BB-4477-475E-872F-458720E16CAA}"/>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23655457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9335F-27D6-984B-E06E-4B683D105BBA}"/>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316D9E3F-0CA4-6C47-654B-40D6B5AA3162}"/>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2DE0F5A4-926F-684F-01D7-3C296CEA099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68AC7AFA-3168-12D7-52C9-7707F6AC3BD5}"/>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81AA96D1-87CB-35D2-4788-F14CC68CA26E}"/>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2728A211-A8E9-1BCC-23C3-1876D3F991BB}"/>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CFEC3ADE-508A-A5CF-6D2E-F7E15F6752F4}"/>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CBEBA4F0-9EC8-23CD-39C5-F0DD226DC48D}"/>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620F3832-E1F5-F377-B145-80224E620010}"/>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2D26C4D8-5F85-7460-A126-34B62F4C45D2}"/>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9DA9D1DD-E7C3-0BA5-3853-C653F82DBAC7}"/>
              </a:ext>
            </a:extLst>
          </p:cNvPr>
          <p:cNvGraphicFramePr>
            <a:graphicFrameLocks noGrp="1"/>
          </p:cNvGraphicFramePr>
          <p:nvPr>
            <p:extLst>
              <p:ext uri="{D42A27DB-BD31-4B8C-83A1-F6EECF244321}">
                <p14:modId xmlns:p14="http://schemas.microsoft.com/office/powerpoint/2010/main" val="567768423"/>
              </p:ext>
            </p:extLst>
          </p:nvPr>
        </p:nvGraphicFramePr>
        <p:xfrm>
          <a:off x="1198662" y="1629594"/>
          <a:ext cx="10328869" cy="2467572"/>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l"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Öğrenci memnuniyet oranı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58.50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55,07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l"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 Akademik personel memnuniyet oranı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60.75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65.5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r h="479328">
                <a:tc>
                  <a:txBody>
                    <a:bodyPr/>
                    <a:lstStyle/>
                    <a:p>
                      <a:pPr algn="l"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İdari personel memnuniyet oranı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62.25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5285000"/>
                  </a:ext>
                </a:extLst>
              </a:tr>
            </a:tbl>
          </a:graphicData>
        </a:graphic>
      </p:graphicFrame>
      <p:sp>
        <p:nvSpPr>
          <p:cNvPr id="13" name="Çift Ayraç 12">
            <a:extLst>
              <a:ext uri="{FF2B5EF4-FFF2-40B4-BE49-F238E27FC236}">
                <a16:creationId xmlns:a16="http://schemas.microsoft.com/office/drawing/2014/main" id="{8B7D3588-69EF-3C78-FD1C-3D1E9CBFFD1F}"/>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(4.1) </a:t>
            </a: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Öğrenci ve çalışanların üniversiteden duyduğu memnuniyet düzeylerini artırmak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11200879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0AA4E-3E3C-408F-8352-13C12BF029AE}"/>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56A5A5FA-4ABD-E8B5-85C0-43F1C57451A8}"/>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3B3A92EC-48B2-BD3E-6D2A-99B91C312A6A}"/>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B79750D9-FF00-29C3-953A-C70D54FF8E21}"/>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E3D1A3DA-082F-5B71-1802-2D6FA098A5BE}"/>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5CBAE39-702F-8B5D-4A11-888CDC394312}"/>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0EBA8122-1FD7-F7C6-6224-C87A9198CDDF}"/>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24DD1BB3-3C07-9550-4270-EC42959EA6D5}"/>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019C9AC-7BD6-1097-17EF-05BBF8352321}"/>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D80254C2-F2AD-4466-DC7E-6A6836F050E9}"/>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3" name="Tablo 2">
            <a:extLst>
              <a:ext uri="{FF2B5EF4-FFF2-40B4-BE49-F238E27FC236}">
                <a16:creationId xmlns:a16="http://schemas.microsoft.com/office/drawing/2014/main" id="{9D478A2C-DB3C-0D74-DA2F-FFF9DD89D250}"/>
              </a:ext>
            </a:extLst>
          </p:cNvPr>
          <p:cNvGraphicFramePr>
            <a:graphicFrameLocks noGrp="1"/>
          </p:cNvGraphicFramePr>
          <p:nvPr>
            <p:extLst>
              <p:ext uri="{D42A27DB-BD31-4B8C-83A1-F6EECF244321}">
                <p14:modId xmlns:p14="http://schemas.microsoft.com/office/powerpoint/2010/main" val="1781962518"/>
              </p:ext>
            </p:extLst>
          </p:nvPr>
        </p:nvGraphicFramePr>
        <p:xfrm>
          <a:off x="1126654" y="2133650"/>
          <a:ext cx="10382148" cy="2544663"/>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282613">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PG4.1.1 Öğrenci memnuniyet oranı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55,07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PG4.1.2 Akademik personel memnuniyet oranı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65.5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r h="494572">
                <a:tc>
                  <a:txBody>
                    <a:bodyPr/>
                    <a:lstStyle/>
                    <a:p>
                      <a:pPr algn="l" rtl="0" fontAlgn="ctr"/>
                      <a:r>
                        <a:rPr lang="it-IT" sz="1400" b="0" i="0" u="none" strike="noStrike">
                          <a:solidFill>
                            <a:schemeClr val="tx1"/>
                          </a:solidFill>
                          <a:effectLst/>
                          <a:latin typeface="Times New Roman" panose="02020603050405020304" pitchFamily="18" charset="0"/>
                          <a:cs typeface="Times New Roman" panose="02020603050405020304" pitchFamily="18" charset="0"/>
                        </a:rPr>
                        <a:t>PG4.1.3 İdari personel memnuniyet oranı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2325273"/>
                  </a:ext>
                </a:extLst>
              </a:tr>
            </a:tbl>
          </a:graphicData>
        </a:graphic>
      </p:graphicFrame>
      <p:sp>
        <p:nvSpPr>
          <p:cNvPr id="15" name="Dikdörtgen 14">
            <a:extLst>
              <a:ext uri="{FF2B5EF4-FFF2-40B4-BE49-F238E27FC236}">
                <a16:creationId xmlns:a16="http://schemas.microsoft.com/office/drawing/2014/main" id="{841C00D2-4C54-7C11-9B4A-6D4BF1DE0648}"/>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Çift Ayraç 1">
            <a:extLst>
              <a:ext uri="{FF2B5EF4-FFF2-40B4-BE49-F238E27FC236}">
                <a16:creationId xmlns:a16="http://schemas.microsoft.com/office/drawing/2014/main" id="{F6314C08-2DC8-FED2-8148-873CC3A31F34}"/>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(4.1) </a:t>
            </a: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Öğrenci ve çalışanların üniversiteden duyduğu memnuniyet düzeylerini artırmak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7495576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46940-C7B4-8A5C-6198-0573F4A96579}"/>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1F79CE89-B7F5-70F5-7885-1A89A1307F3D}"/>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078E334D-0E7E-313E-5480-99CBE96D3B41}"/>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DDB3E6E-AA3D-0526-161C-F273BBF0B2B0}"/>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5D0C457E-F16B-85AB-360A-C97F595662B1}"/>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693AC098-A990-6633-B598-CABEB5411F1F}"/>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E513D354-A4EC-5DBD-AFD7-EF493A0F2DA4}"/>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2D6718CB-A3D2-13FE-AB23-A1463C02D53C}"/>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AEC4616C-A348-9553-D643-B9B60475A7E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0DDA2A77-5AD6-7673-DCD8-DC195427E278}"/>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7C36DA30-783F-8476-C726-98D588B9AF86}"/>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graphicFrame>
        <p:nvGraphicFramePr>
          <p:cNvPr id="14" name="Grafik 13">
            <a:extLst>
              <a:ext uri="{FF2B5EF4-FFF2-40B4-BE49-F238E27FC236}">
                <a16:creationId xmlns:a16="http://schemas.microsoft.com/office/drawing/2014/main" id="{7B1E8F86-6C8B-BDB2-E2E4-EFCDC796E23F}"/>
              </a:ext>
            </a:extLst>
          </p:cNvPr>
          <p:cNvGraphicFramePr>
            <a:graphicFrameLocks/>
          </p:cNvGraphicFramePr>
          <p:nvPr>
            <p:extLst>
              <p:ext uri="{D42A27DB-BD31-4B8C-83A1-F6EECF244321}">
                <p14:modId xmlns:p14="http://schemas.microsoft.com/office/powerpoint/2010/main" val="4180785697"/>
              </p:ext>
            </p:extLst>
          </p:nvPr>
        </p:nvGraphicFramePr>
        <p:xfrm>
          <a:off x="5842670" y="3190890"/>
          <a:ext cx="509587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Çift Ayraç 1">
            <a:extLst>
              <a:ext uri="{FF2B5EF4-FFF2-40B4-BE49-F238E27FC236}">
                <a16:creationId xmlns:a16="http://schemas.microsoft.com/office/drawing/2014/main" id="{BEA056EB-7DC9-A843-F181-812FCA79EDA6}"/>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(4.1) </a:t>
            </a: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Öğrenci ve çalışanların üniversiteden duyduğu memnuniyet düzeylerini artırmak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graphicFrame>
        <p:nvGraphicFramePr>
          <p:cNvPr id="18" name="Grafik 17">
            <a:extLst>
              <a:ext uri="{FF2B5EF4-FFF2-40B4-BE49-F238E27FC236}">
                <a16:creationId xmlns:a16="http://schemas.microsoft.com/office/drawing/2014/main" id="{08252A95-51CF-42E0-9D37-FEA8D1557C7D}"/>
              </a:ext>
            </a:extLst>
          </p:cNvPr>
          <p:cNvGraphicFramePr>
            <a:graphicFrameLocks/>
          </p:cNvGraphicFramePr>
          <p:nvPr>
            <p:extLst>
              <p:ext uri="{D42A27DB-BD31-4B8C-83A1-F6EECF244321}">
                <p14:modId xmlns:p14="http://schemas.microsoft.com/office/powerpoint/2010/main" val="1891292344"/>
              </p:ext>
            </p:extLst>
          </p:nvPr>
        </p:nvGraphicFramePr>
        <p:xfrm>
          <a:off x="1198662" y="2421682"/>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587324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8723C-39FD-4B02-45E0-D5F4A4E5E231}"/>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1441F8E8-2008-DEC6-E3E3-CDA93208EF90}"/>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DFA85366-4062-0036-D446-0CC05E0B24B3}"/>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EFBB5BC7-855F-737E-9D13-CECCF470AC8F}"/>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6B362A2B-49D3-093E-D6BB-81F400C79DAE}"/>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7DE97F70-4618-D58D-8B7E-12955DAD29A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EC1F22F3-69A3-B0FB-FD86-882227AA0692}"/>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AFB967F0-52F3-67F2-0CD5-91929409269F}"/>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23047A0E-5D35-353A-2D3B-541636F5C23E}"/>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25EE99EB-8ECB-596F-8A13-08CCCA147918}"/>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2" name="Kaydırma: Yatay 1">
            <a:extLst>
              <a:ext uri="{FF2B5EF4-FFF2-40B4-BE49-F238E27FC236}">
                <a16:creationId xmlns:a16="http://schemas.microsoft.com/office/drawing/2014/main" id="{BB4737EB-56F7-5D7F-B600-52CAF23A022E}"/>
              </a:ext>
            </a:extLst>
          </p:cNvPr>
          <p:cNvSpPr/>
          <p:nvPr/>
        </p:nvSpPr>
        <p:spPr>
          <a:xfrm>
            <a:off x="1630710" y="1197546"/>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6 Şubat depreminin devam eden etkisi nedeniyle bazı fiziki alanların yetersizliği bulunmaktadır. Bu da anket sonuçlarını etkilemektedir.</a:t>
            </a:r>
          </a:p>
        </p:txBody>
      </p:sp>
      <p:sp>
        <p:nvSpPr>
          <p:cNvPr id="17" name="Kaydırma: Yatay 16">
            <a:extLst>
              <a:ext uri="{FF2B5EF4-FFF2-40B4-BE49-F238E27FC236}">
                <a16:creationId xmlns:a16="http://schemas.microsoft.com/office/drawing/2014/main" id="{D1DBF2A9-F805-73C2-14D7-70D64309A18E}"/>
              </a:ext>
            </a:extLst>
          </p:cNvPr>
          <p:cNvSpPr/>
          <p:nvPr/>
        </p:nvSpPr>
        <p:spPr>
          <a:xfrm>
            <a:off x="1630710" y="2421682"/>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Performans göstergesi değerlerine ulaşıldı. </a:t>
            </a:r>
            <a:r>
              <a:rPr lang="tr-TR" sz="1400" dirty="0">
                <a:solidFill>
                  <a:schemeClr val="tx1"/>
                </a:solidFill>
                <a:latin typeface="Times New Roman" panose="02020603050405020304" pitchFamily="18" charset="0"/>
                <a:cs typeface="Times New Roman" panose="02020603050405020304" pitchFamily="18" charset="0"/>
              </a:rPr>
              <a:t>%50</a:t>
            </a:r>
            <a:r>
              <a:rPr lang="tr-TR" sz="1400" b="0" i="0" dirty="0">
                <a:solidFill>
                  <a:schemeClr val="tx1"/>
                </a:solidFill>
                <a:effectLst/>
                <a:latin typeface="Times New Roman" panose="02020603050405020304" pitchFamily="18" charset="0"/>
                <a:cs typeface="Times New Roman" panose="02020603050405020304" pitchFamily="18" charset="0"/>
              </a:rPr>
              <a:t>'nin altında kalan yanıtlar için ilgili birimlerle düzeltici faaliyetler gerçekleştirilmiştir.</a:t>
            </a:r>
          </a:p>
        </p:txBody>
      </p:sp>
      <p:sp>
        <p:nvSpPr>
          <p:cNvPr id="18" name="Kaydırma: Yatay 17">
            <a:extLst>
              <a:ext uri="{FF2B5EF4-FFF2-40B4-BE49-F238E27FC236}">
                <a16:creationId xmlns:a16="http://schemas.microsoft.com/office/drawing/2014/main" id="{E0EF3CDF-D370-129D-EE24-7119B876F9F2}"/>
              </a:ext>
            </a:extLst>
          </p:cNvPr>
          <p:cNvSpPr/>
          <p:nvPr/>
        </p:nvSpPr>
        <p:spPr>
          <a:xfrm>
            <a:off x="1630710" y="3789834"/>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Performans gösterge değerlerine ulaşılırken öngörülmeyen maliyetler ortaya çıkmadı. Tahmini maliyet tablosunda değişiklik ihtiyacı yok.</a:t>
            </a:r>
          </a:p>
        </p:txBody>
      </p:sp>
      <p:sp>
        <p:nvSpPr>
          <p:cNvPr id="19" name="Kaydırma: Yatay 18">
            <a:extLst>
              <a:ext uri="{FF2B5EF4-FFF2-40B4-BE49-F238E27FC236}">
                <a16:creationId xmlns:a16="http://schemas.microsoft.com/office/drawing/2014/main" id="{B4F0822D-AF5F-9DD3-55E7-AC112B5E55C9}"/>
              </a:ext>
            </a:extLst>
          </p:cNvPr>
          <p:cNvSpPr/>
          <p:nvPr/>
        </p:nvSpPr>
        <p:spPr>
          <a:xfrm>
            <a:off x="1630710" y="5085978"/>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Hedef bazında belirlenen risklerde bir değişiklik olmamıştır.</a:t>
            </a:r>
          </a:p>
        </p:txBody>
      </p:sp>
      <p:sp>
        <p:nvSpPr>
          <p:cNvPr id="20" name="Oval 19">
            <a:extLst>
              <a:ext uri="{FF2B5EF4-FFF2-40B4-BE49-F238E27FC236}">
                <a16:creationId xmlns:a16="http://schemas.microsoft.com/office/drawing/2014/main" id="{0336769B-861B-A4A6-5D84-3065F3DF06CD}"/>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A82B12C2-B779-3C91-469C-2285BD9BF466}"/>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2FC336AF-AEAE-763B-CEAD-3285AAF16465}"/>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AC72950D-131A-8890-A401-6B4F2972392D}"/>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
        <p:nvSpPr>
          <p:cNvPr id="3" name="Çift Ayraç 2">
            <a:extLst>
              <a:ext uri="{FF2B5EF4-FFF2-40B4-BE49-F238E27FC236}">
                <a16:creationId xmlns:a16="http://schemas.microsoft.com/office/drawing/2014/main" id="{53C80B36-9264-1105-D6AB-A3BF452C3B63}"/>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(4.1) </a:t>
            </a: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Öğrenci ve çalışanların üniversiteden duyduğu memnuniyet düzeylerini artırmak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29054130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45E3B-A20E-8D3A-1EE2-86B331BA2371}"/>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00C20573-B455-96F1-497D-D692491EAAD7}"/>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DBE91DEB-C7B6-9A52-3214-FD1FE21B0DDA}"/>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664C059F-1027-83E3-0CD0-8B81EC4FA901}"/>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DA659BFE-6C5B-6AFC-E0E8-915A37209C38}"/>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5942DBB3-EEFD-6B36-230E-7F49CB5C3CE0}"/>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DD50DDDF-6039-7F40-6C86-1E29E5F95230}"/>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09E65655-62A6-781F-5EF7-81745BF86477}"/>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5CC82245-7550-51CE-3CFA-D0F200D4FD52}"/>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3968EC2F-D5E2-628F-ED09-CD49F7BB29D8}"/>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079CC705-9EBD-5753-8EE4-E195FF1616BF}"/>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76899A44-D24B-D190-9C3D-7CD1F147B4EE}"/>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6EB56EC2-01D4-AFD6-443E-537A0F3A2392}"/>
              </a:ext>
            </a:extLst>
          </p:cNvPr>
          <p:cNvSpPr txBox="1"/>
          <p:nvPr/>
        </p:nvSpPr>
        <p:spPr>
          <a:xfrm>
            <a:off x="3650389" y="2772587"/>
            <a:ext cx="2564362" cy="2133148"/>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p>
          <a:p>
            <a:pPr algn="ctr">
              <a:lnSpc>
                <a:spcPct val="120000"/>
              </a:lnSpc>
              <a:spcAft>
                <a:spcPts val="300"/>
              </a:spcAft>
            </a:pP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Metin kutusu 19">
            <a:extLst>
              <a:ext uri="{FF2B5EF4-FFF2-40B4-BE49-F238E27FC236}">
                <a16:creationId xmlns:a16="http://schemas.microsoft.com/office/drawing/2014/main" id="{A7C109B1-5960-91BE-625D-19873B350D39}"/>
              </a:ext>
            </a:extLst>
          </p:cNvPr>
          <p:cNvSpPr txBox="1"/>
          <p:nvPr/>
        </p:nvSpPr>
        <p:spPr>
          <a:xfrm>
            <a:off x="6368434" y="2772587"/>
            <a:ext cx="2895124" cy="1827680"/>
          </a:xfrm>
          <a:prstGeom prst="rect">
            <a:avLst/>
          </a:prstGeom>
          <a:noFill/>
        </p:spPr>
        <p:txBody>
          <a:bodyPr wrap="square">
            <a:spAutoFit/>
          </a:bodyPr>
          <a:lstStyle/>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(4.2)</a:t>
            </a:r>
          </a:p>
          <a:p>
            <a:pPr indent="449580" algn="ctr">
              <a:lnSpc>
                <a:spcPct val="150000"/>
              </a:lnSpc>
              <a:spcAft>
                <a:spcPts val="600"/>
              </a:spcAft>
            </a:pP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Akredite olmuş eğitim-öğretim program sayısını artırmak</a:t>
            </a:r>
            <a:endPar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endParaRPr>
          </a:p>
        </p:txBody>
      </p:sp>
      <p:sp>
        <p:nvSpPr>
          <p:cNvPr id="2" name="Başlık 1">
            <a:extLst>
              <a:ext uri="{FF2B5EF4-FFF2-40B4-BE49-F238E27FC236}">
                <a16:creationId xmlns:a16="http://schemas.microsoft.com/office/drawing/2014/main" id="{B19AAC59-F86F-7F7E-3597-17AB40C9A70A}"/>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29341888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AFA60-674F-C2E6-4426-E41130A862B5}"/>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0B4E4402-FACE-59E5-547A-14C2EA36C0A1}"/>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DBCF9731-1116-5CDC-2712-A99C7C3C285D}"/>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5A91BB5-E75A-3A66-18FB-E91BFFA76F6D}"/>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67166A49-A4C5-C231-53A9-A48B9CF48974}"/>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77292EF2-85FF-8BAC-6EA8-2E4EFFC8E803}"/>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D2020BEF-A915-ACCC-1400-379C1EF4EE99}"/>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7874C81F-4A57-1F86-CFE9-5DCB0AD75CC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DE7C0578-FE76-B9D6-9214-D47B5DE94957}"/>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BFACC9D8-4822-E977-1756-F42EBBFEAE24}"/>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EB942ACA-4236-8812-B5E5-F6148F1656C8}"/>
              </a:ext>
            </a:extLst>
          </p:cNvPr>
          <p:cNvGraphicFramePr>
            <a:graphicFrameLocks noGrp="1"/>
          </p:cNvGraphicFramePr>
          <p:nvPr>
            <p:extLst>
              <p:ext uri="{D42A27DB-BD31-4B8C-83A1-F6EECF244321}">
                <p14:modId xmlns:p14="http://schemas.microsoft.com/office/powerpoint/2010/main" val="1707718542"/>
              </p:ext>
            </p:extLst>
          </p:nvPr>
        </p:nvGraphicFramePr>
        <p:xfrm>
          <a:off x="1198662" y="1629594"/>
          <a:ext cx="10328869" cy="1988244"/>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l"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Akreditasyon için başvurulacak lisans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l"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Akreditasyon için başvurulacak lisansüstü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bl>
          </a:graphicData>
        </a:graphic>
      </p:graphicFrame>
      <p:sp>
        <p:nvSpPr>
          <p:cNvPr id="13" name="Çift Ayraç 12">
            <a:extLst>
              <a:ext uri="{FF2B5EF4-FFF2-40B4-BE49-F238E27FC236}">
                <a16:creationId xmlns:a16="http://schemas.microsoft.com/office/drawing/2014/main" id="{B884EAA4-76D5-D98E-5927-7A5A570E7A5D}"/>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(4.2)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Akredite olmuş eğitim-öğretim program sayısını artırmak</a:t>
            </a:r>
            <a:endParaRPr lang="tr-TR" sz="10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21293504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30139-59E9-AE04-5F06-7734F74E07F8}"/>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7A492285-9D37-C07D-01C7-08E0B2999229}"/>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5CD778A8-B2F4-6AAE-BE5E-6D3E3EF3C1F2}"/>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8FB0EEC9-E328-CDB8-387E-8CB432778A8E}"/>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7EED30C4-C947-573D-C37F-34AF0747E1D1}"/>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AD95572-5462-CDA0-12C2-BE104A2F2AE2}"/>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56898975-B6B4-E167-05EC-F8C3EC9D087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A5983A96-910C-9133-76DC-5AE489394FD2}"/>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53AFB34D-E590-6310-5FD8-3F9ADCE6BD85}"/>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049172EF-CAC4-D9DB-A927-720B3913D2C5}"/>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6B230EE2-04C9-9224-0473-A52398734806}"/>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0266E017-2AB3-513C-E562-0655167A9016}"/>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5EE68E58-9EBA-4256-6E89-12191078B2EF}"/>
              </a:ext>
            </a:extLst>
          </p:cNvPr>
          <p:cNvSpPr txBox="1"/>
          <p:nvPr/>
        </p:nvSpPr>
        <p:spPr>
          <a:xfrm>
            <a:off x="3646934" y="2637706"/>
            <a:ext cx="2304256" cy="2314544"/>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(A1) </a:t>
            </a:r>
          </a:p>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Fiziksel ve Teknolojik Altyapının Nitelik ve Niceliğini Artırmak</a:t>
            </a:r>
            <a:endParaRPr lang="tr-TR" sz="20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endParaRPr>
          </a:p>
        </p:txBody>
      </p:sp>
      <p:sp>
        <p:nvSpPr>
          <p:cNvPr id="20" name="Metin kutusu 19">
            <a:extLst>
              <a:ext uri="{FF2B5EF4-FFF2-40B4-BE49-F238E27FC236}">
                <a16:creationId xmlns:a16="http://schemas.microsoft.com/office/drawing/2014/main" id="{E9F96890-DB2A-3C8C-ABEB-532E981E744B}"/>
              </a:ext>
            </a:extLst>
          </p:cNvPr>
          <p:cNvSpPr txBox="1"/>
          <p:nvPr/>
        </p:nvSpPr>
        <p:spPr>
          <a:xfrm>
            <a:off x="6671270" y="2781722"/>
            <a:ext cx="2112690" cy="2353016"/>
          </a:xfrm>
          <a:prstGeom prst="rect">
            <a:avLst/>
          </a:prstGeom>
          <a:noFill/>
        </p:spPr>
        <p:txBody>
          <a:bodyPr wrap="square">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Hedef (1.2) </a:t>
            </a:r>
            <a:endParaRPr lang="tr-TR" sz="2000" b="1" dirty="0">
              <a:solidFill>
                <a:srgbClr val="262F59"/>
              </a:solidFill>
              <a:latin typeface="Times New Roman" panose="02020603050405020304" pitchFamily="18" charset="0"/>
              <a:ea typeface="Times New Roman" panose="02020603050405020304" pitchFamily="18" charset="0"/>
              <a:cs typeface="Courier New" panose="02070309020205020404" pitchFamily="49" charset="0"/>
            </a:endParaRPr>
          </a:p>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Courier New" panose="02070309020205020404" pitchFamily="49" charset="0"/>
              </a:rPr>
              <a:t>Bilgi yönetim sistemi ve bilişim altyapısını geliştirmek</a:t>
            </a:r>
          </a:p>
          <a:p>
            <a:pPr algn="ctr">
              <a:lnSpc>
                <a:spcPct val="120000"/>
              </a:lnSpc>
              <a:spcAft>
                <a:spcPts val="300"/>
              </a:spcAft>
            </a:pPr>
            <a:endParaRPr lang="tr-TR" sz="2000" dirty="0">
              <a:solidFill>
                <a:srgbClr val="262F59"/>
              </a:solidFill>
              <a:latin typeface="Times New Roman" panose="02020603050405020304" pitchFamily="18" charset="0"/>
              <a:cs typeface="Times New Roman" panose="02020603050405020304" pitchFamily="18" charset="0"/>
            </a:endParaRPr>
          </a:p>
        </p:txBody>
      </p:sp>
      <p:sp>
        <p:nvSpPr>
          <p:cNvPr id="2" name="Başlık 1">
            <a:extLst>
              <a:ext uri="{FF2B5EF4-FFF2-40B4-BE49-F238E27FC236}">
                <a16:creationId xmlns:a16="http://schemas.microsoft.com/office/drawing/2014/main" id="{89839EA0-30A8-B715-0CFC-C765EBF924E0}"/>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23312839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2CCE3-1AED-EDB4-6E6C-771A570F7423}"/>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61FCB7F0-7A3E-8B6B-6840-D08084A51A08}"/>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EBF206E4-03B3-370D-23D6-B65B4C1544BB}"/>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7CF9B84F-EB6C-2896-2670-4D5065274618}"/>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6C546CDA-B633-04EC-1A30-047F712A3825}"/>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C5E1B4F0-5EAC-CDDB-4CB6-F3CA2004E60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BD14C567-0500-4B8F-44CC-3903E37DA38C}"/>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271E385E-7236-D56D-F585-AEA25AF5B1AC}"/>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76966A1A-4E68-7C32-CFAC-4C93A729CFA3}"/>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1B8254BB-A5D5-970B-550C-F060D1882DC1}"/>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8C6414AC-34E9-869A-B961-B99260CCB173}"/>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11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(4.2) </a:t>
            </a:r>
            <a:r>
              <a:rPr lang="tr-TR" sz="11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Akredite olmuş eğitim-öğretim program sayısını artırmak</a:t>
            </a:r>
            <a:endParaRPr lang="tr-TR" sz="1100" dirty="0">
              <a:effectLst/>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3" name="Tablo 2">
            <a:extLst>
              <a:ext uri="{FF2B5EF4-FFF2-40B4-BE49-F238E27FC236}">
                <a16:creationId xmlns:a16="http://schemas.microsoft.com/office/drawing/2014/main" id="{899FCACE-C95B-CFA0-28AC-C29732ADDA01}"/>
              </a:ext>
            </a:extLst>
          </p:cNvPr>
          <p:cNvGraphicFramePr>
            <a:graphicFrameLocks noGrp="1"/>
          </p:cNvGraphicFramePr>
          <p:nvPr>
            <p:extLst>
              <p:ext uri="{D42A27DB-BD31-4B8C-83A1-F6EECF244321}">
                <p14:modId xmlns:p14="http://schemas.microsoft.com/office/powerpoint/2010/main" val="3554978533"/>
              </p:ext>
            </p:extLst>
          </p:nvPr>
        </p:nvGraphicFramePr>
        <p:xfrm>
          <a:off x="1126654" y="2133650"/>
          <a:ext cx="10382148" cy="2050091"/>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282613">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PG4.2.1 Akreditasyon için başvurulacak lisans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PG4.2.2 Akreditasyon için başvurulacak  lisansüstü program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bl>
          </a:graphicData>
        </a:graphic>
      </p:graphicFrame>
      <p:sp>
        <p:nvSpPr>
          <p:cNvPr id="15" name="Dikdörtgen 14">
            <a:extLst>
              <a:ext uri="{FF2B5EF4-FFF2-40B4-BE49-F238E27FC236}">
                <a16:creationId xmlns:a16="http://schemas.microsoft.com/office/drawing/2014/main" id="{054446F0-1D82-5A6D-2BE7-76C4AD7D7182}"/>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3118788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A30C3-14F3-9C63-9FB2-42B20CBEF09F}"/>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18374EE3-7A7F-4F68-B096-0645081542C0}"/>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A3D46FCD-1A43-F865-3CFB-CBCDDFF435E4}"/>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7A7CE317-3A16-9726-F8A7-4DFB32A1EA88}"/>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AB471DB1-2FCA-2DF8-AE2C-F6DE8DCCA7A7}"/>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128DE997-86F0-E90F-16A1-2DA6A079878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6C499AF-FFE0-9AB7-6AF4-88B143CDA809}"/>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D957DD3C-82B4-8337-DC61-69B62890362A}"/>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62A04CC4-06A6-23AD-3792-968D358DF2B3}"/>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6F156060-5C2F-5B61-5304-605A2C3B9F2D}"/>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D01D3AF0-344F-A325-C78C-3AD1507B3A05}"/>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13" name="Çift Ayraç 12">
            <a:extLst>
              <a:ext uri="{FF2B5EF4-FFF2-40B4-BE49-F238E27FC236}">
                <a16:creationId xmlns:a16="http://schemas.microsoft.com/office/drawing/2014/main" id="{B0DDBAE7-8327-2C5B-57F8-33830DCFB02F}"/>
              </a:ext>
            </a:extLst>
          </p:cNvPr>
          <p:cNvSpPr>
            <a:spLocks noChangeArrowheads="1"/>
          </p:cNvSpPr>
          <p:nvPr/>
        </p:nvSpPr>
        <p:spPr bwMode="auto">
          <a:xfrm>
            <a:off x="1054646" y="189434"/>
            <a:ext cx="9361040"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(4.2)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Akredite olmuş eğitim-öğretim program sayısını artırmak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3" name="Grafik 2">
            <a:extLst>
              <a:ext uri="{FF2B5EF4-FFF2-40B4-BE49-F238E27FC236}">
                <a16:creationId xmlns:a16="http://schemas.microsoft.com/office/drawing/2014/main" id="{73C29992-0C7D-41C8-BDC0-2B8EA7912866}"/>
              </a:ext>
            </a:extLst>
          </p:cNvPr>
          <p:cNvGraphicFramePr>
            <a:graphicFrameLocks/>
          </p:cNvGraphicFramePr>
          <p:nvPr>
            <p:extLst>
              <p:ext uri="{D42A27DB-BD31-4B8C-83A1-F6EECF244321}">
                <p14:modId xmlns:p14="http://schemas.microsoft.com/office/powerpoint/2010/main" val="1689709285"/>
              </p:ext>
            </p:extLst>
          </p:nvPr>
        </p:nvGraphicFramePr>
        <p:xfrm>
          <a:off x="6239222" y="2709714"/>
          <a:ext cx="4572000" cy="29051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fik 13">
            <a:extLst>
              <a:ext uri="{FF2B5EF4-FFF2-40B4-BE49-F238E27FC236}">
                <a16:creationId xmlns:a16="http://schemas.microsoft.com/office/drawing/2014/main" id="{72E32C13-4DF2-46EA-B20A-0A59E2498634}"/>
              </a:ext>
            </a:extLst>
          </p:cNvPr>
          <p:cNvGraphicFramePr>
            <a:graphicFrameLocks/>
          </p:cNvGraphicFramePr>
          <p:nvPr>
            <p:extLst>
              <p:ext uri="{D42A27DB-BD31-4B8C-83A1-F6EECF244321}">
                <p14:modId xmlns:p14="http://schemas.microsoft.com/office/powerpoint/2010/main" val="3505851910"/>
              </p:ext>
            </p:extLst>
          </p:nvPr>
        </p:nvGraphicFramePr>
        <p:xfrm>
          <a:off x="1486694" y="2277666"/>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253800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B16FB-8941-673C-488B-942B9E095FCA}"/>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983AE7F9-F4FE-AABA-D170-3152FEC2ABF8}"/>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359E14D7-2724-EE34-60CE-D07041BB073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9EE716C-64FA-BD69-3DE0-EBF9CFA33EF4}"/>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391103CB-54B9-AC7B-8222-5744F02BEDAE}"/>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85D21067-C446-A926-1D51-7DE3E4FB96BD}"/>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354DF53B-571A-8306-EC16-0D1DECFCF096}"/>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30634F6D-5A75-67C2-71D0-F34164230DD4}"/>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C0559D6-AA39-85D2-3824-242E97B0B43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052E27F4-390D-1EDB-BF17-972118FDE313}"/>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7A766E77-3AB6-472D-7F23-B16A9C794F1D}"/>
              </a:ext>
            </a:extLst>
          </p:cNvPr>
          <p:cNvSpPr>
            <a:spLocks noChangeArrowheads="1"/>
          </p:cNvSpPr>
          <p:nvPr/>
        </p:nvSpPr>
        <p:spPr bwMode="auto">
          <a:xfrm>
            <a:off x="1054646" y="117426"/>
            <a:ext cx="9505056"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10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(4.2) </a:t>
            </a: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Öğrenci ve çalışanların üniversiteden duyduğu memnuniyet düzeylerini artırmak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Kaydırma: Yatay 1">
            <a:extLst>
              <a:ext uri="{FF2B5EF4-FFF2-40B4-BE49-F238E27FC236}">
                <a16:creationId xmlns:a16="http://schemas.microsoft.com/office/drawing/2014/main" id="{7E132D19-90DD-6C3B-784A-3B83307526BF}"/>
              </a:ext>
            </a:extLst>
          </p:cNvPr>
          <p:cNvSpPr/>
          <p:nvPr/>
        </p:nvSpPr>
        <p:spPr>
          <a:xfrm>
            <a:off x="1630710" y="1197546"/>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Planın başlangıç döneminden itibaren iç ve dış çevrede ciddi değişiklikler meydana gelmemiştir.</a:t>
            </a:r>
          </a:p>
        </p:txBody>
      </p:sp>
      <p:sp>
        <p:nvSpPr>
          <p:cNvPr id="17" name="Kaydırma: Yatay 16">
            <a:extLst>
              <a:ext uri="{FF2B5EF4-FFF2-40B4-BE49-F238E27FC236}">
                <a16:creationId xmlns:a16="http://schemas.microsoft.com/office/drawing/2014/main" id="{C29D5801-D0CB-6F82-CC58-D309D93E020F}"/>
              </a:ext>
            </a:extLst>
          </p:cNvPr>
          <p:cNvSpPr/>
          <p:nvPr/>
        </p:nvSpPr>
        <p:spPr>
          <a:xfrm>
            <a:off x="1558702" y="2421682"/>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PG4.2.1.Performans göstergesi değerlerine ulaşıldı.</a:t>
            </a:r>
            <a:r>
              <a:rPr lang="tr-TR" sz="180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 </a:t>
            </a:r>
            <a:r>
              <a:rPr lang="tr-TR" sz="1200" dirty="0">
                <a:solidFill>
                  <a:srgbClr val="262F59"/>
                </a:solidFill>
                <a:effectLst/>
                <a:latin typeface="Times New Roman" panose="02020603050405020304" pitchFamily="18" charset="0"/>
                <a:ea typeface="Symbol" panose="05050102010706020507" pitchFamily="18" charset="2"/>
                <a:cs typeface="Times New Roman" panose="02020603050405020304" pitchFamily="18" charset="0"/>
              </a:rPr>
              <a:t>PG.4.2.2 Performans göstergesi için 2024 yılına hedef konulmamıştır.</a:t>
            </a:r>
            <a:endParaRPr lang="tr-TR" sz="1200" dirty="0">
              <a:effectLst/>
              <a:latin typeface="Times New Roman" panose="02020603050405020304" pitchFamily="18" charset="0"/>
              <a:ea typeface="Symbol" panose="05050102010706020507" pitchFamily="18" charset="2"/>
              <a:cs typeface="Times New Roman" panose="02020603050405020304" pitchFamily="18" charset="0"/>
            </a:endParaRPr>
          </a:p>
          <a:p>
            <a:pPr algn="l">
              <a:buFont typeface="Arial" panose="020B0604020202020204" pitchFamily="34" charset="0"/>
              <a:buChar char="•"/>
            </a:pPr>
            <a:endParaRPr lang="tr-TR" sz="1400" b="0" i="0" dirty="0">
              <a:solidFill>
                <a:schemeClr val="tx1"/>
              </a:solidFill>
              <a:effectLst/>
              <a:latin typeface="Times New Roman" panose="02020603050405020304" pitchFamily="18" charset="0"/>
              <a:cs typeface="Times New Roman" panose="02020603050405020304" pitchFamily="18" charset="0"/>
            </a:endParaRPr>
          </a:p>
        </p:txBody>
      </p:sp>
      <p:sp>
        <p:nvSpPr>
          <p:cNvPr id="18" name="Kaydırma: Yatay 17">
            <a:extLst>
              <a:ext uri="{FF2B5EF4-FFF2-40B4-BE49-F238E27FC236}">
                <a16:creationId xmlns:a16="http://schemas.microsoft.com/office/drawing/2014/main" id="{171C6A6F-E3EF-840E-3212-B86FD8F6E9C6}"/>
              </a:ext>
            </a:extLst>
          </p:cNvPr>
          <p:cNvSpPr/>
          <p:nvPr/>
        </p:nvSpPr>
        <p:spPr>
          <a:xfrm>
            <a:off x="1630710" y="3789834"/>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Performans gösterge değerlerine ulaşılırken öngörülmeyen maliyetler ortaya çıkmadı.</a:t>
            </a:r>
          </a:p>
        </p:txBody>
      </p:sp>
      <p:sp>
        <p:nvSpPr>
          <p:cNvPr id="19" name="Kaydırma: Yatay 18">
            <a:extLst>
              <a:ext uri="{FF2B5EF4-FFF2-40B4-BE49-F238E27FC236}">
                <a16:creationId xmlns:a16="http://schemas.microsoft.com/office/drawing/2014/main" id="{D5446B9B-7C1B-BC36-B8DB-7E7A21CFEE8B}"/>
              </a:ext>
            </a:extLst>
          </p:cNvPr>
          <p:cNvSpPr/>
          <p:nvPr/>
        </p:nvSpPr>
        <p:spPr>
          <a:xfrm>
            <a:off x="1630710" y="5085978"/>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Akreditasyon çalışmalarında sürdürülebilirliğin sağlanması amacıyla karşılaşılacak riskleri en aza indirgemek amacıyla kontrol faaliyetleri belirlenmiştir.« Fakültelerde kadro yapılanmasının akreditasyon süreçleri çerçevesinde planlanması Akreditasyon başvurusu öncesi ön değerlendirme hizmeti alınması Akreditasyon konusunda alanında yetkin </a:t>
            </a:r>
            <a:r>
              <a:rPr lang="tr-TR" sz="1400" b="0" i="0" dirty="0" err="1">
                <a:solidFill>
                  <a:schemeClr val="tx1"/>
                </a:solidFill>
                <a:effectLst/>
                <a:latin typeface="Times New Roman" panose="02020603050405020304" pitchFamily="18" charset="0"/>
                <a:cs typeface="Times New Roman" panose="02020603050405020304" pitchFamily="18" charset="0"/>
              </a:rPr>
              <a:t>mentörlerden</a:t>
            </a:r>
            <a:r>
              <a:rPr lang="tr-TR" sz="1400" b="0" i="0" dirty="0">
                <a:solidFill>
                  <a:schemeClr val="tx1"/>
                </a:solidFill>
                <a:effectLst/>
                <a:latin typeface="Times New Roman" panose="02020603050405020304" pitchFamily="18" charset="0"/>
                <a:cs typeface="Times New Roman" panose="02020603050405020304" pitchFamily="18" charset="0"/>
              </a:rPr>
              <a:t> destek alınması İlgili akademik birimin müfredatının akreditasyon şartları doğrultusunda güncellenmesi Sürdürülebilirliğin sağlanması amacı ile program ve birim akreditasyon koordinatörlerinin görevlendirilmesi" ne yönelik çalışmalar yürütülmektedir.</a:t>
            </a:r>
          </a:p>
        </p:txBody>
      </p:sp>
      <p:sp>
        <p:nvSpPr>
          <p:cNvPr id="20" name="Oval 19">
            <a:extLst>
              <a:ext uri="{FF2B5EF4-FFF2-40B4-BE49-F238E27FC236}">
                <a16:creationId xmlns:a16="http://schemas.microsoft.com/office/drawing/2014/main" id="{28C6F0AB-DA3E-AA72-B3F7-0BDC892C6E7E}"/>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9BAFDCE1-BE67-ACFC-7B23-97115FD9F9CB}"/>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FEFA0C4F-6493-79A8-0EC4-F4387B950736}"/>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D97DBEA1-19B8-650E-A885-B5721BB86DD7}"/>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Tree>
    <p:extLst>
      <p:ext uri="{BB962C8B-B14F-4D97-AF65-F5344CB8AC3E}">
        <p14:creationId xmlns:p14="http://schemas.microsoft.com/office/powerpoint/2010/main" val="38622483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BDEE9-0075-D86E-6A69-AE976066F3B7}"/>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75931A1B-E032-91AD-5CE3-1A3001CEC666}"/>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1C7900AF-4279-CA87-D4F0-FB4BAF662D0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FAB98E5-B5A7-6449-632C-66BB3D01F7B9}"/>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83AC8E4D-2FCE-DE90-E0E8-F80B95139E98}"/>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ACA804BD-96B0-E600-64E8-D09164B079A0}"/>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0273FAD6-FA44-F120-C3E4-1EB2DBB9E226}"/>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A5F82B34-8432-D86B-F713-15658F97FA2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FEE4AA86-CB62-6595-74A5-13812A9F1F77}"/>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D62EB66-462F-146E-2BEE-62C695EDCBA7}"/>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26367036-63A2-A179-6CFE-D7E2B791BB32}"/>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8860FD24-BB53-F474-FB8B-FCBDC8B0B00B}"/>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824280EB-FC69-DBD9-C8E9-EFE828040774}"/>
              </a:ext>
            </a:extLst>
          </p:cNvPr>
          <p:cNvSpPr txBox="1"/>
          <p:nvPr/>
        </p:nvSpPr>
        <p:spPr>
          <a:xfrm>
            <a:off x="3650389" y="2772587"/>
            <a:ext cx="2564362" cy="2133148"/>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p>
          <a:p>
            <a:pPr algn="ctr">
              <a:lnSpc>
                <a:spcPct val="120000"/>
              </a:lnSpc>
              <a:spcAft>
                <a:spcPts val="300"/>
              </a:spcAft>
            </a:pP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Metin kutusu 19">
            <a:extLst>
              <a:ext uri="{FF2B5EF4-FFF2-40B4-BE49-F238E27FC236}">
                <a16:creationId xmlns:a16="http://schemas.microsoft.com/office/drawing/2014/main" id="{5B37F54D-9E8D-7B5F-8758-5F19B5EF75FB}"/>
              </a:ext>
            </a:extLst>
          </p:cNvPr>
          <p:cNvSpPr txBox="1"/>
          <p:nvPr/>
        </p:nvSpPr>
        <p:spPr>
          <a:xfrm>
            <a:off x="6502645" y="2766463"/>
            <a:ext cx="2564362" cy="2243178"/>
          </a:xfrm>
          <a:prstGeom prst="rect">
            <a:avLst/>
          </a:prstGeom>
          <a:noFill/>
        </p:spPr>
        <p:txBody>
          <a:bodyPr wrap="square">
            <a:spAutoFit/>
          </a:bodyPr>
          <a:lstStyle/>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(4.3)</a:t>
            </a:r>
          </a:p>
          <a:p>
            <a:pPr indent="449580" algn="ctr">
              <a:lnSpc>
                <a:spcPct val="150000"/>
              </a:lnSpc>
              <a:spcAft>
                <a:spcPts val="600"/>
              </a:spcAft>
            </a:pP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Kalite güvence sistemini sürekli izlemek, ölçmek ve iyileştirmek</a:t>
            </a:r>
            <a:endPar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endParaRPr>
          </a:p>
        </p:txBody>
      </p:sp>
      <p:sp>
        <p:nvSpPr>
          <p:cNvPr id="2" name="Başlık 1">
            <a:extLst>
              <a:ext uri="{FF2B5EF4-FFF2-40B4-BE49-F238E27FC236}">
                <a16:creationId xmlns:a16="http://schemas.microsoft.com/office/drawing/2014/main" id="{BBDEB15F-3242-BAD4-B243-12BEAA02410A}"/>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30831774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4AB85-C946-96CE-3FA3-149B95230F1A}"/>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F4534C94-8792-A8DC-280A-44A8EAFB210D}"/>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BD075EA6-F0AF-F1CB-5B6A-3BD0CE59E074}"/>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DEFD3D39-306D-DC10-4261-4C336FB9D1FE}"/>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3F2744B5-F230-B867-39EB-80DD13C10FE5}"/>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8C3B723A-F5C9-F502-BE3E-BA80EB8DA696}"/>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7A0A7F2E-8776-A9FB-B5DB-581FE5456A6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78E6CACA-7279-B332-C2F8-DC67E691C611}"/>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097EADCF-B301-D785-C0D0-64B952ACDD03}"/>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4D003A43-2A65-F8F5-726F-B1E22B1FDBBE}"/>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44B83540-3553-F18B-8C9F-E1E4DBD98AA9}"/>
              </a:ext>
            </a:extLst>
          </p:cNvPr>
          <p:cNvGraphicFramePr>
            <a:graphicFrameLocks noGrp="1"/>
          </p:cNvGraphicFramePr>
          <p:nvPr>
            <p:extLst>
              <p:ext uri="{D42A27DB-BD31-4B8C-83A1-F6EECF244321}">
                <p14:modId xmlns:p14="http://schemas.microsoft.com/office/powerpoint/2010/main" val="1788994360"/>
              </p:ext>
            </p:extLst>
          </p:nvPr>
        </p:nvGraphicFramePr>
        <p:xfrm>
          <a:off x="1198662" y="1629594"/>
          <a:ext cx="10328869" cy="3591094"/>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l"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 Kalite kültürünü yaygınlaştırma ve sürekli iyileştirme faaliyetlerine yönelik farkındalığın artırılması amacıyla düzenlenen etkinlik sayısı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l"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İç paydaşların karar alma ve yönetim süreçlerine katkılarını artırmaya yönelik etkinlik sayısı (toplantı, tanıtım, bilgilendirme, anket vb.)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r h="479328">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Dış paydaşların karar alma ve yönetim süreçlerine katkılarını artırmaya  yönelik etkinlik sayısı (toplantı, tanıtım, bilgilendirme, anket vb.)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5285000"/>
                  </a:ext>
                </a:extLst>
              </a:tr>
            </a:tbl>
          </a:graphicData>
        </a:graphic>
      </p:graphicFrame>
      <p:sp>
        <p:nvSpPr>
          <p:cNvPr id="13" name="Çift Ayraç 12">
            <a:extLst>
              <a:ext uri="{FF2B5EF4-FFF2-40B4-BE49-F238E27FC236}">
                <a16:creationId xmlns:a16="http://schemas.microsoft.com/office/drawing/2014/main" id="{E71B9542-0EF9-C044-7B10-AC2BBFC106B6}"/>
              </a:ext>
            </a:extLst>
          </p:cNvPr>
          <p:cNvSpPr>
            <a:spLocks noChangeArrowheads="1"/>
          </p:cNvSpPr>
          <p:nvPr/>
        </p:nvSpPr>
        <p:spPr bwMode="auto">
          <a:xfrm>
            <a:off x="1054646" y="189434"/>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105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(4.3)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Kalite güvence sistemini sürekli izlemek, ölçmek ve iyileştirmek</a:t>
            </a:r>
            <a:endParaRPr lang="tr-TR" sz="105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325954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5DC7-6566-0CBB-1A94-7F4740E88BC9}"/>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5C41533F-2DED-33BA-0429-7D4DA5F5A22B}"/>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AE5B9C4B-1B13-FAD2-00A1-411D8223BEE6}"/>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F90F0F99-F048-AC10-2CD5-9610D28D7EE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8DB5F719-D63A-A97B-4CE5-53E87CB8A193}"/>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C2AAFB0F-579A-EF27-F59D-9E49C9AE15E8}"/>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EC108B50-1C72-A133-A013-E8130590E541}"/>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64559F11-4CBD-CCEB-CC39-8B1373C24A61}"/>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0B2AD57F-CA75-5EFC-0F5E-4FFBC126704C}"/>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83E2A1C4-FD06-64E6-D9BD-81E63FCFB94D}"/>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702830B6-58C2-8DFF-2C87-DE976871FD00}"/>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12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(4.3) </a:t>
            </a:r>
            <a:r>
              <a:rPr lang="tr-TR" sz="11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Kalite güvence sistemini sürekli izlemek, ölçmek ve iyileştirmek</a:t>
            </a:r>
            <a:endParaRPr lang="tr-TR" sz="12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3" name="Tablo 2">
            <a:extLst>
              <a:ext uri="{FF2B5EF4-FFF2-40B4-BE49-F238E27FC236}">
                <a16:creationId xmlns:a16="http://schemas.microsoft.com/office/drawing/2014/main" id="{48B3FDFB-6DC6-35F7-EB63-DF9AFFFCBC86}"/>
              </a:ext>
            </a:extLst>
          </p:cNvPr>
          <p:cNvGraphicFramePr>
            <a:graphicFrameLocks noGrp="1"/>
          </p:cNvGraphicFramePr>
          <p:nvPr>
            <p:extLst>
              <p:ext uri="{D42A27DB-BD31-4B8C-83A1-F6EECF244321}">
                <p14:modId xmlns:p14="http://schemas.microsoft.com/office/powerpoint/2010/main" val="3522672166"/>
              </p:ext>
            </p:extLst>
          </p:nvPr>
        </p:nvGraphicFramePr>
        <p:xfrm>
          <a:off x="1126654" y="2133650"/>
          <a:ext cx="10382148" cy="3024871"/>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282613">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rtl="0"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PG4.3.1 Kalite kültürünü yaygınlaştırma ve sürekli iyileştirme faaliyetlerine yönelik farkındalığın artırılması amacıyla düzenlenen etkinlik sayısı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rtl="0"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PG4.3.2 İç paydaşların karar alma ve yönetim süreçlerine katkılarını artırmaya yönelik etkinlik sayısı (toplantı, tanıtım, bilgilendirme, anket vb.)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r h="494572">
                <a:tc>
                  <a:txBody>
                    <a:bodyPr/>
                    <a:lstStyle/>
                    <a:p>
                      <a:pPr algn="l" rtl="0"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PG4.3.3 Dış paydaşların karar alma ve yönetim süreçlerine katkılarını artırmaya  yönelik etkinlik sayısı (toplantı, tanıtım, bilgilendirme, anket vb.)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2325273"/>
                  </a:ext>
                </a:extLst>
              </a:tr>
            </a:tbl>
          </a:graphicData>
        </a:graphic>
      </p:graphicFrame>
      <p:sp>
        <p:nvSpPr>
          <p:cNvPr id="15" name="Dikdörtgen 14">
            <a:extLst>
              <a:ext uri="{FF2B5EF4-FFF2-40B4-BE49-F238E27FC236}">
                <a16:creationId xmlns:a16="http://schemas.microsoft.com/office/drawing/2014/main" id="{B17167FF-797B-89A1-F415-D77D7FE86A98}"/>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5625814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CE093-817F-4187-C2BB-B60BCA94D007}"/>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A03EE9EC-5B2D-99C3-7E76-09E71D27D5E3}"/>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30728184-EBB3-9CDD-1723-152F2EC3DE7C}"/>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238EE07E-595A-6608-96CA-2229D48F6267}"/>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AEDCFA0-6E50-0487-3FEF-E0F6EBB7659A}"/>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8DABBA41-053B-FF80-1C5A-CFA425F1FF63}"/>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4B24B83-5725-9B9A-9D6D-F5A198CC0532}"/>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D1E2EC05-6D27-ABC5-EB41-C9694939BA76}"/>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13C568A1-F3B7-645D-ED09-2D8867992C5B}"/>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5B7B4D7D-0296-F4A1-AD51-B6A4C05201B6}"/>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CADE5301-2ADA-3848-8D16-FA4F036382BE}"/>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13" name="Çift Ayraç 12">
            <a:extLst>
              <a:ext uri="{FF2B5EF4-FFF2-40B4-BE49-F238E27FC236}">
                <a16:creationId xmlns:a16="http://schemas.microsoft.com/office/drawing/2014/main" id="{3A143570-91FE-A305-1D5F-FB5A1EE8CD3C}"/>
              </a:ext>
            </a:extLst>
          </p:cNvPr>
          <p:cNvSpPr>
            <a:spLocks noChangeArrowheads="1"/>
          </p:cNvSpPr>
          <p:nvPr/>
        </p:nvSpPr>
        <p:spPr bwMode="auto">
          <a:xfrm>
            <a:off x="1054646" y="189434"/>
            <a:ext cx="9433048"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105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(4.3)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Kalite güvence sistemini sürekli izlemek, ölçmek ve iyileştirmek</a:t>
            </a:r>
            <a:endParaRPr lang="tr-TR" sz="105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2" name="Grafik 1">
            <a:extLst>
              <a:ext uri="{FF2B5EF4-FFF2-40B4-BE49-F238E27FC236}">
                <a16:creationId xmlns:a16="http://schemas.microsoft.com/office/drawing/2014/main" id="{866C7AF7-2208-4473-2C4F-E2BCE793538D}"/>
              </a:ext>
            </a:extLst>
          </p:cNvPr>
          <p:cNvGraphicFramePr>
            <a:graphicFrameLocks/>
          </p:cNvGraphicFramePr>
          <p:nvPr>
            <p:extLst>
              <p:ext uri="{D42A27DB-BD31-4B8C-83A1-F6EECF244321}">
                <p14:modId xmlns:p14="http://schemas.microsoft.com/office/powerpoint/2010/main" val="3785626601"/>
              </p:ext>
            </p:extLst>
          </p:nvPr>
        </p:nvGraphicFramePr>
        <p:xfrm>
          <a:off x="5842670" y="3198235"/>
          <a:ext cx="5600700" cy="30527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fik 13">
            <a:extLst>
              <a:ext uri="{FF2B5EF4-FFF2-40B4-BE49-F238E27FC236}">
                <a16:creationId xmlns:a16="http://schemas.microsoft.com/office/drawing/2014/main" id="{EF9CC16F-744C-4972-BFD3-7D916A6F5979}"/>
              </a:ext>
            </a:extLst>
          </p:cNvPr>
          <p:cNvGraphicFramePr>
            <a:graphicFrameLocks/>
          </p:cNvGraphicFramePr>
          <p:nvPr>
            <p:extLst>
              <p:ext uri="{D42A27DB-BD31-4B8C-83A1-F6EECF244321}">
                <p14:modId xmlns:p14="http://schemas.microsoft.com/office/powerpoint/2010/main" val="2172133143"/>
              </p:ext>
            </p:extLst>
          </p:nvPr>
        </p:nvGraphicFramePr>
        <p:xfrm>
          <a:off x="1198662" y="249369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480722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EDBA9-E481-EA65-C923-D2C600362FA2}"/>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5C8F861A-E1B1-5C4C-8B9C-C05F01901CFF}"/>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461C8624-8A94-228D-99AF-AA00A4636FD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D5B7D135-4EF7-48C8-FBCC-77FBBEEFEE47}"/>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0D501032-ED84-AE41-EDD1-4C97813F29CB}"/>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E7646D2F-1CBC-E865-4D94-B3954CB49E8F}"/>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8F2987FC-61FC-B720-7B7C-8D19116AA2FF}"/>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D3A562F9-B8E4-0290-D14E-6E73EA7DCF2C}"/>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D900A51C-252F-C08C-EA5E-A2378DB0BC45}"/>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1A908896-CDDE-502D-42AB-72BC1F09CA74}"/>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30321441-D89F-B97D-2291-87107C74BAD1}"/>
              </a:ext>
            </a:extLst>
          </p:cNvPr>
          <p:cNvSpPr>
            <a:spLocks noChangeArrowheads="1"/>
          </p:cNvSpPr>
          <p:nvPr/>
        </p:nvSpPr>
        <p:spPr bwMode="auto">
          <a:xfrm>
            <a:off x="1054646" y="117426"/>
            <a:ext cx="9361040"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105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(4.3)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Kalite güvence sistemini sürekli izlemek, ölçmek ve iyileştirmek</a:t>
            </a:r>
            <a:endParaRPr lang="tr-TR" sz="105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Kaydırma: Yatay 1">
            <a:extLst>
              <a:ext uri="{FF2B5EF4-FFF2-40B4-BE49-F238E27FC236}">
                <a16:creationId xmlns:a16="http://schemas.microsoft.com/office/drawing/2014/main" id="{79662F8E-CF5F-1AFA-E019-D28BCA54D08D}"/>
              </a:ext>
            </a:extLst>
          </p:cNvPr>
          <p:cNvSpPr/>
          <p:nvPr/>
        </p:nvSpPr>
        <p:spPr>
          <a:xfrm>
            <a:off x="1630710" y="1197546"/>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Planın başlangıç döneminden itibaren iç ve dış çevrede ciddi değişiklikler meydana gelmedi ancak 6 Şubat depreminin devam eden etkisi nedeniyle bazı fiziki alanların yetersizliği bulunmaktadır.</a:t>
            </a:r>
          </a:p>
        </p:txBody>
      </p:sp>
      <p:sp>
        <p:nvSpPr>
          <p:cNvPr id="17" name="Kaydırma: Yatay 16">
            <a:extLst>
              <a:ext uri="{FF2B5EF4-FFF2-40B4-BE49-F238E27FC236}">
                <a16:creationId xmlns:a16="http://schemas.microsoft.com/office/drawing/2014/main" id="{541F2B64-4A1F-7B89-8FB5-DA29DE67CBD1}"/>
              </a:ext>
            </a:extLst>
          </p:cNvPr>
          <p:cNvSpPr/>
          <p:nvPr/>
        </p:nvSpPr>
        <p:spPr>
          <a:xfrm>
            <a:off x="1630710" y="2421682"/>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lvl="1">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Performans göstergesi değerlerine ulaşılmıştır. KYS takvimine göre yapılması planlanan toplantılarla yıl sonunda performans göstergesi değerlerine ulaşılmıştır.</a:t>
            </a:r>
          </a:p>
        </p:txBody>
      </p:sp>
      <p:sp>
        <p:nvSpPr>
          <p:cNvPr id="18" name="Kaydırma: Yatay 17">
            <a:extLst>
              <a:ext uri="{FF2B5EF4-FFF2-40B4-BE49-F238E27FC236}">
                <a16:creationId xmlns:a16="http://schemas.microsoft.com/office/drawing/2014/main" id="{093455AC-4DA6-2C05-E121-7645896E7F9C}"/>
              </a:ext>
            </a:extLst>
          </p:cNvPr>
          <p:cNvSpPr/>
          <p:nvPr/>
        </p:nvSpPr>
        <p:spPr>
          <a:xfrm>
            <a:off x="1630710" y="3789834"/>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Performans gösterge değerlerine ulaşılırken öngörülmeyen maliyetler ortaya çıkmamıştır.</a:t>
            </a:r>
          </a:p>
        </p:txBody>
      </p:sp>
      <p:sp>
        <p:nvSpPr>
          <p:cNvPr id="19" name="Kaydırma: Yatay 18">
            <a:extLst>
              <a:ext uri="{FF2B5EF4-FFF2-40B4-BE49-F238E27FC236}">
                <a16:creationId xmlns:a16="http://schemas.microsoft.com/office/drawing/2014/main" id="{86D3295A-3C0E-12C5-6FA0-2C5AC5B69999}"/>
              </a:ext>
            </a:extLst>
          </p:cNvPr>
          <p:cNvSpPr/>
          <p:nvPr/>
        </p:nvSpPr>
        <p:spPr>
          <a:xfrm>
            <a:off x="1630710" y="5085978"/>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Hedef bazında belirlenen risklerde bir değişiklik olmamıştır. Riskler takibi amacıyla; açılan uygunsuzlukların termin süresine göre kapatılma oranı öncü risk göstergesi belirlenmiş olup, periyodik aralıklarla izleme, ölçme ve değerlendirme faaliyetlerinin yapılarak raporlanmasına yönelik çalışmalar sürdürülecektir.</a:t>
            </a:r>
          </a:p>
        </p:txBody>
      </p:sp>
      <p:sp>
        <p:nvSpPr>
          <p:cNvPr id="20" name="Oval 19">
            <a:extLst>
              <a:ext uri="{FF2B5EF4-FFF2-40B4-BE49-F238E27FC236}">
                <a16:creationId xmlns:a16="http://schemas.microsoft.com/office/drawing/2014/main" id="{3F98CC64-D500-BBB3-978D-33E25862C273}"/>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E342AF6B-43B0-1E52-A409-876CE954CD04}"/>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ED426EC6-E0EE-6D67-2BA9-F8AC717E5CAE}"/>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293AD357-7C59-DA22-079D-579B98B44585}"/>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Tree>
    <p:extLst>
      <p:ext uri="{BB962C8B-B14F-4D97-AF65-F5344CB8AC3E}">
        <p14:creationId xmlns:p14="http://schemas.microsoft.com/office/powerpoint/2010/main" val="13209105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00E05-AA74-FEDF-2824-2C07394E3996}"/>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4DF87CBD-7F07-A9E1-F699-DEDD83D3A769}"/>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28733014-AA23-9805-A494-5D5B953177DC}"/>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6538DE84-4A6A-EACA-C637-6A58DAA9FC81}"/>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B4FC36BE-9ED4-2D8A-791A-9C88041339CB}"/>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9D1AB534-17C5-6ECF-F8EC-585EF2E9AF77}"/>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90C4CDD1-176D-2706-6323-AB8876109A1F}"/>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99B88905-6576-B6EF-893E-94CF27AD697A}"/>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93615AAD-CA2E-5343-DB11-64076C6AEE82}"/>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C88A435C-C611-B1DF-F72F-2C3C7976DFE4}"/>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C6DF3ACC-9907-B96C-15A9-6D26F4D824D5}"/>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16C8BCC7-10EE-DB16-2470-1D052E600111}"/>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28277189-956F-2DA8-EE5A-1D279D99877E}"/>
              </a:ext>
            </a:extLst>
          </p:cNvPr>
          <p:cNvSpPr txBox="1"/>
          <p:nvPr/>
        </p:nvSpPr>
        <p:spPr>
          <a:xfrm>
            <a:off x="3650389" y="2772587"/>
            <a:ext cx="2564362" cy="2133148"/>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p>
          <a:p>
            <a:pPr algn="ctr">
              <a:lnSpc>
                <a:spcPct val="120000"/>
              </a:lnSpc>
              <a:spcAft>
                <a:spcPts val="300"/>
              </a:spcAft>
            </a:pP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Metin kutusu 19">
            <a:extLst>
              <a:ext uri="{FF2B5EF4-FFF2-40B4-BE49-F238E27FC236}">
                <a16:creationId xmlns:a16="http://schemas.microsoft.com/office/drawing/2014/main" id="{BD8C0E41-39DE-22F6-12C9-FBD995934EA0}"/>
              </a:ext>
            </a:extLst>
          </p:cNvPr>
          <p:cNvSpPr txBox="1"/>
          <p:nvPr/>
        </p:nvSpPr>
        <p:spPr>
          <a:xfrm>
            <a:off x="6502645" y="2846906"/>
            <a:ext cx="2564362" cy="1411348"/>
          </a:xfrm>
          <a:prstGeom prst="rect">
            <a:avLst/>
          </a:prstGeom>
          <a:noFill/>
        </p:spPr>
        <p:txBody>
          <a:bodyPr wrap="square">
            <a:spAutoFit/>
          </a:bodyPr>
          <a:lstStyle/>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(4.4)</a:t>
            </a:r>
          </a:p>
          <a:p>
            <a:pPr algn="ctr">
              <a:lnSpc>
                <a:spcPct val="150000"/>
              </a:lnSpc>
              <a:spcAft>
                <a:spcPts val="800"/>
              </a:spcAft>
            </a:pPr>
            <a:r>
              <a:rPr lang="tr-TR" sz="1800" b="1"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Personelin yetkinliğini geliştirmek</a:t>
            </a:r>
            <a:endParaRPr lang="tr-TR" sz="1800" dirty="0">
              <a:solidFill>
                <a:srgbClr val="262F59"/>
              </a:solidFill>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Başlık 1">
            <a:extLst>
              <a:ext uri="{FF2B5EF4-FFF2-40B4-BE49-F238E27FC236}">
                <a16:creationId xmlns:a16="http://schemas.microsoft.com/office/drawing/2014/main" id="{A1DA2E79-915C-DB24-0F79-C85AB3D6C5D2}"/>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40400982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F80D0-BD32-300C-C06E-9EB9B6F24CBA}"/>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29A60F5A-F0CE-07A3-4C7F-1EF5E7F941A4}"/>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6AA9B2B6-7ACE-C110-781B-DA7CCF1E1795}"/>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8BC6F808-2863-829D-64CD-A983A8935B67}"/>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67F68638-88E5-8DD0-2813-0D52DE05617D}"/>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DAAB7D5D-0263-6747-9EAD-F7368D52A551}"/>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967B2F21-8512-DB3B-9F28-D9451BAB396E}"/>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C8F9A50D-11BD-0B0D-4D3F-F7E4F3FEE2B8}"/>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48C77145-5F8A-3E2A-53DC-4DEAC69C987A}"/>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F459053D-3E3B-590A-9111-3CC89F57E114}"/>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166B5BB0-9F63-DA58-A1C0-9EE038D8FF3F}"/>
              </a:ext>
            </a:extLst>
          </p:cNvPr>
          <p:cNvGraphicFramePr>
            <a:graphicFrameLocks noGrp="1"/>
          </p:cNvGraphicFramePr>
          <p:nvPr>
            <p:extLst>
              <p:ext uri="{D42A27DB-BD31-4B8C-83A1-F6EECF244321}">
                <p14:modId xmlns:p14="http://schemas.microsoft.com/office/powerpoint/2010/main" val="4243850330"/>
              </p:ext>
            </p:extLst>
          </p:nvPr>
        </p:nvGraphicFramePr>
        <p:xfrm>
          <a:off x="1198662" y="1629594"/>
          <a:ext cx="10328869" cy="1988244"/>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just" fontAlgn="ctr"/>
                      <a:r>
                        <a:rPr lang="tr-TR" sz="1100" b="0" i="0" u="none" strike="noStrike">
                          <a:solidFill>
                            <a:schemeClr val="tx1"/>
                          </a:solidFill>
                          <a:effectLst/>
                          <a:latin typeface="Times New Roman" panose="02020603050405020304" pitchFamily="18" charset="0"/>
                          <a:cs typeface="Times New Roman" panose="02020603050405020304" pitchFamily="18" charset="0"/>
                        </a:rPr>
                        <a:t>Düzenlenen hizmet içi eğitim (örgün ve çevrim içi) programlarından yararlanan personel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100" b="0" i="0" u="none" strike="noStrike">
                          <a:solidFill>
                            <a:schemeClr val="tx1"/>
                          </a:solidFill>
                          <a:effectLst/>
                          <a:latin typeface="Times New Roman" panose="02020603050405020304" pitchFamily="18" charset="0"/>
                          <a:cs typeface="Times New Roman" panose="02020603050405020304" pitchFamily="18" charset="0"/>
                        </a:rPr>
                        <a:t>1756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100" b="0" i="0" u="none" strike="noStrike">
                          <a:solidFill>
                            <a:schemeClr val="tx1"/>
                          </a:solidFill>
                          <a:effectLst/>
                          <a:latin typeface="Times New Roman" panose="02020603050405020304" pitchFamily="18" charset="0"/>
                          <a:cs typeface="Times New Roman" panose="02020603050405020304" pitchFamily="18" charset="0"/>
                        </a:rPr>
                        <a:t>3250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100" b="0" i="0" u="none" strike="noStrike">
                          <a:solidFill>
                            <a:schemeClr val="tx1"/>
                          </a:solidFill>
                          <a:effectLst/>
                          <a:latin typeface="Times New Roman" panose="02020603050405020304" pitchFamily="18" charset="0"/>
                          <a:cs typeface="Times New Roman" panose="02020603050405020304" pitchFamily="18" charset="0"/>
                        </a:rPr>
                        <a:t>5119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100" b="0" i="0" u="none" strike="noStrike">
                          <a:solidFill>
                            <a:schemeClr val="tx1"/>
                          </a:solidFill>
                          <a:effectLst/>
                          <a:latin typeface="Times New Roman" panose="02020603050405020304" pitchFamily="18" charset="0"/>
                          <a:cs typeface="Times New Roman" panose="02020603050405020304" pitchFamily="18" charset="0"/>
                        </a:rPr>
                        <a:t>2.500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100" b="0" i="0" u="none" strike="noStrike">
                          <a:solidFill>
                            <a:schemeClr val="tx1"/>
                          </a:solidFill>
                          <a:effectLst/>
                          <a:latin typeface="Times New Roman" panose="02020603050405020304" pitchFamily="18" charset="0"/>
                          <a:cs typeface="Times New Roman" panose="02020603050405020304" pitchFamily="18" charset="0"/>
                        </a:rPr>
                        <a:t>3000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just" fontAlgn="ctr"/>
                      <a:r>
                        <a:rPr lang="tr-TR" sz="1100" b="0" i="0" u="none" strike="noStrike">
                          <a:solidFill>
                            <a:schemeClr val="tx1"/>
                          </a:solidFill>
                          <a:effectLst/>
                          <a:latin typeface="Times New Roman" panose="02020603050405020304" pitchFamily="18" charset="0"/>
                          <a:cs typeface="Times New Roman" panose="02020603050405020304" pitchFamily="18" charset="0"/>
                        </a:rPr>
                        <a:t>Düzenlenen hizmet içi eğitim (örgün ve çevrim içi)  etkinliği sayısı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100" b="0" i="0" u="none" strike="noStrike">
                          <a:solidFill>
                            <a:schemeClr val="tx1"/>
                          </a:solidFill>
                          <a:effectLst/>
                          <a:latin typeface="Times New Roman" panose="02020603050405020304" pitchFamily="18" charset="0"/>
                          <a:cs typeface="Times New Roman" panose="02020603050405020304" pitchFamily="18" charset="0"/>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100" b="0" i="0" u="none" strike="noStrike">
                          <a:solidFill>
                            <a:schemeClr val="tx1"/>
                          </a:solidFill>
                          <a:effectLst/>
                          <a:latin typeface="Times New Roman" panose="02020603050405020304" pitchFamily="18" charset="0"/>
                          <a:cs typeface="Times New Roman" panose="02020603050405020304" pitchFamily="18" charset="0"/>
                        </a:rPr>
                        <a:t>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100" b="0" i="0" u="none" strike="noStrike">
                          <a:solidFill>
                            <a:schemeClr val="tx1"/>
                          </a:solidFill>
                          <a:effectLst/>
                          <a:latin typeface="Times New Roman" panose="02020603050405020304" pitchFamily="18" charset="0"/>
                          <a:cs typeface="Times New Roman" panose="02020603050405020304" pitchFamily="18" charset="0"/>
                        </a:rPr>
                        <a:t>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100" b="0" i="0" u="none" strike="noStrike">
                          <a:solidFill>
                            <a:schemeClr val="tx1"/>
                          </a:solidFill>
                          <a:effectLst/>
                          <a:latin typeface="Times New Roman" panose="02020603050405020304" pitchFamily="18" charset="0"/>
                          <a:cs typeface="Times New Roman" panose="02020603050405020304" pitchFamily="18" charset="0"/>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100" b="0" i="0" u="none" strike="noStrike" dirty="0">
                          <a:solidFill>
                            <a:schemeClr val="tx1"/>
                          </a:solidFill>
                          <a:effectLst/>
                          <a:latin typeface="Times New Roman" panose="02020603050405020304" pitchFamily="18" charset="0"/>
                          <a:cs typeface="Times New Roman" panose="02020603050405020304" pitchFamily="18" charset="0"/>
                        </a:rPr>
                        <a:t>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bl>
          </a:graphicData>
        </a:graphic>
      </p:graphicFrame>
      <p:sp>
        <p:nvSpPr>
          <p:cNvPr id="13" name="Çift Ayraç 12">
            <a:extLst>
              <a:ext uri="{FF2B5EF4-FFF2-40B4-BE49-F238E27FC236}">
                <a16:creationId xmlns:a16="http://schemas.microsoft.com/office/drawing/2014/main" id="{8F770F18-3322-0F03-8D30-9B80DF20ABE5}"/>
              </a:ext>
            </a:extLst>
          </p:cNvPr>
          <p:cNvSpPr>
            <a:spLocks noChangeArrowheads="1"/>
          </p:cNvSpPr>
          <p:nvPr/>
        </p:nvSpPr>
        <p:spPr bwMode="auto">
          <a:xfrm>
            <a:off x="1054646" y="189434"/>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105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(4.4) </a:t>
            </a: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Personelin yetkinliğini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indent="449580" algn="ctr">
              <a:lnSpc>
                <a:spcPct val="150000"/>
              </a:lnSpc>
              <a:spcAft>
                <a:spcPts val="600"/>
              </a:spcAft>
            </a:pPr>
            <a:endParaRPr lang="tr-TR" sz="105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4319429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385D5-795A-77A1-441E-79E5AC8CE47A}"/>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F5A06A69-AA39-9710-AE42-978DAD75AAD0}"/>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4B237A63-A007-74DA-38AA-BB9BFFE73A24}"/>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7E70239C-6917-AAB7-E017-70B987AAE86D}"/>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47EAF43-1F94-0B3E-CDDC-B643819AEFF4}"/>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D3010D8D-B782-4911-8898-E464C59C172A}"/>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38B2828D-F21C-FC20-97FD-71D54D8C894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9D3FF3F7-4CC2-CB3B-8ADB-8FF7DE4E2D6C}"/>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A78109D4-B23D-E9AF-26C3-E298DC0BCD9A}"/>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A588E55-B658-EDD6-0113-FD6346CA87EF}"/>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B2A4F92E-4855-6ABB-98EF-4B676A1BB93B}"/>
              </a:ext>
            </a:extLst>
          </p:cNvPr>
          <p:cNvGraphicFramePr>
            <a:graphicFrameLocks noGrp="1"/>
          </p:cNvGraphicFramePr>
          <p:nvPr>
            <p:extLst>
              <p:ext uri="{D42A27DB-BD31-4B8C-83A1-F6EECF244321}">
                <p14:modId xmlns:p14="http://schemas.microsoft.com/office/powerpoint/2010/main" val="1332231887"/>
              </p:ext>
            </p:extLst>
          </p:nvPr>
        </p:nvGraphicFramePr>
        <p:xfrm>
          <a:off x="1198662" y="1629594"/>
          <a:ext cx="10328869" cy="3107377"/>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l"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PG1.2.1  Bilgi yönetim sistemine dahil edilen modül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l"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PG1.2.2 Siber güvenlik önlemleri kapsamında sızma testi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r h="626110">
                <a:tc>
                  <a:txBody>
                    <a:bodyPr/>
                    <a:lstStyle/>
                    <a:p>
                      <a:pPr algn="l"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PG1.2.3 Yerleşke içinde sunulan  Wi-Fi hizmet (metrekare)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2137980"/>
                  </a:ext>
                </a:extLst>
              </a:tr>
              <a:tr h="493023">
                <a:tc>
                  <a:txBody>
                    <a:bodyPr/>
                    <a:lstStyle/>
                    <a:p>
                      <a:pPr algn="l"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PG1.2.4 Bilgisayar laboratuvarı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5142102"/>
                  </a:ext>
                </a:extLst>
              </a:tr>
            </a:tbl>
          </a:graphicData>
        </a:graphic>
      </p:graphicFrame>
      <p:sp>
        <p:nvSpPr>
          <p:cNvPr id="13" name="Çift Ayraç 12">
            <a:extLst>
              <a:ext uri="{FF2B5EF4-FFF2-40B4-BE49-F238E27FC236}">
                <a16:creationId xmlns:a16="http://schemas.microsoft.com/office/drawing/2014/main" id="{13CB1F94-A5AF-FA39-7695-78098A987262}"/>
              </a:ext>
            </a:extLst>
          </p:cNvPr>
          <p:cNvSpPr>
            <a:spLocks noChangeArrowheads="1"/>
          </p:cNvSpPr>
          <p:nvPr/>
        </p:nvSpPr>
        <p:spPr bwMode="auto">
          <a:xfrm>
            <a:off x="1054646" y="189434"/>
            <a:ext cx="9433048"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Amaç (A1) Fiziksel ve Teknolojik Altyapının Nitelik ve Niceliğini Artırmak</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Hedef (1.2) :Bilgi yönetim sistemi ve bilişim altyapısını geliştirmek</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spTree>
    <p:extLst>
      <p:ext uri="{BB962C8B-B14F-4D97-AF65-F5344CB8AC3E}">
        <p14:creationId xmlns:p14="http://schemas.microsoft.com/office/powerpoint/2010/main" val="3567548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35164-BBA6-6E56-5131-9B22E6E3AAF7}"/>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830705B6-8107-5B23-B28A-2745D96B4D7F}"/>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F74AB829-D9E4-3881-6A2D-6697574570B7}"/>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CD0CBB5D-52A0-9EEA-CB30-6E23CDB64113}"/>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9D53AF44-DBC8-66B5-73E8-0C1C93992BC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F4CC15CB-E198-FC50-F1DA-D6D2BDFC3C91}"/>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011B2175-860F-A736-5D5C-0E83B48182E0}"/>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F6CE73E9-C946-FC29-578B-6475B64C86A9}"/>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E57AE16-A731-871B-31F8-86D4AC8B0903}"/>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D19FB6A1-A3D1-CDD3-7C9B-22E65AB4F44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5B8033A8-B0A5-B391-58AF-BBBE8B83800E}"/>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12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(4.4) </a:t>
            </a:r>
            <a:r>
              <a:rPr lang="tr-TR" sz="11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Personelin yetkinliğini geliştirmek</a:t>
            </a:r>
            <a:endParaRPr lang="tr-TR" sz="11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3" name="Tablo 2">
            <a:extLst>
              <a:ext uri="{FF2B5EF4-FFF2-40B4-BE49-F238E27FC236}">
                <a16:creationId xmlns:a16="http://schemas.microsoft.com/office/drawing/2014/main" id="{149542FE-D614-25E3-5643-6EC8F3EBB025}"/>
              </a:ext>
            </a:extLst>
          </p:cNvPr>
          <p:cNvGraphicFramePr>
            <a:graphicFrameLocks noGrp="1"/>
          </p:cNvGraphicFramePr>
          <p:nvPr>
            <p:extLst>
              <p:ext uri="{D42A27DB-BD31-4B8C-83A1-F6EECF244321}">
                <p14:modId xmlns:p14="http://schemas.microsoft.com/office/powerpoint/2010/main" val="861314498"/>
              </p:ext>
            </p:extLst>
          </p:nvPr>
        </p:nvGraphicFramePr>
        <p:xfrm>
          <a:off x="1126654" y="2133650"/>
          <a:ext cx="10382148" cy="2050091"/>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282613">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PG4.4.1 Düzenlenen hizmet içi eğitim (örgün ve çevrim içi) programlarından yararlanan personel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1756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2250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5119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PG4.4.2 Düzenlenen hizmet içi eğitim (örgün ve çevrim içi)  etkinliği sayısı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bl>
          </a:graphicData>
        </a:graphic>
      </p:graphicFrame>
      <p:sp>
        <p:nvSpPr>
          <p:cNvPr id="15" name="Dikdörtgen 14">
            <a:extLst>
              <a:ext uri="{FF2B5EF4-FFF2-40B4-BE49-F238E27FC236}">
                <a16:creationId xmlns:a16="http://schemas.microsoft.com/office/drawing/2014/main" id="{CAA09D71-7ED5-A5F7-263A-C3A3CB9A4F47}"/>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1050295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A3A87-A05F-272E-049D-3C06322C9DEF}"/>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E399B763-6EAE-6448-BBBC-8ADDAD1F86D4}"/>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64C53DDF-59B4-A261-EAE2-CCB9A927FF09}"/>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070F21D4-DFB3-7385-41B5-5026C215B8F3}"/>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EE85582E-A8B5-7C1F-0864-B3C75A872B50}"/>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D8CF11E4-CEB4-775D-7901-A3B79575B383}"/>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F6644E0B-965E-80B7-1ECC-8E6DAD002769}"/>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48B7A12C-1777-467A-7021-581DC9149C95}"/>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94F5B7D4-469A-D74E-F2B5-DB82FA78F685}"/>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EAB04DA1-5D23-8A3D-4020-7198721C18C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05E03B25-52B4-CE4A-0E38-66C178F78530}"/>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13" name="Çift Ayraç 12">
            <a:extLst>
              <a:ext uri="{FF2B5EF4-FFF2-40B4-BE49-F238E27FC236}">
                <a16:creationId xmlns:a16="http://schemas.microsoft.com/office/drawing/2014/main" id="{B1651246-0C06-852C-614C-918C3F402332}"/>
              </a:ext>
            </a:extLst>
          </p:cNvPr>
          <p:cNvSpPr>
            <a:spLocks noChangeArrowheads="1"/>
          </p:cNvSpPr>
          <p:nvPr/>
        </p:nvSpPr>
        <p:spPr bwMode="auto">
          <a:xfrm>
            <a:off x="1054646" y="189434"/>
            <a:ext cx="9361040"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105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(4.4) </a:t>
            </a:r>
            <a:r>
              <a:rPr lang="tr-TR" sz="100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Personelin yetkinliğini geliştirmek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14" name="Grafik 13">
            <a:extLst>
              <a:ext uri="{FF2B5EF4-FFF2-40B4-BE49-F238E27FC236}">
                <a16:creationId xmlns:a16="http://schemas.microsoft.com/office/drawing/2014/main" id="{096E6E82-855B-69C9-0C03-542DC7913094}"/>
              </a:ext>
            </a:extLst>
          </p:cNvPr>
          <p:cNvGraphicFramePr>
            <a:graphicFrameLocks/>
          </p:cNvGraphicFramePr>
          <p:nvPr>
            <p:extLst>
              <p:ext uri="{D42A27DB-BD31-4B8C-83A1-F6EECF244321}">
                <p14:modId xmlns:p14="http://schemas.microsoft.com/office/powerpoint/2010/main" val="3375162281"/>
              </p:ext>
            </p:extLst>
          </p:nvPr>
        </p:nvGraphicFramePr>
        <p:xfrm>
          <a:off x="6095206" y="285373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Grafik 1">
            <a:extLst>
              <a:ext uri="{FF2B5EF4-FFF2-40B4-BE49-F238E27FC236}">
                <a16:creationId xmlns:a16="http://schemas.microsoft.com/office/drawing/2014/main" id="{F89F0D96-BBFB-494C-A2ED-17DEB0069EB1}"/>
              </a:ext>
            </a:extLst>
          </p:cNvPr>
          <p:cNvGraphicFramePr>
            <a:graphicFrameLocks/>
          </p:cNvGraphicFramePr>
          <p:nvPr>
            <p:extLst>
              <p:ext uri="{D42A27DB-BD31-4B8C-83A1-F6EECF244321}">
                <p14:modId xmlns:p14="http://schemas.microsoft.com/office/powerpoint/2010/main" val="2389231421"/>
              </p:ext>
            </p:extLst>
          </p:nvPr>
        </p:nvGraphicFramePr>
        <p:xfrm>
          <a:off x="1342678" y="2277666"/>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444736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FFF13-90BA-D5DA-3E85-02A11DCEC646}"/>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EFFEAA37-3844-07EC-75A7-FBE06BE39524}"/>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9EFE16BD-5186-79C7-60BE-7C06A017C0B3}"/>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12E3C772-3F3D-A00E-BF9B-F2427B0E74B5}"/>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61A3509B-0B54-A05B-162A-2E160A2AB4F5}"/>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26523816-8CB9-D72E-303B-EDEBFE5F4AE1}"/>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A3080265-FC50-655A-4852-7763B0CA2479}"/>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AB3DCA34-2F90-66C6-8782-AB3823C7542E}"/>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0E82A590-C2BA-4205-56D6-46827E7E9C05}"/>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36818C0A-8C28-4CBF-15B9-B588A27AFF7D}"/>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AD2E41C9-4D93-41F0-721E-286C781F9308}"/>
              </a:ext>
            </a:extLst>
          </p:cNvPr>
          <p:cNvSpPr>
            <a:spLocks noChangeArrowheads="1"/>
          </p:cNvSpPr>
          <p:nvPr/>
        </p:nvSpPr>
        <p:spPr bwMode="auto">
          <a:xfrm>
            <a:off x="1054646" y="117426"/>
            <a:ext cx="9361040" cy="677674"/>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(A4)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Kurumsal Kalite Anlayışının Geliştirilmesi ve Yaygınlaştırılmasını Sağlamak</a:t>
            </a:r>
            <a:endPar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11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(4.4) </a:t>
            </a:r>
            <a:r>
              <a:rPr lang="tr-TR" sz="1050" b="1"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Personelin yetkinliğini geliştirmek</a:t>
            </a:r>
            <a:endParaRPr lang="tr-TR" sz="105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endParaRPr lang="tr-TR" sz="1100" dirty="0">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Kaydırma: Yatay 1">
            <a:extLst>
              <a:ext uri="{FF2B5EF4-FFF2-40B4-BE49-F238E27FC236}">
                <a16:creationId xmlns:a16="http://schemas.microsoft.com/office/drawing/2014/main" id="{ECB6457E-B4F7-B050-97F4-E8A0B5B4D05A}"/>
              </a:ext>
            </a:extLst>
          </p:cNvPr>
          <p:cNvSpPr/>
          <p:nvPr/>
        </p:nvSpPr>
        <p:spPr>
          <a:xfrm>
            <a:off x="1630710" y="1197546"/>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2024 Yılı Hizmet İçi Planı kapsamındaki eğitimler: Online/Yüz yüze, CBİKO ve UZEM sistemi üzerinden aksatılmadan verilmiştir. Herhangi bir çevresel olumsuzluk yaşanmamış olup ocak-aralık ayı itibariyle stratejik plandaki hedefimizin üzerinde bir katılım sağlanmıştır.</a:t>
            </a:r>
          </a:p>
        </p:txBody>
      </p:sp>
      <p:sp>
        <p:nvSpPr>
          <p:cNvPr id="17" name="Kaydırma: Yatay 16">
            <a:extLst>
              <a:ext uri="{FF2B5EF4-FFF2-40B4-BE49-F238E27FC236}">
                <a16:creationId xmlns:a16="http://schemas.microsoft.com/office/drawing/2014/main" id="{C8D5FEC5-81A5-0CC5-CEBB-E52C6E3C6C42}"/>
              </a:ext>
            </a:extLst>
          </p:cNvPr>
          <p:cNvSpPr/>
          <p:nvPr/>
        </p:nvSpPr>
        <p:spPr>
          <a:xfrm>
            <a:off x="1630710" y="2421682"/>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2024 Yılı Hizmet İçi Planı kapsamındaki eğitimlere katılım yüksek olup ocak-aralık ayı itibariyle stratejik plandaki hedefimize ulaşılmıştır.</a:t>
            </a:r>
          </a:p>
        </p:txBody>
      </p:sp>
      <p:sp>
        <p:nvSpPr>
          <p:cNvPr id="18" name="Kaydırma: Yatay 17">
            <a:extLst>
              <a:ext uri="{FF2B5EF4-FFF2-40B4-BE49-F238E27FC236}">
                <a16:creationId xmlns:a16="http://schemas.microsoft.com/office/drawing/2014/main" id="{288E63F4-751B-1E81-AA65-2FDBB4F60906}"/>
              </a:ext>
            </a:extLst>
          </p:cNvPr>
          <p:cNvSpPr/>
          <p:nvPr/>
        </p:nvSpPr>
        <p:spPr>
          <a:xfrm>
            <a:off x="1630710" y="3789834"/>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2024 Yılı Hizmet İçi Planı kapsamındaki hedef katılımcı sayısına ocak-aralık ayı itibariyle ulaşılmış olup eğitimler verilirken herhangi bir ek maliyet oluşmamıştır.</a:t>
            </a:r>
          </a:p>
        </p:txBody>
      </p:sp>
      <p:sp>
        <p:nvSpPr>
          <p:cNvPr id="19" name="Kaydırma: Yatay 18">
            <a:extLst>
              <a:ext uri="{FF2B5EF4-FFF2-40B4-BE49-F238E27FC236}">
                <a16:creationId xmlns:a16="http://schemas.microsoft.com/office/drawing/2014/main" id="{E5B73037-986D-AF5D-2A5B-99FBBBA4401E}"/>
              </a:ext>
            </a:extLst>
          </p:cNvPr>
          <p:cNvSpPr/>
          <p:nvPr/>
        </p:nvSpPr>
        <p:spPr>
          <a:xfrm>
            <a:off x="1630710" y="5085978"/>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2024 Yılı Hizmet İçi Planı kapsamındaki eğitimlere katılımda aksaklığa mahal verilmemiş olup eğitimlere katılım yüksektir. Düzenlenen hizmet içi eğitim (örgün ve çevrim içi) etkinliği sayısı ve katılımcı sayısı hedefine ocak-aralık ayı itibariyle ulaşılmıştır.</a:t>
            </a:r>
          </a:p>
        </p:txBody>
      </p:sp>
      <p:sp>
        <p:nvSpPr>
          <p:cNvPr id="20" name="Oval 19">
            <a:extLst>
              <a:ext uri="{FF2B5EF4-FFF2-40B4-BE49-F238E27FC236}">
                <a16:creationId xmlns:a16="http://schemas.microsoft.com/office/drawing/2014/main" id="{3A5EB15F-5322-10B4-2A4F-C24DF9169065}"/>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A6F3EAFA-29C8-982E-CDC4-B3BEE8D876D0}"/>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38CF2461-66E4-23BC-C77C-18760F48A9E6}"/>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8256E5E3-B5B0-03EC-A1F4-907382F630E2}"/>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Tree>
    <p:extLst>
      <p:ext uri="{BB962C8B-B14F-4D97-AF65-F5344CB8AC3E}">
        <p14:creationId xmlns:p14="http://schemas.microsoft.com/office/powerpoint/2010/main" val="10416071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DB98D-08D5-01E5-5C99-6612FCC3A06B}"/>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D557AAB0-EF63-7584-2D7F-20FC155417B6}"/>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5E50038C-B80D-EB82-DB79-2F7229B2A2B9}"/>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A2E6DBDE-3E7C-E11B-A56F-4DD6D7A20829}"/>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056D9EFB-66BB-B31F-FCC0-6C1759789900}"/>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DFA12EE6-CEE9-4A65-0C62-0E902362425D}"/>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911B53BF-190B-640D-2443-32BCE3E1834E}"/>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BA153E73-B515-6D5D-5B21-72B496C0E856}"/>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06220EFB-A914-90AA-A4E4-55A97277F8EE}"/>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81D3F886-084D-4E78-FEDA-A5ED4AD96B48}"/>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AB20CEF1-FB07-965F-2292-F8FC5947D337}"/>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22756BC9-7F16-7669-6992-1826381E0D93}"/>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70A61B73-0C01-FB14-6E74-3DB7D2E829B2}"/>
              </a:ext>
            </a:extLst>
          </p:cNvPr>
          <p:cNvSpPr txBox="1"/>
          <p:nvPr/>
        </p:nvSpPr>
        <p:spPr>
          <a:xfrm>
            <a:off x="3502918" y="2709714"/>
            <a:ext cx="2852256" cy="2465547"/>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(A5) </a:t>
            </a:r>
          </a:p>
          <a:p>
            <a:pPr algn="ctr">
              <a:lnSpc>
                <a:spcPct val="120000"/>
              </a:lnSpc>
              <a:spcAft>
                <a:spcPts val="300"/>
              </a:spcAft>
            </a:pP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Öğrencilerimizin, Çalışanlarımızın ve Toplumun Sosyal Gelişimine Katkıda Bulunan Çalışmaları Artırmak</a:t>
            </a:r>
            <a:endPar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Metin kutusu 19">
            <a:extLst>
              <a:ext uri="{FF2B5EF4-FFF2-40B4-BE49-F238E27FC236}">
                <a16:creationId xmlns:a16="http://schemas.microsoft.com/office/drawing/2014/main" id="{DC3BB2A2-91A6-F00E-306A-920C14E68DE8}"/>
              </a:ext>
            </a:extLst>
          </p:cNvPr>
          <p:cNvSpPr txBox="1"/>
          <p:nvPr/>
        </p:nvSpPr>
        <p:spPr>
          <a:xfrm>
            <a:off x="6502645" y="2846906"/>
            <a:ext cx="2564362" cy="2242345"/>
          </a:xfrm>
          <a:prstGeom prst="rect">
            <a:avLst/>
          </a:prstGeom>
          <a:noFill/>
        </p:spPr>
        <p:txBody>
          <a:bodyPr wrap="square">
            <a:spAutoFit/>
          </a:bodyPr>
          <a:lstStyle/>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(5.1)</a:t>
            </a:r>
          </a:p>
          <a:p>
            <a:pPr algn="ctr">
              <a:lnSpc>
                <a:spcPct val="150000"/>
              </a:lnSpc>
              <a:spcAft>
                <a:spcPts val="800"/>
              </a:spcAft>
            </a:pP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Öğrencilerimizin ve mezunlarımızın kariyer planlamasına rehberlik etmek</a:t>
            </a:r>
            <a:endParaRPr lang="tr-TR" sz="1800" dirty="0">
              <a:solidFill>
                <a:srgbClr val="262F59"/>
              </a:solidFill>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Başlık 1">
            <a:extLst>
              <a:ext uri="{FF2B5EF4-FFF2-40B4-BE49-F238E27FC236}">
                <a16:creationId xmlns:a16="http://schemas.microsoft.com/office/drawing/2014/main" id="{FE102993-AEE6-999C-E5DE-A4A2603BB873}"/>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21013681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AFAF9-D668-134D-B43B-DE2644D61ED3}"/>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8CE4A6BF-DDB0-9F67-1995-2DEFB5F05D5E}"/>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886DB043-0B81-A89A-76A8-4E28A66022B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A0F74D04-D585-B3D3-CE4D-B0EE7A4E97FE}"/>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511B531-7A09-B80D-17FC-1B8674219201}"/>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2E21EAAD-3AA4-0210-FC94-F72034C06447}"/>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68A046E1-F6E6-7762-C1E1-E35A13E5A706}"/>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FB345D96-2560-C495-CE33-0C4271FD6ADA}"/>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6DE9A395-A918-C3BC-4189-FA6601047444}"/>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65461AF1-51B4-0573-8A19-E19AD8E23472}"/>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27A2D185-AA35-0C9A-F6AD-7751D8E36902}"/>
              </a:ext>
            </a:extLst>
          </p:cNvPr>
          <p:cNvGraphicFramePr>
            <a:graphicFrameLocks noGrp="1"/>
          </p:cNvGraphicFramePr>
          <p:nvPr>
            <p:extLst>
              <p:ext uri="{D42A27DB-BD31-4B8C-83A1-F6EECF244321}">
                <p14:modId xmlns:p14="http://schemas.microsoft.com/office/powerpoint/2010/main" val="1181473918"/>
              </p:ext>
            </p:extLst>
          </p:nvPr>
        </p:nvGraphicFramePr>
        <p:xfrm>
          <a:off x="1198662" y="1629594"/>
          <a:ext cx="10328869" cy="3596505"/>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Yetenek Kapısına üye öğrenci ve mezunların toplam öğrencilere oranı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just"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 Kariyer Kapısı ile staja başvuran öğrenci sayısının toplam öğrenci sayısına oranı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r h="479328">
                <a:tc>
                  <a:txBody>
                    <a:bodyPr/>
                    <a:lstStyle/>
                    <a:p>
                      <a:pPr algn="just"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 Kariyer Merkezi çalışmaları kapsamında öğrenci ve mezunlara yönelik gerçekleştirilen faaliyet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1259970"/>
                  </a:ext>
                </a:extLst>
              </a:tr>
              <a:tr h="479328">
                <a:tc>
                  <a:txBody>
                    <a:bodyPr/>
                    <a:lstStyle/>
                    <a:p>
                      <a:pPr algn="just"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 Girişimcilik ve inovasyona ilişkin eğitim, etkinlik ve danışmanlık sayısı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9100939"/>
                  </a:ext>
                </a:extLst>
              </a:tr>
              <a:tr h="479328">
                <a:tc>
                  <a:txBody>
                    <a:bodyPr/>
                    <a:lstStyle/>
                    <a:p>
                      <a:pPr algn="l"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Yetenek Kapısına kayıtlı olup ulaşılan öğrenci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601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4284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134367"/>
                  </a:ext>
                </a:extLst>
              </a:tr>
            </a:tbl>
          </a:graphicData>
        </a:graphic>
      </p:graphicFrame>
      <p:sp>
        <p:nvSpPr>
          <p:cNvPr id="13" name="Çift Ayraç 12">
            <a:extLst>
              <a:ext uri="{FF2B5EF4-FFF2-40B4-BE49-F238E27FC236}">
                <a16:creationId xmlns:a16="http://schemas.microsoft.com/office/drawing/2014/main" id="{2AE2555C-390B-F87A-92D9-E2D6C4320849}"/>
              </a:ext>
            </a:extLst>
          </p:cNvPr>
          <p:cNvSpPr>
            <a:spLocks noChangeArrowheads="1"/>
          </p:cNvSpPr>
          <p:nvPr/>
        </p:nvSpPr>
        <p:spPr bwMode="auto">
          <a:xfrm>
            <a:off x="1054646" y="189434"/>
            <a:ext cx="9361040" cy="674662"/>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(A5)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Öğrencilerimizin, Çalışanlarımızın ve Toplumun Sosyal Gelişimine Katkıda Bulunan Çalışmaları Artırmak</a:t>
            </a:r>
            <a:endPar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800"/>
              </a:spcAft>
            </a:pPr>
            <a:r>
              <a:rPr lang="tr-TR" sz="105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(5.1) </a:t>
            </a:r>
            <a:r>
              <a:rPr lang="tr-TR" sz="1000" b="1" kern="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Öğrencilerimizin ve mezunlarımızın kariyer planlamasına rehberlik etmek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a:p>
            <a:pPr indent="449580" algn="ctr">
              <a:lnSpc>
                <a:spcPct val="150000"/>
              </a:lnSpc>
              <a:spcAft>
                <a:spcPts val="600"/>
              </a:spcAft>
            </a:pPr>
            <a:endParaRPr lang="tr-TR" sz="105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7176992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2FA45-4F84-6752-028B-CE724275C2FA}"/>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FDD217F9-245C-5647-C16F-E2A589542525}"/>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476CA7F1-3F5C-EA66-80D6-2913EBA68599}"/>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F16F791A-E0DB-9881-1057-B63BD4F95B9A}"/>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40BCCC06-0279-2B59-09C2-EA7C108336B8}"/>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9287B64A-31A1-39DA-4B93-619E4AD4B1B6}"/>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EBC7B79D-C304-80A5-D50A-A3F16C4FF2EF}"/>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2228DC14-BABF-D116-E388-4C0B4709FD52}"/>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5B75CD75-A7AF-4BB2-D9FF-AE4219E9775A}"/>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6B7E876C-F8F8-C335-2902-D2051A85680E}"/>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Çift Ayraç 12">
            <a:extLst>
              <a:ext uri="{FF2B5EF4-FFF2-40B4-BE49-F238E27FC236}">
                <a16:creationId xmlns:a16="http://schemas.microsoft.com/office/drawing/2014/main" id="{FE9313C2-0CDD-DA41-E341-7BDAD219282F}"/>
              </a:ext>
            </a:extLst>
          </p:cNvPr>
          <p:cNvSpPr>
            <a:spLocks noChangeArrowheads="1"/>
          </p:cNvSpPr>
          <p:nvPr/>
        </p:nvSpPr>
        <p:spPr bwMode="auto">
          <a:xfrm>
            <a:off x="1054630" y="78070"/>
            <a:ext cx="9361056" cy="818670"/>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(A5)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Öğrencilerimizin, Çalışanlarımızın ve Toplumun Sosyal Gelişimine Katkıda Bulunan Çalışmaları Artırmak</a:t>
            </a:r>
            <a:endParaRPr lang="tr-TR" sz="1050" b="1" kern="0"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5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(5.1) </a:t>
            </a:r>
            <a:r>
              <a:rPr lang="tr-TR" sz="1000" b="1" kern="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Öğrencilerimizin ve mezunlarımızın kariyer planlamasına rehberlik etmek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3" name="Tablo 2">
            <a:extLst>
              <a:ext uri="{FF2B5EF4-FFF2-40B4-BE49-F238E27FC236}">
                <a16:creationId xmlns:a16="http://schemas.microsoft.com/office/drawing/2014/main" id="{6EFAC7B7-4D2E-ADE6-940F-F2A2E8E0F6BB}"/>
              </a:ext>
            </a:extLst>
          </p:cNvPr>
          <p:cNvGraphicFramePr>
            <a:graphicFrameLocks noGrp="1"/>
          </p:cNvGraphicFramePr>
          <p:nvPr>
            <p:extLst>
              <p:ext uri="{D42A27DB-BD31-4B8C-83A1-F6EECF244321}">
                <p14:modId xmlns:p14="http://schemas.microsoft.com/office/powerpoint/2010/main" val="973388047"/>
              </p:ext>
            </p:extLst>
          </p:nvPr>
        </p:nvGraphicFramePr>
        <p:xfrm>
          <a:off x="1126654" y="2133650"/>
          <a:ext cx="10382148" cy="3475480"/>
        </p:xfrm>
        <a:graphic>
          <a:graphicData uri="http://schemas.openxmlformats.org/drawingml/2006/table">
            <a:tbl>
              <a:tblPr>
                <a:tableStyleId>{5C22544A-7EE6-4342-B048-85BDC9FD1C3A}</a:tableStyleId>
              </a:tblPr>
              <a:tblGrid>
                <a:gridCol w="4268313">
                  <a:extLst>
                    <a:ext uri="{9D8B030D-6E8A-4147-A177-3AD203B41FA5}">
                      <a16:colId xmlns:a16="http://schemas.microsoft.com/office/drawing/2014/main" val="2663155769"/>
                    </a:ext>
                  </a:extLst>
                </a:gridCol>
                <a:gridCol w="1110811">
                  <a:extLst>
                    <a:ext uri="{9D8B030D-6E8A-4147-A177-3AD203B41FA5}">
                      <a16:colId xmlns:a16="http://schemas.microsoft.com/office/drawing/2014/main" val="534797422"/>
                    </a:ext>
                  </a:extLst>
                </a:gridCol>
                <a:gridCol w="1250756">
                  <a:extLst>
                    <a:ext uri="{9D8B030D-6E8A-4147-A177-3AD203B41FA5}">
                      <a16:colId xmlns:a16="http://schemas.microsoft.com/office/drawing/2014/main" val="2786107971"/>
                    </a:ext>
                  </a:extLst>
                </a:gridCol>
                <a:gridCol w="1250756">
                  <a:extLst>
                    <a:ext uri="{9D8B030D-6E8A-4147-A177-3AD203B41FA5}">
                      <a16:colId xmlns:a16="http://schemas.microsoft.com/office/drawing/2014/main" val="2652054480"/>
                    </a:ext>
                  </a:extLst>
                </a:gridCol>
                <a:gridCol w="1250756">
                  <a:extLst>
                    <a:ext uri="{9D8B030D-6E8A-4147-A177-3AD203B41FA5}">
                      <a16:colId xmlns:a16="http://schemas.microsoft.com/office/drawing/2014/main" val="498413803"/>
                    </a:ext>
                  </a:extLst>
                </a:gridCol>
                <a:gridCol w="1250756">
                  <a:extLst>
                    <a:ext uri="{9D8B030D-6E8A-4147-A177-3AD203B41FA5}">
                      <a16:colId xmlns:a16="http://schemas.microsoft.com/office/drawing/2014/main" val="1268831923"/>
                    </a:ext>
                  </a:extLst>
                </a:gridCol>
              </a:tblGrid>
              <a:tr h="282613">
                <a:tc rowSpan="2">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0098BC"/>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Hedefe Etkisi (%)</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Plan Dönemi Başlangıç Değeri (A)</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Yılsonu Hedeflenen Değer (B)</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rowSpan="2">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Değerlendirme   Dönemindeki Gerçekleşme Değeri (C)</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256" marR="9256" marT="9256"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tx1"/>
                          </a:solidFill>
                          <a:effectLst/>
                        </a:rPr>
                        <a:t>Performans (%)</a:t>
                      </a:r>
                      <a:endParaRPr lang="tr-TR" sz="1400" b="1" i="0" u="none" strike="noStrike" dirty="0">
                        <a:solidFill>
                          <a:schemeClr val="tx1"/>
                        </a:solidFill>
                        <a:effectLst/>
                        <a:latin typeface="Calibri" panose="020F0502020204030204" pitchFamily="34" charset="0"/>
                      </a:endParaRPr>
                    </a:p>
                  </a:txBody>
                  <a:tcPr marL="9256" marR="9256" marT="9256" marB="0" anchor="ctr">
                    <a:solidFill>
                      <a:schemeClr val="accent6"/>
                    </a:solidFill>
                  </a:tcPr>
                </a:tc>
                <a:extLst>
                  <a:ext uri="{0D108BD9-81ED-4DB2-BD59-A6C34878D82A}">
                    <a16:rowId xmlns:a16="http://schemas.microsoft.com/office/drawing/2014/main" val="3862197686"/>
                  </a:ext>
                </a:extLst>
              </a:tr>
              <a:tr h="5793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tx1"/>
                          </a:solidFill>
                          <a:effectLst/>
                          <a:latin typeface="Times New Roman" panose="02020603050405020304" pitchFamily="18" charset="0"/>
                          <a:cs typeface="Times New Roman" panose="02020603050405020304" pitchFamily="18" charset="0"/>
                        </a:rPr>
                        <a:t>(C-A)/(B-A)Kümülatif</a:t>
                      </a:r>
                    </a:p>
                    <a:p>
                      <a:pPr algn="ctr" rtl="0" fontAlgn="ctr"/>
                      <a:r>
                        <a:rPr lang="tr-TR" sz="1000" b="0" i="0" u="none" strike="noStrike" dirty="0">
                          <a:solidFill>
                            <a:schemeClr val="tx1"/>
                          </a:solidFill>
                          <a:effectLst/>
                          <a:latin typeface="Times New Roman" panose="02020603050405020304" pitchFamily="18" charset="0"/>
                          <a:cs typeface="Times New Roman" panose="02020603050405020304" pitchFamily="18" charset="0"/>
                        </a:rPr>
                        <a:t>(C/B)Yıllık Oran</a:t>
                      </a:r>
                    </a:p>
                  </a:txBody>
                  <a:tcPr marL="9256" marR="9256" marT="9256"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79641515"/>
                  </a:ext>
                </a:extLst>
              </a:tr>
              <a:tr h="479463">
                <a:tc>
                  <a:txBody>
                    <a:bodyPr/>
                    <a:lstStyle/>
                    <a:p>
                      <a:pPr algn="l" rtl="0"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PG5.1.1 </a:t>
                      </a:r>
                      <a:r>
                        <a:rPr lang="tr-TR" sz="1400" b="0" i="0" u="none" strike="noStrike" dirty="0">
                          <a:solidFill>
                            <a:srgbClr val="000000"/>
                          </a:solidFill>
                          <a:effectLst/>
                          <a:latin typeface="Times New Roman" panose="02020603050405020304" pitchFamily="18" charset="0"/>
                          <a:cs typeface="Times New Roman" panose="02020603050405020304" pitchFamily="18" charset="0"/>
                        </a:rPr>
                        <a:t>Yetenek Kapısına üye öğrenci ve mezunların toplam öğrencilere oranı</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0,39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97,50%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48328"/>
                  </a:ext>
                </a:extLst>
              </a:tr>
              <a:tr h="494572">
                <a:tc>
                  <a:txBody>
                    <a:bodyPr/>
                    <a:lstStyle/>
                    <a:p>
                      <a:pPr algn="l" rtl="0"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PG5.1.2 </a:t>
                      </a:r>
                      <a:r>
                        <a:rPr lang="tr-TR" sz="1400" b="0" i="0" u="none" strike="noStrike" dirty="0">
                          <a:solidFill>
                            <a:srgbClr val="000000"/>
                          </a:solidFill>
                          <a:effectLst/>
                          <a:latin typeface="Times New Roman" panose="02020603050405020304" pitchFamily="18" charset="0"/>
                          <a:cs typeface="Times New Roman" panose="02020603050405020304" pitchFamily="18" charset="0"/>
                        </a:rPr>
                        <a:t>Kariyer Kapısı ile staja başvuran öğrenci sayısının toplam öğrenci sayısına oranı</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0,27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83075"/>
                  </a:ext>
                </a:extLst>
              </a:tr>
              <a:tr h="494572">
                <a:tc>
                  <a:txBody>
                    <a:bodyPr/>
                    <a:lstStyle/>
                    <a:p>
                      <a:pPr algn="l" rtl="0" fontAlgn="ctr"/>
                      <a:r>
                        <a:rPr lang="tr-TR" sz="1400" b="1" i="0" u="none" strike="noStrike">
                          <a:solidFill>
                            <a:srgbClr val="000000"/>
                          </a:solidFill>
                          <a:effectLst/>
                          <a:latin typeface="Times New Roman" panose="02020603050405020304" pitchFamily="18" charset="0"/>
                          <a:cs typeface="Times New Roman" panose="02020603050405020304" pitchFamily="18" charset="0"/>
                        </a:rPr>
                        <a:t>PG5.1.3 </a:t>
                      </a:r>
                      <a:r>
                        <a:rPr lang="tr-TR" sz="1400" b="0" i="0" u="none" strike="noStrike">
                          <a:solidFill>
                            <a:srgbClr val="000000"/>
                          </a:solidFill>
                          <a:effectLst/>
                          <a:latin typeface="Times New Roman" panose="02020603050405020304" pitchFamily="18" charset="0"/>
                          <a:cs typeface="Times New Roman" panose="02020603050405020304" pitchFamily="18" charset="0"/>
                        </a:rPr>
                        <a:t>Kariyer Merkezi çalışmaları kapsamında öğrenci ve mezunlara yönelik gerçekleştirilen faaliyet sayısı</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9957733"/>
                  </a:ext>
                </a:extLst>
              </a:tr>
              <a:tr h="407665">
                <a:tc>
                  <a:txBody>
                    <a:bodyPr/>
                    <a:lstStyle/>
                    <a:p>
                      <a:pPr algn="l" rtl="0" fontAlgn="ctr"/>
                      <a:r>
                        <a:rPr lang="tr-TR" sz="1400" b="1" i="0" u="none" strike="noStrike">
                          <a:solidFill>
                            <a:srgbClr val="000000"/>
                          </a:solidFill>
                          <a:effectLst/>
                          <a:latin typeface="Times New Roman" panose="02020603050405020304" pitchFamily="18" charset="0"/>
                          <a:cs typeface="Times New Roman" panose="02020603050405020304" pitchFamily="18" charset="0"/>
                        </a:rPr>
                        <a:t>PG5.1.4 </a:t>
                      </a:r>
                      <a:r>
                        <a:rPr lang="tr-TR" sz="1400" b="0" i="0" u="none" strike="noStrike">
                          <a:solidFill>
                            <a:srgbClr val="000000"/>
                          </a:solidFill>
                          <a:effectLst/>
                          <a:latin typeface="Times New Roman" panose="02020603050405020304" pitchFamily="18" charset="0"/>
                          <a:cs typeface="Times New Roman" panose="02020603050405020304" pitchFamily="18" charset="0"/>
                        </a:rPr>
                        <a:t>Girişimcilik ve inovasyona ilişkin eğitim, etkinlik ve danışmanlık sayısı </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2606234"/>
                  </a:ext>
                </a:extLst>
              </a:tr>
              <a:tr h="494572">
                <a:tc>
                  <a:txBody>
                    <a:bodyPr/>
                    <a:lstStyle/>
                    <a:p>
                      <a:pPr algn="l" rtl="0"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PG.5.1.5</a:t>
                      </a:r>
                      <a:r>
                        <a:rPr lang="tr-TR" sz="1400" b="0" i="0" u="none" strike="noStrike" dirty="0">
                          <a:solidFill>
                            <a:srgbClr val="000000"/>
                          </a:solidFill>
                          <a:effectLst/>
                          <a:latin typeface="Times New Roman" panose="02020603050405020304" pitchFamily="18" charset="0"/>
                          <a:cs typeface="Times New Roman" panose="02020603050405020304" pitchFamily="18" charset="0"/>
                        </a:rPr>
                        <a:t> Yetenek Kapısına kayıtlı olup ulaşılan öğrenci sayısı (kümülatif)</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4284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7176291"/>
                  </a:ext>
                </a:extLst>
              </a:tr>
            </a:tbl>
          </a:graphicData>
        </a:graphic>
      </p:graphicFrame>
      <p:sp>
        <p:nvSpPr>
          <p:cNvPr id="15" name="Dikdörtgen 14">
            <a:extLst>
              <a:ext uri="{FF2B5EF4-FFF2-40B4-BE49-F238E27FC236}">
                <a16:creationId xmlns:a16="http://schemas.microsoft.com/office/drawing/2014/main" id="{FA4AB733-DA5D-8BE0-D8C7-CA4D527D9DB8}"/>
              </a:ext>
            </a:extLst>
          </p:cNvPr>
          <p:cNvSpPr/>
          <p:nvPr/>
        </p:nvSpPr>
        <p:spPr>
          <a:xfrm>
            <a:off x="2134766" y="1053530"/>
            <a:ext cx="8545866" cy="923330"/>
          </a:xfrm>
          <a:prstGeom prst="rect">
            <a:avLst/>
          </a:prstGeom>
          <a:noFill/>
        </p:spPr>
        <p:txBody>
          <a:bodyPr wrap="none" lIns="91440" tIns="45720" rIns="91440" bIns="45720">
            <a:spAutoFit/>
          </a:bodyPr>
          <a:lstStyle/>
          <a:p>
            <a:pPr algn="ctr"/>
            <a:r>
              <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 YILI PERFORMANSI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5353555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ED297-6E89-DBA9-366D-8C1784549AD9}"/>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C4122B67-728A-4309-D044-53BE83C1AE02}"/>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AD910D81-5D2C-0782-15F4-6BA24CB1EF9E}"/>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89845C0F-3D25-7113-10E9-E3FBD0C9E740}"/>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8D46FD3B-A01D-712B-901D-38A84B2CC1CE}"/>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9E84BBAE-F6E5-C716-7C59-5C68A9B0CB87}"/>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8E3495AE-F19D-7F4F-2D6D-55D288C1B22B}"/>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A9C4579B-32E6-D502-FE2C-92AF498B5AA6}"/>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FAC995A7-1FEA-9BFC-EB81-CAC389A93277}"/>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01243984-7F22-BD47-1D35-4BD8B3437374}"/>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6" name="Metin kutusu 15">
            <a:extLst>
              <a:ext uri="{FF2B5EF4-FFF2-40B4-BE49-F238E27FC236}">
                <a16:creationId xmlns:a16="http://schemas.microsoft.com/office/drawing/2014/main" id="{5D7F65F3-9D28-22CF-9A3F-ECBA1EA01962}"/>
              </a:ext>
            </a:extLst>
          </p:cNvPr>
          <p:cNvSpPr txBox="1"/>
          <p:nvPr/>
        </p:nvSpPr>
        <p:spPr>
          <a:xfrm>
            <a:off x="7391350" y="2133650"/>
            <a:ext cx="3816424" cy="369332"/>
          </a:xfrm>
          <a:prstGeom prst="rect">
            <a:avLst/>
          </a:prstGeom>
          <a:noFill/>
        </p:spPr>
        <p:txBody>
          <a:bodyPr wrap="square" rtlCol="0">
            <a:spAutoFit/>
          </a:bodyPr>
          <a:lstStyle/>
          <a:p>
            <a:r>
              <a:rPr lang="tr-TR" dirty="0"/>
              <a:t>2023-2024 GERÇEKLEŞEN</a:t>
            </a:r>
          </a:p>
        </p:txBody>
      </p:sp>
      <p:sp>
        <p:nvSpPr>
          <p:cNvPr id="2" name="Çift Ayraç 1">
            <a:extLst>
              <a:ext uri="{FF2B5EF4-FFF2-40B4-BE49-F238E27FC236}">
                <a16:creationId xmlns:a16="http://schemas.microsoft.com/office/drawing/2014/main" id="{B83A5BF5-2AE3-E509-DDB0-80D452CC6F8C}"/>
              </a:ext>
            </a:extLst>
          </p:cNvPr>
          <p:cNvSpPr>
            <a:spLocks noChangeArrowheads="1"/>
          </p:cNvSpPr>
          <p:nvPr/>
        </p:nvSpPr>
        <p:spPr bwMode="auto">
          <a:xfrm>
            <a:off x="1092755" y="60480"/>
            <a:ext cx="9394939" cy="818670"/>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(A5)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Öğrencilerimizin, Çalışanlarımızın ve Toplumun Sosyal Gelişimine Katkıda Bulunan Çalışmaları Artırmak</a:t>
            </a:r>
            <a:endParaRPr lang="tr-TR" sz="1050" b="1" kern="0"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5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(5.1) </a:t>
            </a:r>
            <a:r>
              <a:rPr lang="tr-TR" sz="1000" b="1" kern="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Öğrencilerimizin ve mezunlarımızın kariyer planlamasına rehberlik etmek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p:txBody>
      </p:sp>
      <p:graphicFrame>
        <p:nvGraphicFramePr>
          <p:cNvPr id="13" name="Grafik 12">
            <a:extLst>
              <a:ext uri="{FF2B5EF4-FFF2-40B4-BE49-F238E27FC236}">
                <a16:creationId xmlns:a16="http://schemas.microsoft.com/office/drawing/2014/main" id="{F7FFEC08-B670-5BB6-FBB8-15E2B71F97E7}"/>
              </a:ext>
            </a:extLst>
          </p:cNvPr>
          <p:cNvGraphicFramePr>
            <a:graphicFrameLocks/>
          </p:cNvGraphicFramePr>
          <p:nvPr>
            <p:extLst>
              <p:ext uri="{D42A27DB-BD31-4B8C-83A1-F6EECF244321}">
                <p14:modId xmlns:p14="http://schemas.microsoft.com/office/powerpoint/2010/main" val="697797987"/>
              </p:ext>
            </p:extLst>
          </p:nvPr>
        </p:nvGraphicFramePr>
        <p:xfrm>
          <a:off x="5375126" y="2853730"/>
          <a:ext cx="6562725" cy="30956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afik 2">
            <a:extLst>
              <a:ext uri="{FF2B5EF4-FFF2-40B4-BE49-F238E27FC236}">
                <a16:creationId xmlns:a16="http://schemas.microsoft.com/office/drawing/2014/main" id="{A0B6D646-E9C9-4375-B59E-93A61CE361B3}"/>
              </a:ext>
            </a:extLst>
          </p:cNvPr>
          <p:cNvGraphicFramePr>
            <a:graphicFrameLocks/>
          </p:cNvGraphicFramePr>
          <p:nvPr>
            <p:extLst>
              <p:ext uri="{D42A27DB-BD31-4B8C-83A1-F6EECF244321}">
                <p14:modId xmlns:p14="http://schemas.microsoft.com/office/powerpoint/2010/main" val="1445888014"/>
              </p:ext>
            </p:extLst>
          </p:nvPr>
        </p:nvGraphicFramePr>
        <p:xfrm>
          <a:off x="982638" y="2061642"/>
          <a:ext cx="4464496"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678859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95B9A-B1B8-B4A1-ACCA-13E4385E7CE9}"/>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F05ACBDD-51DC-BA99-72B8-CBAD22B0D2EA}"/>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F7DA695C-3425-9A30-65F6-EB25DCAC9F3F}"/>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637E3A3F-D18F-B26B-D24E-C4478F968BC7}"/>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43184E22-FC66-82FB-BEA5-92582654E7E2}"/>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AA5DF1E7-9EF4-20C7-A693-B9EFD85D6D4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2A7D0B-66BD-D8EF-910A-4A5BF22EA93D}"/>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B13AFCE2-30DA-B7C8-0C0C-8BB536B65F37}"/>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6B7DC3B-A845-C934-BE68-F25EC7908021}"/>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B234E7F2-1C97-A9B2-24DB-067448E7A4BC}"/>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2" name="Kaydırma: Yatay 1">
            <a:extLst>
              <a:ext uri="{FF2B5EF4-FFF2-40B4-BE49-F238E27FC236}">
                <a16:creationId xmlns:a16="http://schemas.microsoft.com/office/drawing/2014/main" id="{DD5A4F52-4E84-54B9-0E89-662BBE657782}"/>
              </a:ext>
            </a:extLst>
          </p:cNvPr>
          <p:cNvSpPr/>
          <p:nvPr/>
        </p:nvSpPr>
        <p:spPr>
          <a:xfrm>
            <a:off x="1630710" y="1197546"/>
            <a:ext cx="10225136" cy="1440160"/>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chemeClr val="tx1"/>
                </a:solidFill>
                <a:effectLst/>
                <a:latin typeface="Times New Roman" panose="02020603050405020304" pitchFamily="18" charset="0"/>
                <a:cs typeface="Times New Roman" panose="02020603050405020304" pitchFamily="18" charset="0"/>
              </a:rPr>
              <a:t>2024 yılı hedeflenen değere çok yakın bir sonuca ulaşıldı. Planladığımız faaliyetler herhangi bir dış faktöre bağlı olarak sapmadı.</a:t>
            </a:r>
          </a:p>
        </p:txBody>
      </p:sp>
      <p:sp>
        <p:nvSpPr>
          <p:cNvPr id="17" name="Kaydırma: Yatay 16">
            <a:extLst>
              <a:ext uri="{FF2B5EF4-FFF2-40B4-BE49-F238E27FC236}">
                <a16:creationId xmlns:a16="http://schemas.microsoft.com/office/drawing/2014/main" id="{9F97B4C7-2C06-9AC2-8A23-F5B580F647DF}"/>
              </a:ext>
            </a:extLst>
          </p:cNvPr>
          <p:cNvSpPr/>
          <p:nvPr/>
        </p:nvSpPr>
        <p:spPr>
          <a:xfrm>
            <a:off x="1630710" y="2421682"/>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400" b="0" i="0" dirty="0">
                <a:solidFill>
                  <a:srgbClr val="404E67"/>
                </a:solidFill>
                <a:effectLst/>
                <a:latin typeface="Times New Roman" panose="02020603050405020304" pitchFamily="18" charset="0"/>
                <a:cs typeface="Times New Roman" panose="02020603050405020304" pitchFamily="18" charset="0"/>
              </a:rPr>
              <a:t>PG5.1.1. Performans göstergesinde hedeflenenin altında kalınmıştır. Diğer göstergeler için hedefe ulaşılmıştır.</a:t>
            </a:r>
          </a:p>
        </p:txBody>
      </p:sp>
      <p:sp>
        <p:nvSpPr>
          <p:cNvPr id="18" name="Kaydırma: Yatay 17">
            <a:extLst>
              <a:ext uri="{FF2B5EF4-FFF2-40B4-BE49-F238E27FC236}">
                <a16:creationId xmlns:a16="http://schemas.microsoft.com/office/drawing/2014/main" id="{A5670F2F-6A18-4CF7-9AA9-7033F7711D57}"/>
              </a:ext>
            </a:extLst>
          </p:cNvPr>
          <p:cNvSpPr/>
          <p:nvPr/>
        </p:nvSpPr>
        <p:spPr>
          <a:xfrm>
            <a:off x="1630710" y="3789834"/>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200" b="0" i="0" dirty="0">
                <a:solidFill>
                  <a:schemeClr val="tx1"/>
                </a:solidFill>
                <a:effectLst/>
                <a:latin typeface="Times New Roman" panose="02020603050405020304" pitchFamily="18" charset="0"/>
                <a:cs typeface="Times New Roman" panose="02020603050405020304" pitchFamily="18" charset="0"/>
              </a:rPr>
              <a:t>Planlan performanslara yönelik dönem içerisinde herhangi bir ek maliyet ihtiyacı oluşmamıştır.</a:t>
            </a:r>
          </a:p>
        </p:txBody>
      </p:sp>
      <p:sp>
        <p:nvSpPr>
          <p:cNvPr id="19" name="Kaydırma: Yatay 18">
            <a:extLst>
              <a:ext uri="{FF2B5EF4-FFF2-40B4-BE49-F238E27FC236}">
                <a16:creationId xmlns:a16="http://schemas.microsoft.com/office/drawing/2014/main" id="{2276645D-1FA7-C246-7319-F4DA76D11E10}"/>
              </a:ext>
            </a:extLst>
          </p:cNvPr>
          <p:cNvSpPr/>
          <p:nvPr/>
        </p:nvSpPr>
        <p:spPr>
          <a:xfrm>
            <a:off x="1630710" y="5085978"/>
            <a:ext cx="10225136" cy="1584176"/>
          </a:xfrm>
          <a:prstGeom prst="horizontalScroll">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Font typeface="Arial" panose="020B0604020202020204" pitchFamily="34" charset="0"/>
              <a:buChar char="•"/>
            </a:pPr>
            <a:r>
              <a:rPr lang="tr-TR" sz="1200" b="0" i="0" dirty="0">
                <a:solidFill>
                  <a:schemeClr val="tx1"/>
                </a:solidFill>
                <a:effectLst/>
                <a:latin typeface="Times New Roman" panose="02020603050405020304" pitchFamily="18" charset="0"/>
                <a:cs typeface="Times New Roman" panose="02020603050405020304" pitchFamily="18" charset="0"/>
              </a:rPr>
              <a:t>Belirlenen risklerde herhangi bir değişim olmamıştır. Elde edilen sonucun istikrarlı olarak devam edebilmesi için çalışmalara devam edilecektir.</a:t>
            </a:r>
          </a:p>
        </p:txBody>
      </p:sp>
      <p:sp>
        <p:nvSpPr>
          <p:cNvPr id="20" name="Oval 19">
            <a:extLst>
              <a:ext uri="{FF2B5EF4-FFF2-40B4-BE49-F238E27FC236}">
                <a16:creationId xmlns:a16="http://schemas.microsoft.com/office/drawing/2014/main" id="{75E0B405-64C9-DDE7-0A28-D8969234F619}"/>
              </a:ext>
            </a:extLst>
          </p:cNvPr>
          <p:cNvSpPr/>
          <p:nvPr/>
        </p:nvSpPr>
        <p:spPr>
          <a:xfrm>
            <a:off x="478582" y="1269554"/>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İlgililik</a:t>
            </a:r>
            <a:endParaRPr lang="tr-TR" sz="4000" b="1" dirty="0"/>
          </a:p>
        </p:txBody>
      </p:sp>
      <p:sp>
        <p:nvSpPr>
          <p:cNvPr id="21" name="Oval 20">
            <a:extLst>
              <a:ext uri="{FF2B5EF4-FFF2-40B4-BE49-F238E27FC236}">
                <a16:creationId xmlns:a16="http://schemas.microsoft.com/office/drawing/2014/main" id="{27FA173B-8ED4-F585-29CD-A3F770A91127}"/>
              </a:ext>
            </a:extLst>
          </p:cNvPr>
          <p:cNvSpPr/>
          <p:nvPr/>
        </p:nvSpPr>
        <p:spPr>
          <a:xfrm>
            <a:off x="478582" y="2565698"/>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Etkililik</a:t>
            </a:r>
            <a:endParaRPr lang="tr-TR" sz="4000" b="1" dirty="0"/>
          </a:p>
        </p:txBody>
      </p:sp>
      <p:sp>
        <p:nvSpPr>
          <p:cNvPr id="22" name="Oval 21">
            <a:extLst>
              <a:ext uri="{FF2B5EF4-FFF2-40B4-BE49-F238E27FC236}">
                <a16:creationId xmlns:a16="http://schemas.microsoft.com/office/drawing/2014/main" id="{EF0596AD-6145-FE33-84D2-D9F233930AFC}"/>
              </a:ext>
            </a:extLst>
          </p:cNvPr>
          <p:cNvSpPr/>
          <p:nvPr/>
        </p:nvSpPr>
        <p:spPr>
          <a:xfrm>
            <a:off x="478582" y="3861842"/>
            <a:ext cx="1368152" cy="1368152"/>
          </a:xfrm>
          <a:prstGeom prst="ellipse">
            <a:avLst/>
          </a:prstGeom>
          <a:solidFill>
            <a:srgbClr val="262F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dirty="0"/>
              <a:t>Etkinlik</a:t>
            </a:r>
            <a:endParaRPr lang="tr-TR" sz="4000" b="1" dirty="0"/>
          </a:p>
        </p:txBody>
      </p:sp>
      <p:sp>
        <p:nvSpPr>
          <p:cNvPr id="24" name="Oval 23">
            <a:extLst>
              <a:ext uri="{FF2B5EF4-FFF2-40B4-BE49-F238E27FC236}">
                <a16:creationId xmlns:a16="http://schemas.microsoft.com/office/drawing/2014/main" id="{9BEC34D4-C3E3-DFA1-C135-502E1EE3BE4C}"/>
              </a:ext>
            </a:extLst>
          </p:cNvPr>
          <p:cNvSpPr/>
          <p:nvPr/>
        </p:nvSpPr>
        <p:spPr>
          <a:xfrm>
            <a:off x="478582" y="5229994"/>
            <a:ext cx="1368152" cy="1368152"/>
          </a:xfrm>
          <a:prstGeom prst="ellipse">
            <a:avLst/>
          </a:prstGeom>
          <a:solidFill>
            <a:srgbClr val="0098B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900" dirty="0"/>
              <a:t>Sürdürülebilirlik</a:t>
            </a:r>
            <a:endParaRPr lang="tr-TR" sz="900" b="1" dirty="0"/>
          </a:p>
        </p:txBody>
      </p:sp>
      <p:sp>
        <p:nvSpPr>
          <p:cNvPr id="3" name="Çift Ayraç 2">
            <a:extLst>
              <a:ext uri="{FF2B5EF4-FFF2-40B4-BE49-F238E27FC236}">
                <a16:creationId xmlns:a16="http://schemas.microsoft.com/office/drawing/2014/main" id="{050DEF1D-1FFE-4B73-5D6C-37A65F1AAA33}"/>
              </a:ext>
            </a:extLst>
          </p:cNvPr>
          <p:cNvSpPr>
            <a:spLocks noChangeArrowheads="1"/>
          </p:cNvSpPr>
          <p:nvPr/>
        </p:nvSpPr>
        <p:spPr bwMode="auto">
          <a:xfrm>
            <a:off x="1174339" y="45418"/>
            <a:ext cx="9313355" cy="818670"/>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effectLst/>
              <a:latin typeface="Symbol" panose="05050102010706020507" pitchFamily="18" charset="2"/>
              <a:ea typeface="Symbol" panose="05050102010706020507" pitchFamily="18" charset="2"/>
              <a:cs typeface="Courier New" panose="02070309020205020404" pitchFamily="49" charset="0"/>
            </a:endParaRPr>
          </a:p>
          <a:p>
            <a:pPr algn="ctr">
              <a:lnSpc>
                <a:spcPct val="120000"/>
              </a:lnSpc>
              <a:spcAft>
                <a:spcPts val="300"/>
              </a:spcAft>
            </a:pPr>
            <a:r>
              <a:rPr lang="tr-TR" sz="105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(A5)  </a:t>
            </a:r>
            <a:r>
              <a:rPr lang="tr-TR" sz="10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Öğrencilerimizin, Çalışanlarımızın ve Toplumun Sosyal Gelişimine Katkıda Bulunan Çalışmaları Artırmak</a:t>
            </a:r>
            <a:endParaRPr lang="tr-TR" sz="1050" b="1" kern="0"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a:p>
            <a:pPr algn="ctr">
              <a:lnSpc>
                <a:spcPct val="120000"/>
              </a:lnSpc>
              <a:spcAft>
                <a:spcPts val="300"/>
              </a:spcAft>
            </a:pPr>
            <a:r>
              <a:rPr lang="tr-TR" sz="105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(5.1) </a:t>
            </a:r>
            <a:r>
              <a:rPr lang="tr-TR" sz="1000" b="1" kern="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rPr>
              <a:t>Öğrencilerimizin ve mezunlarımızın kariyer planlamasına rehberlik etmek</a:t>
            </a:r>
            <a:endParaRPr lang="tr-TR" sz="1000" dirty="0">
              <a:solidFill>
                <a:schemeClr val="bg1"/>
              </a:solidFill>
              <a:effectLst/>
              <a:latin typeface="Times New Roman" panose="02020603050405020304" pitchFamily="18"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39081596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44F75-2458-D4E6-D65B-944834B267C6}"/>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9AA360FD-8009-A635-0B83-CC585B7AD77F}"/>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30817F7B-ABDC-D613-C978-20B612FF0319}"/>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6FDFD91A-6BBF-ACED-D048-91277D1DB5F9}"/>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F3E4189D-EB06-B857-CA02-E2609DBC77D0}"/>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78720419-1E36-1E67-FEAD-3D1497171F89}"/>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BF2C4FF-28D3-6B70-CF30-F233B7A08E99}"/>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24F37812-1D56-2F60-8B5D-C53E344A66EE}"/>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9358891B-59D5-514C-10D3-25A431217EF6}"/>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504D00F7-ADF8-A84A-1A08-A0A7F492B267}"/>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918ABF2F-3512-3892-2B31-4825AADC1D08}"/>
              </a:ext>
            </a:extLst>
          </p:cNvPr>
          <p:cNvSpPr txBox="1">
            <a:spLocks/>
          </p:cNvSpPr>
          <p:nvPr/>
        </p:nvSpPr>
        <p:spPr>
          <a:xfrm>
            <a:off x="1094539" y="1072340"/>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pic>
        <p:nvPicPr>
          <p:cNvPr id="17" name="Resim 16">
            <a:extLst>
              <a:ext uri="{FF2B5EF4-FFF2-40B4-BE49-F238E27FC236}">
                <a16:creationId xmlns:a16="http://schemas.microsoft.com/office/drawing/2014/main" id="{55C2028F-6958-AC38-09EC-7D072785DBA9}"/>
              </a:ext>
            </a:extLst>
          </p:cNvPr>
          <p:cNvPicPr>
            <a:picLocks noChangeAspect="1"/>
          </p:cNvPicPr>
          <p:nvPr/>
        </p:nvPicPr>
        <p:blipFill>
          <a:blip r:embed="rId4">
            <a:duotone>
              <a:schemeClr val="accent5">
                <a:shade val="45000"/>
                <a:satMod val="135000"/>
              </a:schemeClr>
              <a:prstClr val="white"/>
            </a:duotone>
          </a:blip>
          <a:stretch>
            <a:fillRect/>
          </a:stretch>
        </p:blipFill>
        <p:spPr>
          <a:xfrm>
            <a:off x="1774726" y="1269554"/>
            <a:ext cx="8928992" cy="5489436"/>
          </a:xfrm>
          <a:prstGeom prst="rect">
            <a:avLst/>
          </a:prstGeom>
        </p:spPr>
      </p:pic>
      <p:sp>
        <p:nvSpPr>
          <p:cNvPr id="18" name="Metin kutusu 17">
            <a:extLst>
              <a:ext uri="{FF2B5EF4-FFF2-40B4-BE49-F238E27FC236}">
                <a16:creationId xmlns:a16="http://schemas.microsoft.com/office/drawing/2014/main" id="{C361EA30-8694-59CC-60DB-D8CE57F6DD3E}"/>
              </a:ext>
            </a:extLst>
          </p:cNvPr>
          <p:cNvSpPr txBox="1"/>
          <p:nvPr/>
        </p:nvSpPr>
        <p:spPr>
          <a:xfrm>
            <a:off x="3502918" y="2709714"/>
            <a:ext cx="2852256" cy="2465547"/>
          </a:xfrm>
          <a:prstGeom prst="rect">
            <a:avLst/>
          </a:prstGeom>
          <a:noFill/>
        </p:spPr>
        <p:txBody>
          <a:bodyPr wrap="square" rtlCol="0">
            <a:spAutoFit/>
          </a:bodyPr>
          <a:lstStyle/>
          <a:p>
            <a:pPr algn="ctr">
              <a:lnSpc>
                <a:spcPct val="120000"/>
              </a:lnSpc>
              <a:spcAft>
                <a:spcPts val="300"/>
              </a:spcAft>
            </a:pPr>
            <a:r>
              <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Amaç (A5) </a:t>
            </a:r>
          </a:p>
          <a:p>
            <a:pPr algn="ctr">
              <a:lnSpc>
                <a:spcPct val="120000"/>
              </a:lnSpc>
              <a:spcAft>
                <a:spcPts val="300"/>
              </a:spcAft>
            </a:pP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Öğrencilerimizin, Çalışanlarımızın ve Toplumun Sosyal Gelişimine Katkıda Bulunan Çalışmaları Artırmak</a:t>
            </a:r>
            <a:endParaRPr lang="tr-TR" sz="2000" b="1"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Metin kutusu 19">
            <a:extLst>
              <a:ext uri="{FF2B5EF4-FFF2-40B4-BE49-F238E27FC236}">
                <a16:creationId xmlns:a16="http://schemas.microsoft.com/office/drawing/2014/main" id="{A5735849-58F6-BE6E-FBB7-6F3CFF5B6E11}"/>
              </a:ext>
            </a:extLst>
          </p:cNvPr>
          <p:cNvSpPr txBox="1"/>
          <p:nvPr/>
        </p:nvSpPr>
        <p:spPr>
          <a:xfrm>
            <a:off x="6380033" y="2713712"/>
            <a:ext cx="2904929" cy="2242345"/>
          </a:xfrm>
          <a:prstGeom prst="rect">
            <a:avLst/>
          </a:prstGeom>
          <a:noFill/>
        </p:spPr>
        <p:txBody>
          <a:bodyPr wrap="square">
            <a:spAutoFit/>
          </a:bodyPr>
          <a:lstStyle/>
          <a:p>
            <a:pPr indent="449580" algn="ctr">
              <a:lnSpc>
                <a:spcPct val="150000"/>
              </a:lnSpc>
              <a:spcAft>
                <a:spcPts val="600"/>
              </a:spcAft>
            </a:pPr>
            <a:r>
              <a:rPr lang="tr-TR" sz="2000" b="1" dirty="0">
                <a:solidFill>
                  <a:srgbClr val="262F59"/>
                </a:solidFill>
                <a:latin typeface="Times New Roman" panose="02020603050405020304" pitchFamily="18" charset="0"/>
                <a:ea typeface="Symbol" panose="05050102010706020507" pitchFamily="18" charset="2"/>
                <a:cs typeface="Times New Roman" panose="02020603050405020304" pitchFamily="18" charset="0"/>
              </a:rPr>
              <a:t>Hedef (5.2)</a:t>
            </a:r>
          </a:p>
          <a:p>
            <a:pPr algn="ctr">
              <a:lnSpc>
                <a:spcPct val="150000"/>
              </a:lnSpc>
              <a:spcAft>
                <a:spcPts val="800"/>
              </a:spcAft>
            </a:pPr>
            <a:r>
              <a:rPr lang="tr-TR" sz="1800" b="1" kern="0" dirty="0">
                <a:solidFill>
                  <a:srgbClr val="262F59"/>
                </a:solidFill>
                <a:effectLst/>
                <a:latin typeface="Times New Roman" panose="02020603050405020304" pitchFamily="18" charset="0"/>
                <a:ea typeface="Symbol" panose="05050102010706020507" pitchFamily="18" charset="2"/>
                <a:cs typeface="Courier New" panose="02070309020205020404" pitchFamily="49" charset="0"/>
              </a:rPr>
              <a:t>Eğitim, kültür, sanat ve spor etkinliklerini artırmak ve öğrenci topluluklarının faaliyetlerini desteklemek</a:t>
            </a:r>
            <a:endParaRPr lang="tr-TR" sz="1800" dirty="0">
              <a:solidFill>
                <a:srgbClr val="262F59"/>
              </a:solidFill>
              <a:effectLst/>
              <a:latin typeface="Symbol" panose="05050102010706020507" pitchFamily="18" charset="2"/>
              <a:ea typeface="Symbol" panose="05050102010706020507" pitchFamily="18" charset="2"/>
              <a:cs typeface="Courier New" panose="02070309020205020404" pitchFamily="49" charset="0"/>
            </a:endParaRPr>
          </a:p>
        </p:txBody>
      </p:sp>
      <p:sp>
        <p:nvSpPr>
          <p:cNvPr id="2" name="Başlık 1">
            <a:extLst>
              <a:ext uri="{FF2B5EF4-FFF2-40B4-BE49-F238E27FC236}">
                <a16:creationId xmlns:a16="http://schemas.microsoft.com/office/drawing/2014/main" id="{73DE8576-4511-EBD2-2F7A-10C3D6619599}"/>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Malatya Turgut Özal Üniversitesi 2022-2026 Stratejik Planı  </a:t>
            </a:r>
          </a:p>
        </p:txBody>
      </p:sp>
    </p:spTree>
    <p:extLst>
      <p:ext uri="{BB962C8B-B14F-4D97-AF65-F5344CB8AC3E}">
        <p14:creationId xmlns:p14="http://schemas.microsoft.com/office/powerpoint/2010/main" val="7618120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94CB4-5D91-20EA-8616-014EC04891AA}"/>
            </a:ext>
          </a:extLst>
        </p:cNvPr>
        <p:cNvGrpSpPr/>
        <p:nvPr/>
      </p:nvGrpSpPr>
      <p:grpSpPr>
        <a:xfrm>
          <a:off x="0" y="0"/>
          <a:ext cx="0" cy="0"/>
          <a:chOff x="0" y="0"/>
          <a:chExt cx="0" cy="0"/>
        </a:xfrm>
      </p:grpSpPr>
      <p:grpSp>
        <p:nvGrpSpPr>
          <p:cNvPr id="4" name="3 Grup">
            <a:extLst>
              <a:ext uri="{FF2B5EF4-FFF2-40B4-BE49-F238E27FC236}">
                <a16:creationId xmlns:a16="http://schemas.microsoft.com/office/drawing/2014/main" id="{9F18FC8E-169C-F661-4098-902AAD538867}"/>
              </a:ext>
            </a:extLst>
          </p:cNvPr>
          <p:cNvGrpSpPr/>
          <p:nvPr/>
        </p:nvGrpSpPr>
        <p:grpSpPr>
          <a:xfrm>
            <a:off x="136630" y="0"/>
            <a:ext cx="11756856" cy="6859588"/>
            <a:chOff x="136630" y="0"/>
            <a:chExt cx="11756856" cy="6859588"/>
          </a:xfrm>
        </p:grpSpPr>
        <p:sp>
          <p:nvSpPr>
            <p:cNvPr id="5" name="Dikdörtgen 3">
              <a:extLst>
                <a:ext uri="{FF2B5EF4-FFF2-40B4-BE49-F238E27FC236}">
                  <a16:creationId xmlns:a16="http://schemas.microsoft.com/office/drawing/2014/main" id="{518755C3-7E28-F7E6-54DB-502D9A9E810A}"/>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7922D24A-A254-DFFA-C79B-C862CCB4BC9C}"/>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3D57221F-0A01-8CB1-FA4B-234C3A03C5B4}"/>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8C7EB2E6-813F-CAAC-4B9A-C7E0E92FFCCD}"/>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E3D560BB-1D94-B17A-CB1E-2D0A7CB8B6A6}"/>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9AF03FF8-AF0D-F051-8E4A-C5D19F3E7B31}"/>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1D33CFA8-BC84-E4C5-0EE8-50FC0C8F05F7}"/>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22ADAF93-4AB4-38DC-A648-07874C05BB9B}"/>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graphicFrame>
        <p:nvGraphicFramePr>
          <p:cNvPr id="2" name="Tablo 1">
            <a:extLst>
              <a:ext uri="{FF2B5EF4-FFF2-40B4-BE49-F238E27FC236}">
                <a16:creationId xmlns:a16="http://schemas.microsoft.com/office/drawing/2014/main" id="{C68CA5F6-E84F-6193-4CE9-B2D18FB0CABE}"/>
              </a:ext>
            </a:extLst>
          </p:cNvPr>
          <p:cNvGraphicFramePr>
            <a:graphicFrameLocks noGrp="1"/>
          </p:cNvGraphicFramePr>
          <p:nvPr>
            <p:extLst>
              <p:ext uri="{D42A27DB-BD31-4B8C-83A1-F6EECF244321}">
                <p14:modId xmlns:p14="http://schemas.microsoft.com/office/powerpoint/2010/main" val="2458069638"/>
              </p:ext>
            </p:extLst>
          </p:nvPr>
        </p:nvGraphicFramePr>
        <p:xfrm>
          <a:off x="1198662" y="1629594"/>
          <a:ext cx="10328869" cy="2637849"/>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118573783"/>
                    </a:ext>
                  </a:extLst>
                </a:gridCol>
                <a:gridCol w="1728192">
                  <a:extLst>
                    <a:ext uri="{9D8B030D-6E8A-4147-A177-3AD203B41FA5}">
                      <a16:colId xmlns:a16="http://schemas.microsoft.com/office/drawing/2014/main" val="3921950199"/>
                    </a:ext>
                  </a:extLst>
                </a:gridCol>
                <a:gridCol w="1512168">
                  <a:extLst>
                    <a:ext uri="{9D8B030D-6E8A-4147-A177-3AD203B41FA5}">
                      <a16:colId xmlns:a16="http://schemas.microsoft.com/office/drawing/2014/main" val="1800970369"/>
                    </a:ext>
                  </a:extLst>
                </a:gridCol>
                <a:gridCol w="1368152">
                  <a:extLst>
                    <a:ext uri="{9D8B030D-6E8A-4147-A177-3AD203B41FA5}">
                      <a16:colId xmlns:a16="http://schemas.microsoft.com/office/drawing/2014/main" val="402024470"/>
                    </a:ext>
                  </a:extLst>
                </a:gridCol>
                <a:gridCol w="1512168">
                  <a:extLst>
                    <a:ext uri="{9D8B030D-6E8A-4147-A177-3AD203B41FA5}">
                      <a16:colId xmlns:a16="http://schemas.microsoft.com/office/drawing/2014/main" val="2244637050"/>
                    </a:ext>
                  </a:extLst>
                </a:gridCol>
                <a:gridCol w="1039837">
                  <a:extLst>
                    <a:ext uri="{9D8B030D-6E8A-4147-A177-3AD203B41FA5}">
                      <a16:colId xmlns:a16="http://schemas.microsoft.com/office/drawing/2014/main" val="3741026848"/>
                    </a:ext>
                  </a:extLst>
                </a:gridCol>
              </a:tblGrid>
              <a:tr h="522871">
                <a:tc row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Performans Göstergesi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BC"/>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2022</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2023</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2024</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2025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tc>
                  <a:txBody>
                    <a:bodyPr/>
                    <a:lstStyle/>
                    <a:p>
                      <a:pPr algn="ctr" rtl="0" fontAlgn="ctr"/>
                      <a:r>
                        <a:rPr lang="tr-TR" sz="1400" u="none" strike="noStrike">
                          <a:effectLst/>
                          <a:latin typeface="Times New Roman" panose="02020603050405020304" pitchFamily="18" charset="0"/>
                          <a:cs typeface="Times New Roman" panose="02020603050405020304" pitchFamily="18" charset="0"/>
                        </a:rPr>
                        <a:t>2026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solidFill>
                  </a:tcPr>
                </a:tc>
                <a:extLst>
                  <a:ext uri="{0D108BD9-81ED-4DB2-BD59-A6C34878D82A}">
                    <a16:rowId xmlns:a16="http://schemas.microsoft.com/office/drawing/2014/main" val="702728459"/>
                  </a:ext>
                </a:extLst>
              </a:tr>
              <a:tr h="479328">
                <a:tc vMerge="1">
                  <a:txBody>
                    <a:bodyPr/>
                    <a:lstStyle/>
                    <a:p>
                      <a:endParaRPr lang="tr-TR"/>
                    </a:p>
                  </a:txBody>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62F59"/>
                    </a:solidFill>
                  </a:tcPr>
                </a:tc>
                <a:tc>
                  <a:txBody>
                    <a:bodyPr/>
                    <a:lstStyle/>
                    <a:p>
                      <a:pPr algn="ctr"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solidFill>
                            <a:schemeClr val="bg1"/>
                          </a:solidFill>
                          <a:effectLst/>
                          <a:latin typeface="Times New Roman" panose="02020603050405020304" pitchFamily="18" charset="0"/>
                          <a:cs typeface="Times New Roman" panose="02020603050405020304" pitchFamily="18" charset="0"/>
                        </a:rPr>
                        <a:t>Gerçekleşen</a:t>
                      </a:r>
                      <a:endParaRPr lang="tr-TR"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262F59"/>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rtl="0" fontAlgn="ctr"/>
                      <a:r>
                        <a:rPr lang="tr-TR" sz="1400" u="none" strike="noStrike" dirty="0">
                          <a:effectLst/>
                          <a:latin typeface="Times New Roman" panose="02020603050405020304" pitchFamily="18" charset="0"/>
                          <a:cs typeface="Times New Roman" panose="02020603050405020304" pitchFamily="18" charset="0"/>
                        </a:rPr>
                        <a:t>Hedeflenen</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41239459"/>
                  </a:ext>
                </a:extLst>
              </a:tr>
              <a:tr h="506717">
                <a:tc>
                  <a:txBody>
                    <a:bodyPr/>
                    <a:lstStyle/>
                    <a:p>
                      <a:pPr algn="just" fontAlgn="ctr"/>
                      <a:r>
                        <a:rPr lang="tr-TR" sz="1400" b="0" i="0" u="none" strike="noStrike" dirty="0">
                          <a:solidFill>
                            <a:schemeClr val="tx1"/>
                          </a:solidFill>
                          <a:effectLst/>
                          <a:latin typeface="Times New Roman" panose="02020603050405020304" pitchFamily="18" charset="0"/>
                          <a:cs typeface="Times New Roman" panose="02020603050405020304" pitchFamily="18" charset="0"/>
                        </a:rPr>
                        <a:t>Düzenlenen  eğitim, kültür, sanat ve spor etkinlik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120857"/>
                  </a:ext>
                </a:extLst>
              </a:tr>
              <a:tr h="479328">
                <a:tc>
                  <a:txBody>
                    <a:bodyPr/>
                    <a:lstStyle/>
                    <a:p>
                      <a:pPr algn="just"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Öğrenci topluluklarına üye olan öğrenci sayısının toplam öğrenci sayısına oranı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13,45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89,69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257415"/>
                  </a:ext>
                </a:extLst>
              </a:tr>
              <a:tr h="479328">
                <a:tc>
                  <a:txBody>
                    <a:bodyPr/>
                    <a:lstStyle/>
                    <a:p>
                      <a:pPr algn="just" fontAlgn="ctr"/>
                      <a:r>
                        <a:rPr lang="tr-TR" sz="1400" b="0" i="0" u="none" strike="noStrike">
                          <a:solidFill>
                            <a:schemeClr val="tx1"/>
                          </a:solidFill>
                          <a:effectLst/>
                          <a:latin typeface="Times New Roman" panose="02020603050405020304" pitchFamily="18" charset="0"/>
                          <a:cs typeface="Times New Roman" panose="02020603050405020304" pitchFamily="18" charset="0"/>
                        </a:rPr>
                        <a:t>Üniversitenin takım olarak veya bireysel katılım sağladığı ulusal ve uluslararası sportif faaliyet sayısı (kümülatif)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a:solidFill>
                            <a:schemeClr val="tx1"/>
                          </a:solidFill>
                          <a:effectLst/>
                          <a:latin typeface="Times New Roman" panose="02020603050405020304" pitchFamily="18" charset="0"/>
                          <a:cs typeface="Times New Roman" panose="02020603050405020304" pitchFamily="18"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1259970"/>
                  </a:ext>
                </a:extLst>
              </a:tr>
            </a:tbl>
          </a:graphicData>
        </a:graphic>
      </p:graphicFrame>
      <p:sp>
        <p:nvSpPr>
          <p:cNvPr id="13" name="Çift Ayraç 12">
            <a:extLst>
              <a:ext uri="{FF2B5EF4-FFF2-40B4-BE49-F238E27FC236}">
                <a16:creationId xmlns:a16="http://schemas.microsoft.com/office/drawing/2014/main" id="{752096C5-FF87-0EF7-4F63-70DBB4DA8527}"/>
              </a:ext>
            </a:extLst>
          </p:cNvPr>
          <p:cNvSpPr>
            <a:spLocks noChangeArrowheads="1"/>
          </p:cNvSpPr>
          <p:nvPr/>
        </p:nvSpPr>
        <p:spPr bwMode="auto">
          <a:xfrm>
            <a:off x="1054646" y="117426"/>
            <a:ext cx="9361040" cy="746670"/>
          </a:xfrm>
          <a:prstGeom prst="bracePair">
            <a:avLst>
              <a:gd name="adj" fmla="val 8333"/>
            </a:avLst>
          </a:prstGeom>
          <a:solidFill>
            <a:srgbClr val="262F59"/>
          </a:solidFill>
          <a:ln w="3175">
            <a:solidFill>
              <a:srgbClr val="12A7CB"/>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1440" tIns="45720" rIns="91440" bIns="45720" anchor="ctr" anchorCtr="0" upright="1">
            <a:noAutofit/>
          </a:bodyPr>
          <a:lstStyle/>
          <a:p>
            <a:pPr algn="ctr">
              <a:lnSpc>
                <a:spcPct val="120000"/>
              </a:lnSpc>
              <a:spcAft>
                <a:spcPts val="300"/>
              </a:spcAft>
            </a:pPr>
            <a:r>
              <a:rPr lang="tr-TR" sz="500" b="1" dirty="0">
                <a:solidFill>
                  <a:srgbClr val="FFFFFF"/>
                </a:solidFill>
                <a:effectLst/>
                <a:latin typeface="Times New Roman" panose="02020603050405020304" pitchFamily="18" charset="0"/>
                <a:ea typeface="Times New Roman" panose="02020603050405020304" pitchFamily="18" charset="0"/>
                <a:cs typeface="Courier New" panose="02070309020205020404" pitchFamily="49" charset="0"/>
              </a:rPr>
              <a:t> </a:t>
            </a:r>
            <a:endParaRPr lang="tr-TR" sz="1100" dirty="0">
              <a:latin typeface="Symbol" panose="05050102010706020507" pitchFamily="18" charset="2"/>
              <a:ea typeface="Times New Roman" panose="02020603050405020304" pitchFamily="18" charset="0"/>
              <a:cs typeface="Courier New" panose="02070309020205020404" pitchFamily="49" charset="0"/>
            </a:endParaRPr>
          </a:p>
          <a:p>
            <a:pPr algn="ctr">
              <a:lnSpc>
                <a:spcPct val="120000"/>
              </a:lnSpc>
              <a:spcAft>
                <a:spcPts val="300"/>
              </a:spcAft>
            </a:pPr>
            <a:r>
              <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Amaç (A5)  </a:t>
            </a:r>
            <a:r>
              <a:rPr lang="tr-TR" sz="9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Öğrencilerimizin, Çalışanlarımızın ve Toplumun Sosyal Gelişimine Katkıda Bulunan Çalışmaları Artırmak</a:t>
            </a:r>
            <a:endParaRPr lang="tr-TR"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lnSpc>
                <a:spcPct val="150000"/>
              </a:lnSpc>
              <a:spcAft>
                <a:spcPts val="600"/>
              </a:spcAft>
            </a:pPr>
            <a:r>
              <a:rPr lang="tr-TR" sz="90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rPr>
              <a:t>Hedef (5.2) </a:t>
            </a:r>
            <a:r>
              <a:rPr lang="tr-TR" sz="900" b="1" kern="0" dirty="0">
                <a:solidFill>
                  <a:schemeClr val="bg1"/>
                </a:solidFill>
                <a:effectLst/>
                <a:latin typeface="Times New Roman" panose="02020603050405020304" pitchFamily="18" charset="0"/>
                <a:ea typeface="Symbol" panose="05050102010706020507" pitchFamily="18" charset="2"/>
                <a:cs typeface="Courier New" panose="02070309020205020404" pitchFamily="49" charset="0"/>
              </a:rPr>
              <a:t>Eğitim, kültür, sanat ve spor etkinliklerini artırmak ve öğrenci topluluklarının faaliyetlerini desteklemek</a:t>
            </a:r>
            <a:endParaRPr lang="tr-TR" sz="900" dirty="0">
              <a:solidFill>
                <a:schemeClr val="bg1"/>
              </a:solidFill>
              <a:effectLst/>
              <a:latin typeface="Symbol" panose="05050102010706020507" pitchFamily="18" charset="2"/>
              <a:ea typeface="Symbol" panose="05050102010706020507" pitchFamily="18" charset="2"/>
              <a:cs typeface="Courier New" panose="02070309020205020404" pitchFamily="49" charset="0"/>
            </a:endParaRPr>
          </a:p>
          <a:p>
            <a:pPr indent="449580" algn="ctr">
              <a:lnSpc>
                <a:spcPct val="150000"/>
              </a:lnSpc>
              <a:spcAft>
                <a:spcPts val="600"/>
              </a:spcAft>
            </a:pPr>
            <a:endParaRPr lang="tr-TR" sz="1050" b="1" dirty="0">
              <a:solidFill>
                <a:schemeClr val="bg1"/>
              </a:solidFill>
              <a:latin typeface="Times New Roman" panose="02020603050405020304" pitchFamily="18" charset="0"/>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21244217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5000">
        <p15:prstTrans prst="pageCurlDouble"/>
      </p:transition>
    </mc:Choice>
    <mc:Fallback>
      <p:transition spd="slow" advClick="0" advTm="5000">
        <p:fade/>
      </p:transition>
    </mc:Fallback>
  </mc:AlternateContent>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3257</TotalTime>
  <Words>7844</Words>
  <Application>Microsoft Office PowerPoint</Application>
  <PresentationFormat>Özel</PresentationFormat>
  <Paragraphs>2325</Paragraphs>
  <Slides>120</Slides>
  <Notes>119</Notes>
  <HiddenSlides>0</HiddenSlides>
  <MMClips>1</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120</vt:i4>
      </vt:variant>
    </vt:vector>
  </HeadingPairs>
  <TitlesOfParts>
    <vt:vector size="126" baseType="lpstr">
      <vt:lpstr>Arial</vt:lpstr>
      <vt:lpstr>Calibri</vt:lpstr>
      <vt:lpstr>Courier New</vt:lpstr>
      <vt:lpstr>Symbol</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PC</cp:lastModifiedBy>
  <cp:revision>348</cp:revision>
  <dcterms:created xsi:type="dcterms:W3CDTF">2023-10-23T12:29:19Z</dcterms:created>
  <dcterms:modified xsi:type="dcterms:W3CDTF">2025-03-13T08:44:07Z</dcterms:modified>
</cp:coreProperties>
</file>