
<file path=[Content_Types].xml><?xml version="1.0" encoding="utf-8"?>
<Types xmlns="http://schemas.openxmlformats.org/package/2006/content-types">
  <Default Extension="png" ContentType="image/png"/>
  <Default Extension="m4a" ContentType="audio/mp4"/>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7"/>
  </p:notesMasterIdLst>
  <p:sldIdLst>
    <p:sldId id="263" r:id="rId2"/>
    <p:sldId id="278" r:id="rId3"/>
    <p:sldId id="294" r:id="rId4"/>
    <p:sldId id="342" r:id="rId5"/>
    <p:sldId id="343" r:id="rId6"/>
    <p:sldId id="369" r:id="rId7"/>
    <p:sldId id="371" r:id="rId8"/>
    <p:sldId id="372" r:id="rId9"/>
    <p:sldId id="370" r:id="rId10"/>
    <p:sldId id="379" r:id="rId11"/>
    <p:sldId id="373" r:id="rId12"/>
    <p:sldId id="375" r:id="rId13"/>
    <p:sldId id="405" r:id="rId14"/>
    <p:sldId id="388" r:id="rId15"/>
    <p:sldId id="406" r:id="rId16"/>
    <p:sldId id="389" r:id="rId17"/>
    <p:sldId id="408" r:id="rId18"/>
    <p:sldId id="391" r:id="rId19"/>
    <p:sldId id="392" r:id="rId20"/>
    <p:sldId id="393" r:id="rId21"/>
    <p:sldId id="395" r:id="rId22"/>
    <p:sldId id="396" r:id="rId23"/>
    <p:sldId id="397" r:id="rId24"/>
    <p:sldId id="398" r:id="rId25"/>
    <p:sldId id="400" r:id="rId26"/>
    <p:sldId id="401" r:id="rId27"/>
    <p:sldId id="402" r:id="rId28"/>
    <p:sldId id="403" r:id="rId29"/>
    <p:sldId id="404" r:id="rId30"/>
    <p:sldId id="380" r:id="rId31"/>
    <p:sldId id="381" r:id="rId32"/>
    <p:sldId id="407" r:id="rId33"/>
    <p:sldId id="382" r:id="rId34"/>
    <p:sldId id="387" r:id="rId35"/>
    <p:sldId id="277" r:id="rId36"/>
  </p:sldIdLst>
  <p:sldSz cx="12190413" cy="6859588"/>
  <p:notesSz cx="6858000" cy="9144000"/>
  <p:defaultTextStyle>
    <a:defPPr>
      <a:defRPr lang="tr-TR"/>
    </a:defPPr>
    <a:lvl1pPr marL="0" algn="l" defTabSz="930402" rtl="0" eaLnBrk="1" latinLnBrk="0" hangingPunct="1">
      <a:defRPr sz="1800" kern="1200">
        <a:solidFill>
          <a:schemeClr val="tx1"/>
        </a:solidFill>
        <a:latin typeface="+mn-lt"/>
        <a:ea typeface="+mn-ea"/>
        <a:cs typeface="+mn-cs"/>
      </a:defRPr>
    </a:lvl1pPr>
    <a:lvl2pPr marL="465201" algn="l" defTabSz="930402" rtl="0" eaLnBrk="1" latinLnBrk="0" hangingPunct="1">
      <a:defRPr sz="1800" kern="1200">
        <a:solidFill>
          <a:schemeClr val="tx1"/>
        </a:solidFill>
        <a:latin typeface="+mn-lt"/>
        <a:ea typeface="+mn-ea"/>
        <a:cs typeface="+mn-cs"/>
      </a:defRPr>
    </a:lvl2pPr>
    <a:lvl3pPr marL="930402" algn="l" defTabSz="930402" rtl="0" eaLnBrk="1" latinLnBrk="0" hangingPunct="1">
      <a:defRPr sz="1800" kern="1200">
        <a:solidFill>
          <a:schemeClr val="tx1"/>
        </a:solidFill>
        <a:latin typeface="+mn-lt"/>
        <a:ea typeface="+mn-ea"/>
        <a:cs typeface="+mn-cs"/>
      </a:defRPr>
    </a:lvl3pPr>
    <a:lvl4pPr marL="1395603" algn="l" defTabSz="930402" rtl="0" eaLnBrk="1" latinLnBrk="0" hangingPunct="1">
      <a:defRPr sz="1800" kern="1200">
        <a:solidFill>
          <a:schemeClr val="tx1"/>
        </a:solidFill>
        <a:latin typeface="+mn-lt"/>
        <a:ea typeface="+mn-ea"/>
        <a:cs typeface="+mn-cs"/>
      </a:defRPr>
    </a:lvl4pPr>
    <a:lvl5pPr marL="1860804" algn="l" defTabSz="930402" rtl="0" eaLnBrk="1" latinLnBrk="0" hangingPunct="1">
      <a:defRPr sz="1800" kern="1200">
        <a:solidFill>
          <a:schemeClr val="tx1"/>
        </a:solidFill>
        <a:latin typeface="+mn-lt"/>
        <a:ea typeface="+mn-ea"/>
        <a:cs typeface="+mn-cs"/>
      </a:defRPr>
    </a:lvl5pPr>
    <a:lvl6pPr marL="2326005" algn="l" defTabSz="930402" rtl="0" eaLnBrk="1" latinLnBrk="0" hangingPunct="1">
      <a:defRPr sz="1800" kern="1200">
        <a:solidFill>
          <a:schemeClr val="tx1"/>
        </a:solidFill>
        <a:latin typeface="+mn-lt"/>
        <a:ea typeface="+mn-ea"/>
        <a:cs typeface="+mn-cs"/>
      </a:defRPr>
    </a:lvl6pPr>
    <a:lvl7pPr marL="2791206" algn="l" defTabSz="930402" rtl="0" eaLnBrk="1" latinLnBrk="0" hangingPunct="1">
      <a:defRPr sz="1800" kern="1200">
        <a:solidFill>
          <a:schemeClr val="tx1"/>
        </a:solidFill>
        <a:latin typeface="+mn-lt"/>
        <a:ea typeface="+mn-ea"/>
        <a:cs typeface="+mn-cs"/>
      </a:defRPr>
    </a:lvl7pPr>
    <a:lvl8pPr marL="3256407" algn="l" defTabSz="930402" rtl="0" eaLnBrk="1" latinLnBrk="0" hangingPunct="1">
      <a:defRPr sz="1800" kern="1200">
        <a:solidFill>
          <a:schemeClr val="tx1"/>
        </a:solidFill>
        <a:latin typeface="+mn-lt"/>
        <a:ea typeface="+mn-ea"/>
        <a:cs typeface="+mn-cs"/>
      </a:defRPr>
    </a:lvl8pPr>
    <a:lvl9pPr marL="3721608" algn="l" defTabSz="93040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F59"/>
    <a:srgbClr val="12A759"/>
    <a:srgbClr val="0098BC"/>
    <a:srgbClr val="12A7CB"/>
    <a:srgbClr val="12A7CD"/>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684" y="114"/>
      </p:cViewPr>
      <p:guideLst>
        <p:guide orient="horz" pos="2161"/>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C\Desktop\KURUMSAL%20RI&#775;SK%20KONSOLI&#775;DE-2024%20(ARALI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spPr>
            <a:solidFill>
              <a:srgbClr val="002060"/>
            </a:solidFill>
          </c:spPr>
          <c:invertIfNegative val="0"/>
          <c:dPt>
            <c:idx val="1"/>
            <c:invertIfNegative val="0"/>
            <c:bubble3D val="0"/>
            <c:spPr>
              <a:solidFill>
                <a:srgbClr val="12A7CB"/>
              </a:solidFill>
            </c:spPr>
            <c:extLst>
              <c:ext xmlns:c16="http://schemas.microsoft.com/office/drawing/2014/chart" uri="{C3380CC4-5D6E-409C-BE32-E72D297353CC}">
                <c16:uniqueId val="{00000000-3843-4C2D-A247-5E600303651F}"/>
              </c:ext>
            </c:extLst>
          </c:dPt>
          <c:dPt>
            <c:idx val="3"/>
            <c:invertIfNegative val="0"/>
            <c:bubble3D val="0"/>
            <c:spPr>
              <a:solidFill>
                <a:srgbClr val="12A7CB"/>
              </a:solidFill>
            </c:spPr>
            <c:extLst>
              <c:ext xmlns:c16="http://schemas.microsoft.com/office/drawing/2014/chart" uri="{C3380CC4-5D6E-409C-BE32-E72D297353CC}">
                <c16:uniqueId val="{00000001-3843-4C2D-A247-5E600303651F}"/>
              </c:ext>
            </c:extLst>
          </c:dPt>
          <c:dPt>
            <c:idx val="5"/>
            <c:invertIfNegative val="0"/>
            <c:bubble3D val="0"/>
            <c:spPr>
              <a:solidFill>
                <a:srgbClr val="12A7CB"/>
              </a:solidFill>
            </c:spPr>
            <c:extLst>
              <c:ext xmlns:c16="http://schemas.microsoft.com/office/drawing/2014/chart" uri="{C3380CC4-5D6E-409C-BE32-E72D297353CC}">
                <c16:uniqueId val="{00000002-3843-4C2D-A247-5E600303651F}"/>
              </c:ext>
            </c:extLst>
          </c:dPt>
          <c:dPt>
            <c:idx val="7"/>
            <c:invertIfNegative val="0"/>
            <c:bubble3D val="0"/>
            <c:spPr>
              <a:solidFill>
                <a:srgbClr val="12A7CB"/>
              </a:solidFill>
            </c:spPr>
            <c:extLst>
              <c:ext xmlns:c16="http://schemas.microsoft.com/office/drawing/2014/chart" uri="{C3380CC4-5D6E-409C-BE32-E72D297353CC}">
                <c16:uniqueId val="{00000003-3843-4C2D-A247-5E600303651F}"/>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Sayfa3!$A$1:$A$9</c:f>
              <c:strCache>
                <c:ptCount val="9"/>
                <c:pt idx="0">
                  <c:v>düşük etki-çok zayıf olasılık</c:v>
                </c:pt>
                <c:pt idx="1">
                  <c:v>düşük etki-yüksek olasılık </c:v>
                </c:pt>
                <c:pt idx="2">
                  <c:v>düşük etki-zayıf olasılık</c:v>
                </c:pt>
                <c:pt idx="3">
                  <c:v>orta etki-çok zayıf olasılık</c:v>
                </c:pt>
                <c:pt idx="4">
                  <c:v>orta etki-zayıf olasılık</c:v>
                </c:pt>
                <c:pt idx="5">
                  <c:v>orta etki-orta olasılık</c:v>
                </c:pt>
                <c:pt idx="6">
                  <c:v>orta etki-yüksek olasılık</c:v>
                </c:pt>
                <c:pt idx="7">
                  <c:v>yüksek etki-zayıf olasılık</c:v>
                </c:pt>
                <c:pt idx="8">
                  <c:v>yüksek etki-orta olasılık</c:v>
                </c:pt>
              </c:strCache>
            </c:strRef>
          </c:cat>
          <c:val>
            <c:numRef>
              <c:f>Sayfa3!$B$1:$B$9</c:f>
              <c:numCache>
                <c:formatCode>General</c:formatCode>
                <c:ptCount val="9"/>
                <c:pt idx="0">
                  <c:v>5</c:v>
                </c:pt>
                <c:pt idx="1">
                  <c:v>1</c:v>
                </c:pt>
                <c:pt idx="2">
                  <c:v>10</c:v>
                </c:pt>
                <c:pt idx="3">
                  <c:v>1</c:v>
                </c:pt>
                <c:pt idx="4">
                  <c:v>6</c:v>
                </c:pt>
                <c:pt idx="5">
                  <c:v>27</c:v>
                </c:pt>
                <c:pt idx="6">
                  <c:v>1</c:v>
                </c:pt>
                <c:pt idx="7">
                  <c:v>3</c:v>
                </c:pt>
                <c:pt idx="8">
                  <c:v>2</c:v>
                </c:pt>
              </c:numCache>
            </c:numRef>
          </c:val>
          <c:extLst>
            <c:ext xmlns:c16="http://schemas.microsoft.com/office/drawing/2014/chart" uri="{C3380CC4-5D6E-409C-BE32-E72D297353CC}">
              <c16:uniqueId val="{00000004-3843-4C2D-A247-5E600303651F}"/>
            </c:ext>
          </c:extLst>
        </c:ser>
        <c:dLbls>
          <c:showLegendKey val="0"/>
          <c:showVal val="0"/>
          <c:showCatName val="0"/>
          <c:showSerName val="0"/>
          <c:showPercent val="0"/>
          <c:showBubbleSize val="0"/>
        </c:dLbls>
        <c:gapWidth val="150"/>
        <c:axId val="265000064"/>
        <c:axId val="265018368"/>
      </c:barChart>
      <c:catAx>
        <c:axId val="265000064"/>
        <c:scaling>
          <c:orientation val="minMax"/>
        </c:scaling>
        <c:delete val="0"/>
        <c:axPos val="b"/>
        <c:numFmt formatCode="General" sourceLinked="0"/>
        <c:majorTickMark val="out"/>
        <c:minorTickMark val="none"/>
        <c:tickLblPos val="nextTo"/>
        <c:crossAx val="265018368"/>
        <c:crosses val="autoZero"/>
        <c:auto val="1"/>
        <c:lblAlgn val="ctr"/>
        <c:lblOffset val="100"/>
        <c:noMultiLvlLbl val="0"/>
      </c:catAx>
      <c:valAx>
        <c:axId val="265018368"/>
        <c:scaling>
          <c:orientation val="minMax"/>
        </c:scaling>
        <c:delete val="1"/>
        <c:axPos val="l"/>
        <c:numFmt formatCode="General" sourceLinked="1"/>
        <c:majorTickMark val="out"/>
        <c:minorTickMark val="none"/>
        <c:tickLblPos val="nextTo"/>
        <c:crossAx val="26500006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881FB9-3064-413E-9E0A-7FA32223A7C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tr-TR"/>
        </a:p>
      </dgm:t>
    </dgm:pt>
    <dgm:pt modelId="{CD7AD76F-29CD-49C5-9EE3-4DD40AE5A67C}">
      <dgm:prSet phldrT="[Metin]"/>
      <dgm:spPr/>
      <dgm:t>
        <a:bodyPr/>
        <a:lstStyle/>
        <a:p>
          <a:r>
            <a:rPr lang="tr-TR" dirty="0"/>
            <a:t>5 AMAÇ</a:t>
          </a:r>
        </a:p>
      </dgm:t>
    </dgm:pt>
    <dgm:pt modelId="{23BB9E04-E5C9-4B45-A943-A6A7A47C61ED}" type="parTrans" cxnId="{28E18330-CA92-40A1-AC37-1E64B3EADC1F}">
      <dgm:prSet/>
      <dgm:spPr/>
      <dgm:t>
        <a:bodyPr/>
        <a:lstStyle/>
        <a:p>
          <a:endParaRPr lang="tr-TR"/>
        </a:p>
      </dgm:t>
    </dgm:pt>
    <dgm:pt modelId="{AEB9EEE0-FB69-43AE-BCDF-8C36399747C5}" type="sibTrans" cxnId="{28E18330-CA92-40A1-AC37-1E64B3EADC1F}">
      <dgm:prSet/>
      <dgm:spPr/>
      <dgm:t>
        <a:bodyPr/>
        <a:lstStyle/>
        <a:p>
          <a:endParaRPr lang="tr-TR"/>
        </a:p>
      </dgm:t>
    </dgm:pt>
    <dgm:pt modelId="{F6560F72-86B4-4E7D-80FC-B0974266FC37}">
      <dgm:prSet phldrT="[Metin]"/>
      <dgm:spPr>
        <a:solidFill>
          <a:srgbClr val="59AEBF"/>
        </a:solidFill>
      </dgm:spPr>
      <dgm:t>
        <a:bodyPr/>
        <a:lstStyle/>
        <a:p>
          <a:r>
            <a:rPr lang="tr-TR" dirty="0"/>
            <a:t>22 HEDEF</a:t>
          </a:r>
        </a:p>
      </dgm:t>
    </dgm:pt>
    <dgm:pt modelId="{E12E2B14-0827-4AA7-8F74-512A7D784837}" type="parTrans" cxnId="{6098CA35-433E-4405-94D5-783F4234F5B5}">
      <dgm:prSet/>
      <dgm:spPr/>
      <dgm:t>
        <a:bodyPr/>
        <a:lstStyle/>
        <a:p>
          <a:endParaRPr lang="tr-TR"/>
        </a:p>
      </dgm:t>
    </dgm:pt>
    <dgm:pt modelId="{C08DE4F6-6FCA-43AC-B2AD-A50FDE4B916A}" type="sibTrans" cxnId="{6098CA35-433E-4405-94D5-783F4234F5B5}">
      <dgm:prSet/>
      <dgm:spPr/>
      <dgm:t>
        <a:bodyPr/>
        <a:lstStyle/>
        <a:p>
          <a:endParaRPr lang="tr-TR"/>
        </a:p>
      </dgm:t>
    </dgm:pt>
    <dgm:pt modelId="{BF7E89C7-6BA9-406E-9DFC-8421EFC1D018}">
      <dgm:prSet phldrT="[Metin]"/>
      <dgm:spPr>
        <a:solidFill>
          <a:srgbClr val="262F59"/>
        </a:solidFill>
      </dgm:spPr>
      <dgm:t>
        <a:bodyPr/>
        <a:lstStyle/>
        <a:p>
          <a:r>
            <a:rPr lang="tr-TR" dirty="0"/>
            <a:t>77 PERFORMANS GÖSTERGESİ</a:t>
          </a:r>
        </a:p>
      </dgm:t>
    </dgm:pt>
    <dgm:pt modelId="{2C76D0E6-2A30-47AC-B74C-FD03A2434E7E}" type="parTrans" cxnId="{7D5179AE-F225-4992-80FF-5D195997B2E6}">
      <dgm:prSet/>
      <dgm:spPr/>
      <dgm:t>
        <a:bodyPr/>
        <a:lstStyle/>
        <a:p>
          <a:endParaRPr lang="tr-TR"/>
        </a:p>
      </dgm:t>
    </dgm:pt>
    <dgm:pt modelId="{C0199DE4-12D6-473D-9CFE-131636AABFAB}" type="sibTrans" cxnId="{7D5179AE-F225-4992-80FF-5D195997B2E6}">
      <dgm:prSet/>
      <dgm:spPr/>
      <dgm:t>
        <a:bodyPr/>
        <a:lstStyle/>
        <a:p>
          <a:endParaRPr lang="tr-TR"/>
        </a:p>
      </dgm:t>
    </dgm:pt>
    <dgm:pt modelId="{E33DA4B0-A2C6-4913-B6F4-2702D1C3D154}" type="pres">
      <dgm:prSet presAssocID="{A9881FB9-3064-413E-9E0A-7FA32223A7C9}" presName="Name0" presStyleCnt="0">
        <dgm:presLayoutVars>
          <dgm:dir/>
          <dgm:resizeHandles val="exact"/>
        </dgm:presLayoutVars>
      </dgm:prSet>
      <dgm:spPr/>
      <dgm:t>
        <a:bodyPr/>
        <a:lstStyle/>
        <a:p>
          <a:endParaRPr lang="tr-TR"/>
        </a:p>
      </dgm:t>
    </dgm:pt>
    <dgm:pt modelId="{F9C356C8-7876-4043-ABA9-C0CAD449DC74}" type="pres">
      <dgm:prSet presAssocID="{CD7AD76F-29CD-49C5-9EE3-4DD40AE5A67C}" presName="node" presStyleLbl="node1" presStyleIdx="0" presStyleCnt="3" custLinFactNeighborX="-28935" custLinFactNeighborY="704">
        <dgm:presLayoutVars>
          <dgm:bulletEnabled val="1"/>
        </dgm:presLayoutVars>
      </dgm:prSet>
      <dgm:spPr/>
      <dgm:t>
        <a:bodyPr/>
        <a:lstStyle/>
        <a:p>
          <a:endParaRPr lang="tr-TR"/>
        </a:p>
      </dgm:t>
    </dgm:pt>
    <dgm:pt modelId="{DEE8B9AA-55C9-4324-9FE9-8D191100351F}" type="pres">
      <dgm:prSet presAssocID="{AEB9EEE0-FB69-43AE-BCDF-8C36399747C5}" presName="sibTrans" presStyleCnt="0"/>
      <dgm:spPr/>
    </dgm:pt>
    <dgm:pt modelId="{A4DBBD5A-019F-48C2-8314-6259C502FB7E}" type="pres">
      <dgm:prSet presAssocID="{F6560F72-86B4-4E7D-80FC-B0974266FC37}" presName="node" presStyleLbl="node1" presStyleIdx="1" presStyleCnt="3">
        <dgm:presLayoutVars>
          <dgm:bulletEnabled val="1"/>
        </dgm:presLayoutVars>
      </dgm:prSet>
      <dgm:spPr/>
      <dgm:t>
        <a:bodyPr/>
        <a:lstStyle/>
        <a:p>
          <a:endParaRPr lang="tr-TR"/>
        </a:p>
      </dgm:t>
    </dgm:pt>
    <dgm:pt modelId="{A26BC903-E302-4982-804B-E18B75E64D97}" type="pres">
      <dgm:prSet presAssocID="{C08DE4F6-6FCA-43AC-B2AD-A50FDE4B916A}" presName="sibTrans" presStyleCnt="0"/>
      <dgm:spPr/>
    </dgm:pt>
    <dgm:pt modelId="{848B0A2F-6E24-4A83-8EFD-70B98EFB0B11}" type="pres">
      <dgm:prSet presAssocID="{BF7E89C7-6BA9-406E-9DFC-8421EFC1D018}" presName="node" presStyleLbl="node1" presStyleIdx="2" presStyleCnt="3">
        <dgm:presLayoutVars>
          <dgm:bulletEnabled val="1"/>
        </dgm:presLayoutVars>
      </dgm:prSet>
      <dgm:spPr/>
      <dgm:t>
        <a:bodyPr/>
        <a:lstStyle/>
        <a:p>
          <a:endParaRPr lang="tr-TR"/>
        </a:p>
      </dgm:t>
    </dgm:pt>
  </dgm:ptLst>
  <dgm:cxnLst>
    <dgm:cxn modelId="{864AFC28-9CDC-4BF1-8655-E4E66CED212A}" type="presOf" srcId="{A9881FB9-3064-413E-9E0A-7FA32223A7C9}" destId="{E33DA4B0-A2C6-4913-B6F4-2702D1C3D154}" srcOrd="0" destOrd="0" presId="urn:microsoft.com/office/officeart/2005/8/layout/hList6"/>
    <dgm:cxn modelId="{7D5179AE-F225-4992-80FF-5D195997B2E6}" srcId="{A9881FB9-3064-413E-9E0A-7FA32223A7C9}" destId="{BF7E89C7-6BA9-406E-9DFC-8421EFC1D018}" srcOrd="2" destOrd="0" parTransId="{2C76D0E6-2A30-47AC-B74C-FD03A2434E7E}" sibTransId="{C0199DE4-12D6-473D-9CFE-131636AABFAB}"/>
    <dgm:cxn modelId="{6098CA35-433E-4405-94D5-783F4234F5B5}" srcId="{A9881FB9-3064-413E-9E0A-7FA32223A7C9}" destId="{F6560F72-86B4-4E7D-80FC-B0974266FC37}" srcOrd="1" destOrd="0" parTransId="{E12E2B14-0827-4AA7-8F74-512A7D784837}" sibTransId="{C08DE4F6-6FCA-43AC-B2AD-A50FDE4B916A}"/>
    <dgm:cxn modelId="{A1966D8F-A8DF-4155-9661-AEF2CAAFF02D}" type="presOf" srcId="{CD7AD76F-29CD-49C5-9EE3-4DD40AE5A67C}" destId="{F9C356C8-7876-4043-ABA9-C0CAD449DC74}" srcOrd="0" destOrd="0" presId="urn:microsoft.com/office/officeart/2005/8/layout/hList6"/>
    <dgm:cxn modelId="{4F07511F-FBB2-4CB5-A6EA-82831DB39189}" type="presOf" srcId="{BF7E89C7-6BA9-406E-9DFC-8421EFC1D018}" destId="{848B0A2F-6E24-4A83-8EFD-70B98EFB0B11}" srcOrd="0" destOrd="0" presId="urn:microsoft.com/office/officeart/2005/8/layout/hList6"/>
    <dgm:cxn modelId="{28E18330-CA92-40A1-AC37-1E64B3EADC1F}" srcId="{A9881FB9-3064-413E-9E0A-7FA32223A7C9}" destId="{CD7AD76F-29CD-49C5-9EE3-4DD40AE5A67C}" srcOrd="0" destOrd="0" parTransId="{23BB9E04-E5C9-4B45-A943-A6A7A47C61ED}" sibTransId="{AEB9EEE0-FB69-43AE-BCDF-8C36399747C5}"/>
    <dgm:cxn modelId="{441A52BE-0279-4F1F-BBD0-33AEF86A802B}" type="presOf" srcId="{F6560F72-86B4-4E7D-80FC-B0974266FC37}" destId="{A4DBBD5A-019F-48C2-8314-6259C502FB7E}" srcOrd="0" destOrd="0" presId="urn:microsoft.com/office/officeart/2005/8/layout/hList6"/>
    <dgm:cxn modelId="{E462D75F-B40F-4244-A35A-6CB75E38C295}" type="presParOf" srcId="{E33DA4B0-A2C6-4913-B6F4-2702D1C3D154}" destId="{F9C356C8-7876-4043-ABA9-C0CAD449DC74}" srcOrd="0" destOrd="0" presId="urn:microsoft.com/office/officeart/2005/8/layout/hList6"/>
    <dgm:cxn modelId="{7F67C403-C2EF-4DA0-9246-E7B5D11482CE}" type="presParOf" srcId="{E33DA4B0-A2C6-4913-B6F4-2702D1C3D154}" destId="{DEE8B9AA-55C9-4324-9FE9-8D191100351F}" srcOrd="1" destOrd="0" presId="urn:microsoft.com/office/officeart/2005/8/layout/hList6"/>
    <dgm:cxn modelId="{32A13898-820D-4FD9-A760-BAB987A0E9F0}" type="presParOf" srcId="{E33DA4B0-A2C6-4913-B6F4-2702D1C3D154}" destId="{A4DBBD5A-019F-48C2-8314-6259C502FB7E}" srcOrd="2" destOrd="0" presId="urn:microsoft.com/office/officeart/2005/8/layout/hList6"/>
    <dgm:cxn modelId="{26DC2FCC-FA3B-4955-AF4B-414AA4EABCFA}" type="presParOf" srcId="{E33DA4B0-A2C6-4913-B6F4-2702D1C3D154}" destId="{A26BC903-E302-4982-804B-E18B75E64D97}" srcOrd="3" destOrd="0" presId="urn:microsoft.com/office/officeart/2005/8/layout/hList6"/>
    <dgm:cxn modelId="{7C52B51A-AFAA-4E2C-8DEE-0CA94E5D94D3}" type="presParOf" srcId="{E33DA4B0-A2C6-4913-B6F4-2702D1C3D154}" destId="{848B0A2F-6E24-4A83-8EFD-70B98EFB0B11}" srcOrd="4" destOrd="0" presId="urn:microsoft.com/office/officeart/2005/8/layout/h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356C8-7876-4043-ABA9-C0CAD449DC74}">
      <dsp:nvSpPr>
        <dsp:cNvPr id="0" name=""/>
        <dsp:cNvSpPr/>
      </dsp:nvSpPr>
      <dsp:spPr>
        <a:xfrm rot="16200000">
          <a:off x="-428848" y="428848"/>
          <a:ext cx="2686050" cy="182835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730" bIns="0" numCol="1" spcCol="1270" anchor="ctr" anchorCtr="0">
          <a:noAutofit/>
        </a:bodyPr>
        <a:lstStyle/>
        <a:p>
          <a:pPr lvl="0" algn="ctr" defTabSz="933450">
            <a:lnSpc>
              <a:spcPct val="90000"/>
            </a:lnSpc>
            <a:spcBef>
              <a:spcPct val="0"/>
            </a:spcBef>
            <a:spcAft>
              <a:spcPct val="35000"/>
            </a:spcAft>
          </a:pPr>
          <a:r>
            <a:rPr lang="tr-TR" sz="2100" kern="1200" dirty="0"/>
            <a:t>5 AMAÇ</a:t>
          </a:r>
        </a:p>
      </dsp:txBody>
      <dsp:txXfrm rot="5400000">
        <a:off x="1" y="537209"/>
        <a:ext cx="1828353" cy="1611630"/>
      </dsp:txXfrm>
    </dsp:sp>
    <dsp:sp modelId="{A4DBBD5A-019F-48C2-8314-6259C502FB7E}">
      <dsp:nvSpPr>
        <dsp:cNvPr id="0" name=""/>
        <dsp:cNvSpPr/>
      </dsp:nvSpPr>
      <dsp:spPr>
        <a:xfrm rot="16200000">
          <a:off x="1537335" y="428848"/>
          <a:ext cx="2686050" cy="1828353"/>
        </a:xfrm>
        <a:prstGeom prst="flowChartManualOperation">
          <a:avLst/>
        </a:prstGeom>
        <a:solidFill>
          <a:srgbClr val="59AEB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730" bIns="0" numCol="1" spcCol="1270" anchor="ctr" anchorCtr="0">
          <a:noAutofit/>
        </a:bodyPr>
        <a:lstStyle/>
        <a:p>
          <a:pPr lvl="0" algn="ctr" defTabSz="933450">
            <a:lnSpc>
              <a:spcPct val="90000"/>
            </a:lnSpc>
            <a:spcBef>
              <a:spcPct val="0"/>
            </a:spcBef>
            <a:spcAft>
              <a:spcPct val="35000"/>
            </a:spcAft>
          </a:pPr>
          <a:r>
            <a:rPr lang="tr-TR" sz="2100" kern="1200" dirty="0"/>
            <a:t>22 HEDEF</a:t>
          </a:r>
        </a:p>
      </dsp:txBody>
      <dsp:txXfrm rot="5400000">
        <a:off x="1966184" y="537209"/>
        <a:ext cx="1828353" cy="1611630"/>
      </dsp:txXfrm>
    </dsp:sp>
    <dsp:sp modelId="{848B0A2F-6E24-4A83-8EFD-70B98EFB0B11}">
      <dsp:nvSpPr>
        <dsp:cNvPr id="0" name=""/>
        <dsp:cNvSpPr/>
      </dsp:nvSpPr>
      <dsp:spPr>
        <a:xfrm rot="16200000">
          <a:off x="3502815" y="428848"/>
          <a:ext cx="2686050" cy="1828353"/>
        </a:xfrm>
        <a:prstGeom prst="flowChartManualOperation">
          <a:avLst/>
        </a:prstGeom>
        <a:solidFill>
          <a:srgbClr val="262F5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0" rIns="133730" bIns="0" numCol="1" spcCol="1270" anchor="ctr" anchorCtr="0">
          <a:noAutofit/>
        </a:bodyPr>
        <a:lstStyle/>
        <a:p>
          <a:pPr lvl="0" algn="ctr" defTabSz="933450">
            <a:lnSpc>
              <a:spcPct val="90000"/>
            </a:lnSpc>
            <a:spcBef>
              <a:spcPct val="0"/>
            </a:spcBef>
            <a:spcAft>
              <a:spcPct val="35000"/>
            </a:spcAft>
          </a:pPr>
          <a:r>
            <a:rPr lang="tr-TR" sz="2100" kern="1200" dirty="0"/>
            <a:t>77 PERFORMANS GÖSTERGESİ</a:t>
          </a:r>
        </a:p>
      </dsp:txBody>
      <dsp:txXfrm rot="5400000">
        <a:off x="3931664" y="537209"/>
        <a:ext cx="1828353" cy="161163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967B3-B3FC-4570-9552-2485AD15C05A}" type="datetimeFigureOut">
              <a:rPr lang="tr-TR" smtClean="0"/>
              <a:pPr/>
              <a:t>17.03.2025</a:t>
            </a:fld>
            <a:endParaRPr lang="tr-TR"/>
          </a:p>
        </p:txBody>
      </p:sp>
      <p:sp>
        <p:nvSpPr>
          <p:cNvPr id="4" name="Slayt Resmi Yer Tutucusu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63EAA-892A-4010-8884-EABC545CBDB6}" type="slidenum">
              <a:rPr lang="tr-TR" smtClean="0"/>
              <a:pPr/>
              <a:t>‹#›</a:t>
            </a:fld>
            <a:endParaRPr lang="tr-TR"/>
          </a:p>
        </p:txBody>
      </p:sp>
    </p:spTree>
    <p:extLst>
      <p:ext uri="{BB962C8B-B14F-4D97-AF65-F5344CB8AC3E}">
        <p14:creationId xmlns:p14="http://schemas.microsoft.com/office/powerpoint/2010/main" val="3861945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7388" y="1143000"/>
            <a:ext cx="5483225"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3</a:t>
            </a:fld>
            <a:endParaRPr lang="tr-TR"/>
          </a:p>
        </p:txBody>
      </p:sp>
    </p:spTree>
    <p:extLst>
      <p:ext uri="{BB962C8B-B14F-4D97-AF65-F5344CB8AC3E}">
        <p14:creationId xmlns:p14="http://schemas.microsoft.com/office/powerpoint/2010/main" val="217316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12</a:t>
            </a:fld>
            <a:endParaRPr lang="tr-TR"/>
          </a:p>
        </p:txBody>
      </p:sp>
    </p:spTree>
    <p:extLst>
      <p:ext uri="{BB962C8B-B14F-4D97-AF65-F5344CB8AC3E}">
        <p14:creationId xmlns:p14="http://schemas.microsoft.com/office/powerpoint/2010/main" val="3753901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13</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14</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15</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16</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CA1D3-3D71-3C9D-5B5F-ADFA99A8BBD7}"/>
            </a:ext>
          </a:extLst>
        </p:cNvPr>
        <p:cNvGrpSpPr/>
        <p:nvPr/>
      </p:nvGrpSpPr>
      <p:grpSpPr>
        <a:xfrm>
          <a:off x="0" y="0"/>
          <a:ext cx="0" cy="0"/>
          <a:chOff x="0" y="0"/>
          <a:chExt cx="0" cy="0"/>
        </a:xfrm>
      </p:grpSpPr>
      <p:sp>
        <p:nvSpPr>
          <p:cNvPr id="2" name="Slayt Görüntüsü Yer Tutucusu 1">
            <a:extLst>
              <a:ext uri="{FF2B5EF4-FFF2-40B4-BE49-F238E27FC236}">
                <a16:creationId xmlns:a16="http://schemas.microsoft.com/office/drawing/2014/main" id="{D9AF7E40-1BCE-3945-0C02-92C8A2611131}"/>
              </a:ext>
            </a:extLst>
          </p:cNvPr>
          <p:cNvSpPr>
            <a:spLocks noGrp="1" noRot="1" noChangeAspect="1"/>
          </p:cNvSpPr>
          <p:nvPr>
            <p:ph type="sldImg"/>
          </p:nvPr>
        </p:nvSpPr>
        <p:spPr/>
      </p:sp>
      <p:sp>
        <p:nvSpPr>
          <p:cNvPr id="3" name="Not Yer Tutucusu 2">
            <a:extLst>
              <a:ext uri="{FF2B5EF4-FFF2-40B4-BE49-F238E27FC236}">
                <a16:creationId xmlns:a16="http://schemas.microsoft.com/office/drawing/2014/main" id="{D67BA88E-5AD1-F0EE-D77F-9D5E9C17866C}"/>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F10E22D4-A24C-5A89-E17A-F34D720AD0A4}"/>
              </a:ext>
            </a:extLst>
          </p:cNvPr>
          <p:cNvSpPr>
            <a:spLocks noGrp="1"/>
          </p:cNvSpPr>
          <p:nvPr>
            <p:ph type="sldNum" sz="quarter" idx="10"/>
          </p:nvPr>
        </p:nvSpPr>
        <p:spPr/>
        <p:txBody>
          <a:bodyPr/>
          <a:lstStyle/>
          <a:p>
            <a:fld id="{A2563EAA-892A-4010-8884-EABC545CBDB6}" type="slidenum">
              <a:rPr lang="tr-TR" smtClean="0"/>
              <a:pPr/>
              <a:t>17</a:t>
            </a:fld>
            <a:endParaRPr lang="tr-TR"/>
          </a:p>
        </p:txBody>
      </p:sp>
    </p:spTree>
    <p:extLst>
      <p:ext uri="{BB962C8B-B14F-4D97-AF65-F5344CB8AC3E}">
        <p14:creationId xmlns:p14="http://schemas.microsoft.com/office/powerpoint/2010/main" val="1908585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18</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19</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20</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21</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7388" y="1143000"/>
            <a:ext cx="5483225"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4</a:t>
            </a:fld>
            <a:endParaRPr lang="tr-TR"/>
          </a:p>
        </p:txBody>
      </p:sp>
    </p:spTree>
    <p:extLst>
      <p:ext uri="{BB962C8B-B14F-4D97-AF65-F5344CB8AC3E}">
        <p14:creationId xmlns:p14="http://schemas.microsoft.com/office/powerpoint/2010/main" val="4275390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22</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23</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24</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25</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26</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27</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28</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29</a:t>
            </a:fld>
            <a:endParaRPr lang="tr-TR"/>
          </a:p>
        </p:txBody>
      </p:sp>
    </p:spTree>
    <p:extLst>
      <p:ext uri="{BB962C8B-B14F-4D97-AF65-F5344CB8AC3E}">
        <p14:creationId xmlns:p14="http://schemas.microsoft.com/office/powerpoint/2010/main" val="2700250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30</a:t>
            </a:fld>
            <a:endParaRPr lang="tr-TR"/>
          </a:p>
        </p:txBody>
      </p:sp>
    </p:spTree>
    <p:extLst>
      <p:ext uri="{BB962C8B-B14F-4D97-AF65-F5344CB8AC3E}">
        <p14:creationId xmlns:p14="http://schemas.microsoft.com/office/powerpoint/2010/main" val="3461436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31</a:t>
            </a:fld>
            <a:endParaRPr lang="tr-TR"/>
          </a:p>
        </p:txBody>
      </p:sp>
    </p:spTree>
    <p:extLst>
      <p:ext uri="{BB962C8B-B14F-4D97-AF65-F5344CB8AC3E}">
        <p14:creationId xmlns:p14="http://schemas.microsoft.com/office/powerpoint/2010/main" val="116036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7388" y="1143000"/>
            <a:ext cx="5483225"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5</a:t>
            </a:fld>
            <a:endParaRPr lang="tr-TR"/>
          </a:p>
        </p:txBody>
      </p:sp>
    </p:spTree>
    <p:extLst>
      <p:ext uri="{BB962C8B-B14F-4D97-AF65-F5344CB8AC3E}">
        <p14:creationId xmlns:p14="http://schemas.microsoft.com/office/powerpoint/2010/main" val="12604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32</a:t>
            </a:fld>
            <a:endParaRPr lang="tr-TR"/>
          </a:p>
        </p:txBody>
      </p:sp>
    </p:spTree>
    <p:extLst>
      <p:ext uri="{BB962C8B-B14F-4D97-AF65-F5344CB8AC3E}">
        <p14:creationId xmlns:p14="http://schemas.microsoft.com/office/powerpoint/2010/main" val="1160369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33</a:t>
            </a:fld>
            <a:endParaRPr lang="tr-TR"/>
          </a:p>
        </p:txBody>
      </p:sp>
    </p:spTree>
    <p:extLst>
      <p:ext uri="{BB962C8B-B14F-4D97-AF65-F5344CB8AC3E}">
        <p14:creationId xmlns:p14="http://schemas.microsoft.com/office/powerpoint/2010/main" val="2192921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34</a:t>
            </a:fld>
            <a:endParaRPr lang="tr-TR"/>
          </a:p>
        </p:txBody>
      </p:sp>
    </p:spTree>
    <p:extLst>
      <p:ext uri="{BB962C8B-B14F-4D97-AF65-F5344CB8AC3E}">
        <p14:creationId xmlns:p14="http://schemas.microsoft.com/office/powerpoint/2010/main" val="255448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6</a:t>
            </a:fld>
            <a:endParaRPr lang="tr-TR"/>
          </a:p>
        </p:txBody>
      </p:sp>
    </p:spTree>
    <p:extLst>
      <p:ext uri="{BB962C8B-B14F-4D97-AF65-F5344CB8AC3E}">
        <p14:creationId xmlns:p14="http://schemas.microsoft.com/office/powerpoint/2010/main" val="2612827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7</a:t>
            </a:fld>
            <a:endParaRPr lang="tr-TR"/>
          </a:p>
        </p:txBody>
      </p:sp>
    </p:spTree>
    <p:extLst>
      <p:ext uri="{BB962C8B-B14F-4D97-AF65-F5344CB8AC3E}">
        <p14:creationId xmlns:p14="http://schemas.microsoft.com/office/powerpoint/2010/main" val="394826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8</a:t>
            </a:fld>
            <a:endParaRPr lang="tr-TR"/>
          </a:p>
        </p:txBody>
      </p:sp>
    </p:spTree>
    <p:extLst>
      <p:ext uri="{BB962C8B-B14F-4D97-AF65-F5344CB8AC3E}">
        <p14:creationId xmlns:p14="http://schemas.microsoft.com/office/powerpoint/2010/main" val="340912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9</a:t>
            </a:fld>
            <a:endParaRPr lang="tr-TR"/>
          </a:p>
        </p:txBody>
      </p:sp>
    </p:spTree>
    <p:extLst>
      <p:ext uri="{BB962C8B-B14F-4D97-AF65-F5344CB8AC3E}">
        <p14:creationId xmlns:p14="http://schemas.microsoft.com/office/powerpoint/2010/main" val="304910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10</a:t>
            </a:fld>
            <a:endParaRPr lang="tr-TR"/>
          </a:p>
        </p:txBody>
      </p:sp>
    </p:spTree>
    <p:extLst>
      <p:ext uri="{BB962C8B-B14F-4D97-AF65-F5344CB8AC3E}">
        <p14:creationId xmlns:p14="http://schemas.microsoft.com/office/powerpoint/2010/main" val="4228213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2563EAA-892A-4010-8884-EABC545CBDB6}" type="slidenum">
              <a:rPr lang="tr-TR" smtClean="0"/>
              <a:pPr/>
              <a:t>11</a:t>
            </a:fld>
            <a:endParaRPr lang="tr-TR"/>
          </a:p>
        </p:txBody>
      </p:sp>
    </p:spTree>
    <p:extLst>
      <p:ext uri="{BB962C8B-B14F-4D97-AF65-F5344CB8AC3E}">
        <p14:creationId xmlns:p14="http://schemas.microsoft.com/office/powerpoint/2010/main" val="383870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283" y="2130922"/>
            <a:ext cx="10361852" cy="1470365"/>
          </a:xfrm>
        </p:spPr>
        <p:txBody>
          <a:bodyPr/>
          <a:lstStyle/>
          <a:p>
            <a:r>
              <a:rPr lang="tr-TR"/>
              <a:t>Asıl başlık stili için tıklatın</a:t>
            </a:r>
          </a:p>
        </p:txBody>
      </p:sp>
      <p:sp>
        <p:nvSpPr>
          <p:cNvPr id="3" name="2 Alt Başlık"/>
          <p:cNvSpPr>
            <a:spLocks noGrp="1"/>
          </p:cNvSpPr>
          <p:nvPr>
            <p:ph type="subTitle" idx="1"/>
          </p:nvPr>
        </p:nvSpPr>
        <p:spPr>
          <a:xfrm>
            <a:off x="1828566" y="3887103"/>
            <a:ext cx="8533289" cy="1753005"/>
          </a:xfrm>
        </p:spPr>
        <p:txBody>
          <a:bodyPr/>
          <a:lstStyle>
            <a:lvl1pPr marL="0" indent="0" algn="ctr">
              <a:buNone/>
              <a:defRPr>
                <a:solidFill>
                  <a:schemeClr val="tx1">
                    <a:tint val="75000"/>
                  </a:schemeClr>
                </a:solidFill>
              </a:defRPr>
            </a:lvl1pPr>
            <a:lvl2pPr marL="465201" indent="0" algn="ctr">
              <a:buNone/>
              <a:defRPr>
                <a:solidFill>
                  <a:schemeClr val="tx1">
                    <a:tint val="75000"/>
                  </a:schemeClr>
                </a:solidFill>
              </a:defRPr>
            </a:lvl2pPr>
            <a:lvl3pPr marL="930402" indent="0" algn="ctr">
              <a:buNone/>
              <a:defRPr>
                <a:solidFill>
                  <a:schemeClr val="tx1">
                    <a:tint val="75000"/>
                  </a:schemeClr>
                </a:solidFill>
              </a:defRPr>
            </a:lvl3pPr>
            <a:lvl4pPr marL="1395603" indent="0" algn="ctr">
              <a:buNone/>
              <a:defRPr>
                <a:solidFill>
                  <a:schemeClr val="tx1">
                    <a:tint val="75000"/>
                  </a:schemeClr>
                </a:solidFill>
              </a:defRPr>
            </a:lvl4pPr>
            <a:lvl5pPr marL="1860804" indent="0" algn="ctr">
              <a:buNone/>
              <a:defRPr>
                <a:solidFill>
                  <a:schemeClr val="tx1">
                    <a:tint val="75000"/>
                  </a:schemeClr>
                </a:solidFill>
              </a:defRPr>
            </a:lvl5pPr>
            <a:lvl6pPr marL="2326005" indent="0" algn="ctr">
              <a:buNone/>
              <a:defRPr>
                <a:solidFill>
                  <a:schemeClr val="tx1">
                    <a:tint val="75000"/>
                  </a:schemeClr>
                </a:solidFill>
              </a:defRPr>
            </a:lvl6pPr>
            <a:lvl7pPr marL="2791206" indent="0" algn="ctr">
              <a:buNone/>
              <a:defRPr>
                <a:solidFill>
                  <a:schemeClr val="tx1">
                    <a:tint val="75000"/>
                  </a:schemeClr>
                </a:solidFill>
              </a:defRPr>
            </a:lvl7pPr>
            <a:lvl8pPr marL="3256407" indent="0" algn="ctr">
              <a:buNone/>
              <a:defRPr>
                <a:solidFill>
                  <a:schemeClr val="tx1">
                    <a:tint val="75000"/>
                  </a:schemeClr>
                </a:solidFill>
              </a:defRPr>
            </a:lvl8pPr>
            <a:lvl9pPr marL="3721608"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17.03.2025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17.03.2025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8051" y="274703"/>
            <a:ext cx="2742843" cy="5852880"/>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609520" y="274703"/>
            <a:ext cx="8025356" cy="585288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17.03.2025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D9F75050-0E15-4C5B-92B0-66D068882F1F}" type="datetimeFigureOut">
              <a:rPr lang="tr-TR" smtClean="0"/>
              <a:pPr/>
              <a:t>17.03.2025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2960" y="4407924"/>
            <a:ext cx="10361852" cy="1362391"/>
          </a:xfrm>
        </p:spPr>
        <p:txBody>
          <a:bodyPr anchor="t"/>
          <a:lstStyle>
            <a:lvl1pPr algn="l">
              <a:defRPr sz="4100" b="1" cap="all"/>
            </a:lvl1pPr>
          </a:lstStyle>
          <a:p>
            <a:r>
              <a:rPr lang="tr-TR"/>
              <a:t>Asıl başlık stili için tıklatın</a:t>
            </a:r>
          </a:p>
        </p:txBody>
      </p:sp>
      <p:sp>
        <p:nvSpPr>
          <p:cNvPr id="3" name="2 Metin Yer Tutucusu"/>
          <p:cNvSpPr>
            <a:spLocks noGrp="1"/>
          </p:cNvSpPr>
          <p:nvPr>
            <p:ph type="body" idx="1"/>
          </p:nvPr>
        </p:nvSpPr>
        <p:spPr>
          <a:xfrm>
            <a:off x="962960" y="2907389"/>
            <a:ext cx="10361852" cy="1500534"/>
          </a:xfrm>
        </p:spPr>
        <p:txBody>
          <a:bodyPr anchor="b"/>
          <a:lstStyle>
            <a:lvl1pPr marL="0" indent="0">
              <a:buNone/>
              <a:defRPr sz="2000">
                <a:solidFill>
                  <a:schemeClr val="tx1">
                    <a:tint val="75000"/>
                  </a:schemeClr>
                </a:solidFill>
              </a:defRPr>
            </a:lvl1pPr>
            <a:lvl2pPr marL="465201" indent="0">
              <a:buNone/>
              <a:defRPr sz="1800">
                <a:solidFill>
                  <a:schemeClr val="tx1">
                    <a:tint val="75000"/>
                  </a:schemeClr>
                </a:solidFill>
              </a:defRPr>
            </a:lvl2pPr>
            <a:lvl3pPr marL="930402" indent="0">
              <a:buNone/>
              <a:defRPr sz="1600">
                <a:solidFill>
                  <a:schemeClr val="tx1">
                    <a:tint val="75000"/>
                  </a:schemeClr>
                </a:solidFill>
              </a:defRPr>
            </a:lvl3pPr>
            <a:lvl4pPr marL="1395603" indent="0">
              <a:buNone/>
              <a:defRPr sz="1400">
                <a:solidFill>
                  <a:schemeClr val="tx1">
                    <a:tint val="75000"/>
                  </a:schemeClr>
                </a:solidFill>
              </a:defRPr>
            </a:lvl4pPr>
            <a:lvl5pPr marL="1860804" indent="0">
              <a:buNone/>
              <a:defRPr sz="1400">
                <a:solidFill>
                  <a:schemeClr val="tx1">
                    <a:tint val="75000"/>
                  </a:schemeClr>
                </a:solidFill>
              </a:defRPr>
            </a:lvl5pPr>
            <a:lvl6pPr marL="2326005" indent="0">
              <a:buNone/>
              <a:defRPr sz="1400">
                <a:solidFill>
                  <a:schemeClr val="tx1">
                    <a:tint val="75000"/>
                  </a:schemeClr>
                </a:solidFill>
              </a:defRPr>
            </a:lvl6pPr>
            <a:lvl7pPr marL="2791206" indent="0">
              <a:buNone/>
              <a:defRPr sz="1400">
                <a:solidFill>
                  <a:schemeClr val="tx1">
                    <a:tint val="75000"/>
                  </a:schemeClr>
                </a:solidFill>
              </a:defRPr>
            </a:lvl7pPr>
            <a:lvl8pPr marL="3256407" indent="0">
              <a:buNone/>
              <a:defRPr sz="1400">
                <a:solidFill>
                  <a:schemeClr val="tx1">
                    <a:tint val="75000"/>
                  </a:schemeClr>
                </a:solidFill>
              </a:defRPr>
            </a:lvl8pPr>
            <a:lvl9pPr marL="3721608"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17.03.2025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609525" y="1600575"/>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6196795" y="1600575"/>
            <a:ext cx="5384099" cy="4527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D9F75050-0E15-4C5B-92B0-66D068882F1F}" type="datetimeFigureOut">
              <a:rPr lang="tr-TR" smtClean="0"/>
              <a:pPr/>
              <a:t>17.03.2025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609522" y="1535469"/>
            <a:ext cx="5386216" cy="639910"/>
          </a:xfrm>
        </p:spPr>
        <p:txBody>
          <a:bodyPr anchor="b"/>
          <a:lstStyle>
            <a:lvl1pPr marL="0" indent="0">
              <a:buNone/>
              <a:defRPr sz="2400" b="1"/>
            </a:lvl1pPr>
            <a:lvl2pPr marL="465201" indent="0">
              <a:buNone/>
              <a:defRPr sz="2000" b="1"/>
            </a:lvl2pPr>
            <a:lvl3pPr marL="930402" indent="0">
              <a:buNone/>
              <a:defRPr sz="1800" b="1"/>
            </a:lvl3pPr>
            <a:lvl4pPr marL="1395603" indent="0">
              <a:buNone/>
              <a:defRPr sz="1600" b="1"/>
            </a:lvl4pPr>
            <a:lvl5pPr marL="1860804" indent="0">
              <a:buNone/>
              <a:defRPr sz="1600" b="1"/>
            </a:lvl5pPr>
            <a:lvl6pPr marL="2326005" indent="0">
              <a:buNone/>
              <a:defRPr sz="1600" b="1"/>
            </a:lvl6pPr>
            <a:lvl7pPr marL="2791206" indent="0">
              <a:buNone/>
              <a:defRPr sz="1600" b="1"/>
            </a:lvl7pPr>
            <a:lvl8pPr marL="3256407" indent="0">
              <a:buNone/>
              <a:defRPr sz="1600" b="1"/>
            </a:lvl8pPr>
            <a:lvl9pPr marL="3721608"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609522" y="2175381"/>
            <a:ext cx="5386216"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6192562" y="1535469"/>
            <a:ext cx="5388332" cy="639910"/>
          </a:xfrm>
        </p:spPr>
        <p:txBody>
          <a:bodyPr anchor="b"/>
          <a:lstStyle>
            <a:lvl1pPr marL="0" indent="0">
              <a:buNone/>
              <a:defRPr sz="2400" b="1"/>
            </a:lvl1pPr>
            <a:lvl2pPr marL="465201" indent="0">
              <a:buNone/>
              <a:defRPr sz="2000" b="1"/>
            </a:lvl2pPr>
            <a:lvl3pPr marL="930402" indent="0">
              <a:buNone/>
              <a:defRPr sz="1800" b="1"/>
            </a:lvl3pPr>
            <a:lvl4pPr marL="1395603" indent="0">
              <a:buNone/>
              <a:defRPr sz="1600" b="1"/>
            </a:lvl4pPr>
            <a:lvl5pPr marL="1860804" indent="0">
              <a:buNone/>
              <a:defRPr sz="1600" b="1"/>
            </a:lvl5pPr>
            <a:lvl6pPr marL="2326005" indent="0">
              <a:buNone/>
              <a:defRPr sz="1600" b="1"/>
            </a:lvl6pPr>
            <a:lvl7pPr marL="2791206" indent="0">
              <a:buNone/>
              <a:defRPr sz="1600" b="1"/>
            </a:lvl7pPr>
            <a:lvl8pPr marL="3256407" indent="0">
              <a:buNone/>
              <a:defRPr sz="1600" b="1"/>
            </a:lvl8pPr>
            <a:lvl9pPr marL="3721608"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6192562" y="2175381"/>
            <a:ext cx="5388332" cy="39522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D9F75050-0E15-4C5B-92B0-66D068882F1F}" type="datetimeFigureOut">
              <a:rPr lang="tr-TR" smtClean="0"/>
              <a:pPr/>
              <a:t>17.03.2025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D9F75050-0E15-4C5B-92B0-66D068882F1F}" type="datetimeFigureOut">
              <a:rPr lang="tr-TR" smtClean="0"/>
              <a:pPr/>
              <a:t>17.03.2025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17.03.2025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521" y="273114"/>
            <a:ext cx="4010562" cy="1162319"/>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4766114" y="273114"/>
            <a:ext cx="6814779" cy="5854469"/>
          </a:xfrm>
        </p:spPr>
        <p:txBody>
          <a:bodyPr/>
          <a:lstStyle>
            <a:lvl1pPr>
              <a:defRPr sz="33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609521" y="1435434"/>
            <a:ext cx="4010562" cy="4692150"/>
          </a:xfrm>
        </p:spPr>
        <p:txBody>
          <a:bodyPr/>
          <a:lstStyle>
            <a:lvl1pPr marL="0" indent="0">
              <a:buNone/>
              <a:defRPr sz="1400"/>
            </a:lvl1pPr>
            <a:lvl2pPr marL="465201" indent="0">
              <a:buNone/>
              <a:defRPr sz="1200"/>
            </a:lvl2pPr>
            <a:lvl3pPr marL="930402" indent="0">
              <a:buNone/>
              <a:defRPr sz="1000"/>
            </a:lvl3pPr>
            <a:lvl4pPr marL="1395603" indent="0">
              <a:buNone/>
              <a:defRPr sz="900"/>
            </a:lvl4pPr>
            <a:lvl5pPr marL="1860804" indent="0">
              <a:buNone/>
              <a:defRPr sz="900"/>
            </a:lvl5pPr>
            <a:lvl6pPr marL="2326005" indent="0">
              <a:buNone/>
              <a:defRPr sz="900"/>
            </a:lvl6pPr>
            <a:lvl7pPr marL="2791206" indent="0">
              <a:buNone/>
              <a:defRPr sz="900"/>
            </a:lvl7pPr>
            <a:lvl8pPr marL="3256407" indent="0">
              <a:buNone/>
              <a:defRPr sz="900"/>
            </a:lvl8pPr>
            <a:lvl9pPr marL="3721608"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17.03.2025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406" y="4801715"/>
            <a:ext cx="7314248" cy="566869"/>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2389406" y="612920"/>
            <a:ext cx="7314248" cy="4115753"/>
          </a:xfrm>
        </p:spPr>
        <p:txBody>
          <a:bodyPr/>
          <a:lstStyle>
            <a:lvl1pPr marL="0" indent="0">
              <a:buNone/>
              <a:defRPr sz="3300"/>
            </a:lvl1pPr>
            <a:lvl2pPr marL="465201" indent="0">
              <a:buNone/>
              <a:defRPr sz="2800"/>
            </a:lvl2pPr>
            <a:lvl3pPr marL="930402" indent="0">
              <a:buNone/>
              <a:defRPr sz="2400"/>
            </a:lvl3pPr>
            <a:lvl4pPr marL="1395603" indent="0">
              <a:buNone/>
              <a:defRPr sz="2000"/>
            </a:lvl4pPr>
            <a:lvl5pPr marL="1860804" indent="0">
              <a:buNone/>
              <a:defRPr sz="2000"/>
            </a:lvl5pPr>
            <a:lvl6pPr marL="2326005" indent="0">
              <a:buNone/>
              <a:defRPr sz="2000"/>
            </a:lvl6pPr>
            <a:lvl7pPr marL="2791206" indent="0">
              <a:buNone/>
              <a:defRPr sz="2000"/>
            </a:lvl7pPr>
            <a:lvl8pPr marL="3256407" indent="0">
              <a:buNone/>
              <a:defRPr sz="2000"/>
            </a:lvl8pPr>
            <a:lvl9pPr marL="3721608" indent="0">
              <a:buNone/>
              <a:defRPr sz="2000"/>
            </a:lvl9pPr>
          </a:lstStyle>
          <a:p>
            <a:endParaRPr lang="tr-TR"/>
          </a:p>
        </p:txBody>
      </p:sp>
      <p:sp>
        <p:nvSpPr>
          <p:cNvPr id="4" name="3 Metin Yer Tutucusu"/>
          <p:cNvSpPr>
            <a:spLocks noGrp="1"/>
          </p:cNvSpPr>
          <p:nvPr>
            <p:ph type="body" sz="half" idx="2"/>
          </p:nvPr>
        </p:nvSpPr>
        <p:spPr>
          <a:xfrm>
            <a:off x="2389406" y="5368583"/>
            <a:ext cx="7314248" cy="805049"/>
          </a:xfrm>
        </p:spPr>
        <p:txBody>
          <a:bodyPr/>
          <a:lstStyle>
            <a:lvl1pPr marL="0" indent="0">
              <a:buNone/>
              <a:defRPr sz="1400"/>
            </a:lvl1pPr>
            <a:lvl2pPr marL="465201" indent="0">
              <a:buNone/>
              <a:defRPr sz="1200"/>
            </a:lvl2pPr>
            <a:lvl3pPr marL="930402" indent="0">
              <a:buNone/>
              <a:defRPr sz="1000"/>
            </a:lvl3pPr>
            <a:lvl4pPr marL="1395603" indent="0">
              <a:buNone/>
              <a:defRPr sz="900"/>
            </a:lvl4pPr>
            <a:lvl5pPr marL="1860804" indent="0">
              <a:buNone/>
              <a:defRPr sz="900"/>
            </a:lvl5pPr>
            <a:lvl6pPr marL="2326005" indent="0">
              <a:buNone/>
              <a:defRPr sz="900"/>
            </a:lvl6pPr>
            <a:lvl7pPr marL="2791206" indent="0">
              <a:buNone/>
              <a:defRPr sz="900"/>
            </a:lvl7pPr>
            <a:lvl8pPr marL="3256407" indent="0">
              <a:buNone/>
              <a:defRPr sz="900"/>
            </a:lvl8pPr>
            <a:lvl9pPr marL="3721608"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17.03.2025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523" y="274702"/>
            <a:ext cx="10971372" cy="1143265"/>
          </a:xfrm>
          <a:prstGeom prst="rect">
            <a:avLst/>
          </a:prstGeom>
        </p:spPr>
        <p:txBody>
          <a:bodyPr vert="horz" lIns="93040" tIns="46520" rIns="93040" bIns="46520" rtlCol="0" anchor="ctr">
            <a:normAutofit/>
          </a:bodyPr>
          <a:lstStyle/>
          <a:p>
            <a:r>
              <a:rPr lang="tr-TR"/>
              <a:t>Asıl başlık stili için tıklatın</a:t>
            </a:r>
          </a:p>
        </p:txBody>
      </p:sp>
      <p:sp>
        <p:nvSpPr>
          <p:cNvPr id="3" name="2 Metin Yer Tutucusu"/>
          <p:cNvSpPr>
            <a:spLocks noGrp="1"/>
          </p:cNvSpPr>
          <p:nvPr>
            <p:ph type="body" idx="1"/>
          </p:nvPr>
        </p:nvSpPr>
        <p:spPr>
          <a:xfrm>
            <a:off x="609523" y="1600575"/>
            <a:ext cx="10971372" cy="4527011"/>
          </a:xfrm>
          <a:prstGeom prst="rect">
            <a:avLst/>
          </a:prstGeom>
        </p:spPr>
        <p:txBody>
          <a:bodyPr vert="horz" lIns="93040" tIns="46520" rIns="93040" bIns="465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609523" y="6357826"/>
            <a:ext cx="2844429" cy="365209"/>
          </a:xfrm>
          <a:prstGeom prst="rect">
            <a:avLst/>
          </a:prstGeom>
        </p:spPr>
        <p:txBody>
          <a:bodyPr vert="horz" lIns="93040" tIns="46520" rIns="93040" bIns="46520" rtlCol="0" anchor="ctr"/>
          <a:lstStyle>
            <a:lvl1pPr algn="l">
              <a:defRPr sz="1200">
                <a:solidFill>
                  <a:schemeClr val="tx1">
                    <a:tint val="75000"/>
                  </a:schemeClr>
                </a:solidFill>
              </a:defRPr>
            </a:lvl1pPr>
          </a:lstStyle>
          <a:p>
            <a:fld id="{D9F75050-0E15-4C5B-92B0-66D068882F1F}" type="datetimeFigureOut">
              <a:rPr lang="tr-TR" smtClean="0"/>
              <a:pPr/>
              <a:t>17.03.2025</a:t>
            </a:fld>
            <a:endParaRPr lang="tr-TR"/>
          </a:p>
        </p:txBody>
      </p:sp>
      <p:sp>
        <p:nvSpPr>
          <p:cNvPr id="5" name="4 Altbilgi Yer Tutucusu"/>
          <p:cNvSpPr>
            <a:spLocks noGrp="1"/>
          </p:cNvSpPr>
          <p:nvPr>
            <p:ph type="ftr" sz="quarter" idx="3"/>
          </p:nvPr>
        </p:nvSpPr>
        <p:spPr>
          <a:xfrm>
            <a:off x="4165062" y="6357826"/>
            <a:ext cx="3860297" cy="365209"/>
          </a:xfrm>
          <a:prstGeom prst="rect">
            <a:avLst/>
          </a:prstGeom>
        </p:spPr>
        <p:txBody>
          <a:bodyPr vert="horz" lIns="93040" tIns="46520" rIns="93040" bIns="465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6465" y="6357826"/>
            <a:ext cx="2844429" cy="365209"/>
          </a:xfrm>
          <a:prstGeom prst="rect">
            <a:avLst/>
          </a:prstGeom>
        </p:spPr>
        <p:txBody>
          <a:bodyPr vert="horz" lIns="93040" tIns="46520" rIns="93040" bIns="465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30402" rtl="0" eaLnBrk="1" latinLnBrk="0" hangingPunct="1">
        <a:spcBef>
          <a:spcPct val="0"/>
        </a:spcBef>
        <a:buNone/>
        <a:defRPr sz="4500" kern="1200">
          <a:solidFill>
            <a:schemeClr val="tx1"/>
          </a:solidFill>
          <a:latin typeface="+mj-lt"/>
          <a:ea typeface="+mj-ea"/>
          <a:cs typeface="+mj-cs"/>
        </a:defRPr>
      </a:lvl1pPr>
    </p:titleStyle>
    <p:body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30402" rtl="0" eaLnBrk="1" latinLnBrk="0" hangingPunct="1">
        <a:defRPr sz="1800" kern="1200">
          <a:solidFill>
            <a:schemeClr val="tx1"/>
          </a:solidFill>
          <a:latin typeface="+mn-lt"/>
          <a:ea typeface="+mn-ea"/>
          <a:cs typeface="+mn-cs"/>
        </a:defRPr>
      </a:lvl1pPr>
      <a:lvl2pPr marL="465201" algn="l" defTabSz="930402" rtl="0" eaLnBrk="1" latinLnBrk="0" hangingPunct="1">
        <a:defRPr sz="1800" kern="1200">
          <a:solidFill>
            <a:schemeClr val="tx1"/>
          </a:solidFill>
          <a:latin typeface="+mn-lt"/>
          <a:ea typeface="+mn-ea"/>
          <a:cs typeface="+mn-cs"/>
        </a:defRPr>
      </a:lvl2pPr>
      <a:lvl3pPr marL="930402" algn="l" defTabSz="930402" rtl="0" eaLnBrk="1" latinLnBrk="0" hangingPunct="1">
        <a:defRPr sz="1800" kern="1200">
          <a:solidFill>
            <a:schemeClr val="tx1"/>
          </a:solidFill>
          <a:latin typeface="+mn-lt"/>
          <a:ea typeface="+mn-ea"/>
          <a:cs typeface="+mn-cs"/>
        </a:defRPr>
      </a:lvl3pPr>
      <a:lvl4pPr marL="1395603" algn="l" defTabSz="930402" rtl="0" eaLnBrk="1" latinLnBrk="0" hangingPunct="1">
        <a:defRPr sz="1800" kern="1200">
          <a:solidFill>
            <a:schemeClr val="tx1"/>
          </a:solidFill>
          <a:latin typeface="+mn-lt"/>
          <a:ea typeface="+mn-ea"/>
          <a:cs typeface="+mn-cs"/>
        </a:defRPr>
      </a:lvl4pPr>
      <a:lvl5pPr marL="1860804" algn="l" defTabSz="930402" rtl="0" eaLnBrk="1" latinLnBrk="0" hangingPunct="1">
        <a:defRPr sz="1800" kern="1200">
          <a:solidFill>
            <a:schemeClr val="tx1"/>
          </a:solidFill>
          <a:latin typeface="+mn-lt"/>
          <a:ea typeface="+mn-ea"/>
          <a:cs typeface="+mn-cs"/>
        </a:defRPr>
      </a:lvl5pPr>
      <a:lvl6pPr marL="2326005" algn="l" defTabSz="930402" rtl="0" eaLnBrk="1" latinLnBrk="0" hangingPunct="1">
        <a:defRPr sz="1800" kern="1200">
          <a:solidFill>
            <a:schemeClr val="tx1"/>
          </a:solidFill>
          <a:latin typeface="+mn-lt"/>
          <a:ea typeface="+mn-ea"/>
          <a:cs typeface="+mn-cs"/>
        </a:defRPr>
      </a:lvl6pPr>
      <a:lvl7pPr marL="2791206" algn="l" defTabSz="930402" rtl="0" eaLnBrk="1" latinLnBrk="0" hangingPunct="1">
        <a:defRPr sz="1800" kern="1200">
          <a:solidFill>
            <a:schemeClr val="tx1"/>
          </a:solidFill>
          <a:latin typeface="+mn-lt"/>
          <a:ea typeface="+mn-ea"/>
          <a:cs typeface="+mn-cs"/>
        </a:defRPr>
      </a:lvl7pPr>
      <a:lvl8pPr marL="3256407" algn="l" defTabSz="930402" rtl="0" eaLnBrk="1" latinLnBrk="0" hangingPunct="1">
        <a:defRPr sz="1800" kern="1200">
          <a:solidFill>
            <a:schemeClr val="tx1"/>
          </a:solidFill>
          <a:latin typeface="+mn-lt"/>
          <a:ea typeface="+mn-ea"/>
          <a:cs typeface="+mn-cs"/>
        </a:defRPr>
      </a:lvl8pPr>
      <a:lvl9pPr marL="3721608" algn="l" defTabSz="93040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ozal.edu.tr/stratejik-plan/" TargetMode="Externa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CB90154-5FBF-2035-7153-CD40533342BD}"/>
              </a:ext>
            </a:extLst>
          </p:cNvPr>
          <p:cNvSpPr/>
          <p:nvPr/>
        </p:nvSpPr>
        <p:spPr>
          <a:xfrm>
            <a:off x="407" y="0"/>
            <a:ext cx="121896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pic>
        <p:nvPicPr>
          <p:cNvPr id="9" name="Resim 8" descr="gökyüzü, dış mekan, bulut, mülk içeren bir resim&#10;&#10;Açıklama otomatik olarak oluşturuldu">
            <a:extLst>
              <a:ext uri="{FF2B5EF4-FFF2-40B4-BE49-F238E27FC236}">
                <a16:creationId xmlns:a16="http://schemas.microsoft.com/office/drawing/2014/main" id="{A64502F0-8D77-8097-A67C-C6174915C74D}"/>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407" y="1470"/>
            <a:ext cx="12189600" cy="6856650"/>
          </a:xfrm>
          <a:prstGeom prst="rect">
            <a:avLst/>
          </a:prstGeom>
        </p:spPr>
      </p:pic>
      <p:pic>
        <p:nvPicPr>
          <p:cNvPr id="7" name="6 Resim" descr="MTÜ LOGO 1.png"/>
          <p:cNvPicPr>
            <a:picLocks noChangeAspect="1"/>
          </p:cNvPicPr>
          <p:nvPr/>
        </p:nvPicPr>
        <p:blipFill>
          <a:blip r:embed="rId5" cstate="print"/>
          <a:stretch>
            <a:fillRect/>
          </a:stretch>
        </p:blipFill>
        <p:spPr>
          <a:xfrm>
            <a:off x="4475206" y="786588"/>
            <a:ext cx="3240000" cy="2612242"/>
          </a:xfrm>
          <a:prstGeom prst="rect">
            <a:avLst/>
          </a:prstGeom>
        </p:spPr>
      </p:pic>
      <p:sp>
        <p:nvSpPr>
          <p:cNvPr id="10" name="Başlık 1">
            <a:extLst>
              <a:ext uri="{FF2B5EF4-FFF2-40B4-BE49-F238E27FC236}">
                <a16:creationId xmlns:a16="http://schemas.microsoft.com/office/drawing/2014/main" id="{A89DB15C-4A6C-D786-0762-54272083FCFA}"/>
              </a:ext>
            </a:extLst>
          </p:cNvPr>
          <p:cNvSpPr txBox="1">
            <a:spLocks/>
          </p:cNvSpPr>
          <p:nvPr/>
        </p:nvSpPr>
        <p:spPr>
          <a:xfrm>
            <a:off x="5339207" y="5501496"/>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r>
              <a:rPr lang="tr-TR" sz="1400" dirty="0">
                <a:solidFill>
                  <a:schemeClr val="bg1"/>
                </a:solidFill>
                <a:latin typeface="Times New Roman" panose="02020603050405020304" pitchFamily="18" charset="0"/>
                <a:cs typeface="Times New Roman" panose="02020603050405020304" pitchFamily="18" charset="0"/>
              </a:rPr>
              <a:t>www.</a:t>
            </a:r>
            <a:r>
              <a:rPr lang="tr-TR" sz="1600" b="1" dirty="0" err="1">
                <a:solidFill>
                  <a:schemeClr val="bg1"/>
                </a:solidFill>
                <a:latin typeface="Times New Roman" panose="02020603050405020304" pitchFamily="18" charset="0"/>
                <a:cs typeface="Times New Roman" panose="02020603050405020304" pitchFamily="18" charset="0"/>
              </a:rPr>
              <a:t>ozal</a:t>
            </a:r>
            <a:r>
              <a:rPr lang="tr-TR" sz="1400" dirty="0">
                <a:solidFill>
                  <a:schemeClr val="bg1"/>
                </a:solidFill>
                <a:latin typeface="Times New Roman" panose="02020603050405020304" pitchFamily="18" charset="0"/>
                <a:cs typeface="Times New Roman" panose="02020603050405020304" pitchFamily="18" charset="0"/>
              </a:rPr>
              <a:t>.edu.tr</a:t>
            </a:r>
          </a:p>
        </p:txBody>
      </p:sp>
      <p:pic>
        <p:nvPicPr>
          <p:cNvPr id="3" name="Jessee Sims. Welcome To My Hear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90550" y="45418"/>
            <a:ext cx="609600" cy="609600"/>
          </a:xfrm>
          <a:prstGeom prst="rect">
            <a:avLst/>
          </a:prstGeom>
        </p:spPr>
      </p:pic>
    </p:spTree>
    <p:extLst>
      <p:ext uri="{BB962C8B-B14F-4D97-AF65-F5344CB8AC3E}">
        <p14:creationId xmlns:p14="http://schemas.microsoft.com/office/powerpoint/2010/main" val="267289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6000">
        <p15:prstTrans prst="curtains"/>
      </p:transition>
    </mc:Choice>
    <mc:Fallback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4"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4" name="Dikdörtgen 38">
            <a:extLst>
              <a:ext uri="{FF2B5EF4-FFF2-40B4-BE49-F238E27FC236}">
                <a16:creationId xmlns:a16="http://schemas.microsoft.com/office/drawing/2014/main" id="{92FE2F7D-07BD-2009-9A7D-B14DE3C1E9B9}"/>
              </a:ext>
            </a:extLst>
          </p:cNvPr>
          <p:cNvSpPr/>
          <p:nvPr/>
        </p:nvSpPr>
        <p:spPr>
          <a:xfrm>
            <a:off x="982638" y="1341562"/>
            <a:ext cx="10213409" cy="540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tr-TR"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RİSK İŞTAHLARININ BELİRLENMESİ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endParaRPr lang="tr-TR" dirty="0"/>
          </a:p>
        </p:txBody>
      </p:sp>
      <p:sp>
        <p:nvSpPr>
          <p:cNvPr id="18" name="Metin kutusu 17">
            <a:extLst>
              <a:ext uri="{FF2B5EF4-FFF2-40B4-BE49-F238E27FC236}">
                <a16:creationId xmlns:a16="http://schemas.microsoft.com/office/drawing/2014/main" id="{8BB76527-CEAB-33E9-C79F-CFA80AC87DD0}"/>
              </a:ext>
            </a:extLst>
          </p:cNvPr>
          <p:cNvSpPr txBox="1"/>
          <p:nvPr/>
        </p:nvSpPr>
        <p:spPr>
          <a:xfrm>
            <a:off x="1486694" y="2205658"/>
            <a:ext cx="9072339" cy="3847207"/>
          </a:xfrm>
          <a:prstGeom prst="rect">
            <a:avLst/>
          </a:prstGeom>
          <a:noFill/>
        </p:spPr>
        <p:txBody>
          <a:bodyPr wrap="square">
            <a:spAutoFit/>
          </a:bodyPr>
          <a:lstStyle/>
          <a:p>
            <a:pPr algn="just">
              <a:lnSpc>
                <a:spcPct val="150000"/>
              </a:lnSpc>
              <a:spcAft>
                <a:spcPts val="600"/>
              </a:spcAft>
            </a:pPr>
            <a:r>
              <a:rPr lang="tr-TR" sz="1400" kern="100" dirty="0">
                <a:effectLst/>
                <a:latin typeface="Times New Roman" panose="02020603050405020304" pitchFamily="18" charset="0"/>
                <a:ea typeface="Times New Roman" panose="02020603050405020304" pitchFamily="18" charset="0"/>
                <a:cs typeface="Times New Roman" panose="02020603050405020304" pitchFamily="18" charset="0"/>
              </a:rPr>
              <a:t>Risk iştahı (risk alma istekliliği), idarenin stratejik hedefleri doğrultusunda kabul etmeye hazır olduğu en yüksek risk seviyesidir. İdare için, hangi seviyenin üzerindeki risklerin kabul edilemeyeceğinin belirlenmesine ilişkin yol gösterici rol oynar. </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1000"/>
              </a:spcAft>
            </a:pPr>
            <a:r>
              <a:rPr lang="tr-TR"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Yapılan Çalıştaylarda Risk iştahı “</a:t>
            </a:r>
            <a:r>
              <a:rPr lang="tr-TR" sz="1400"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düşük</a:t>
            </a:r>
            <a:r>
              <a:rPr lang="tr-TR"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olarak belirlenen 2 dış riskimiz mevcuttur.</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Bef>
                <a:spcPts val="600"/>
              </a:spcBef>
              <a:buFont typeface="Symbol" panose="05050102010706020507" pitchFamily="18" charset="2"/>
              <a:buChar char=""/>
            </a:pPr>
            <a:r>
              <a:rPr lang="tr-TR" sz="14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Siber saldırı sayılarındaki artış</a:t>
            </a:r>
          </a:p>
          <a:p>
            <a:pPr marL="342900" lvl="0" indent="-342900" algn="just">
              <a:lnSpc>
                <a:spcPct val="150000"/>
              </a:lnSpc>
              <a:spcBef>
                <a:spcPts val="600"/>
              </a:spcBef>
              <a:spcAft>
                <a:spcPts val="1000"/>
              </a:spcAft>
              <a:buFont typeface="Symbol" panose="05050102010706020507" pitchFamily="18" charset="2"/>
              <a:buChar char=""/>
            </a:pPr>
            <a:r>
              <a:rPr lang="tr-TR" sz="1400" b="1" kern="1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Kurumsal imajın zayıflaması</a:t>
            </a:r>
          </a:p>
          <a:p>
            <a:pPr algn="just">
              <a:lnSpc>
                <a:spcPct val="150000"/>
              </a:lnSpc>
              <a:spcBef>
                <a:spcPts val="600"/>
              </a:spcBef>
              <a:spcAft>
                <a:spcPts val="1000"/>
              </a:spcAft>
            </a:pPr>
            <a:r>
              <a:rPr lang="tr-TR"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Orta risk iştahına sahip 39 risk tespit edilmiş olup, bu riskler genelde Ar-</a:t>
            </a:r>
            <a:r>
              <a:rPr lang="tr-TR" sz="14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Ge</a:t>
            </a:r>
            <a:r>
              <a:rPr lang="tr-TR"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ve eğitim-öğretim hizmetlerine yönelik riskleri kapsamaktadır.</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600"/>
              </a:spcBef>
              <a:spcAft>
                <a:spcPts val="1000"/>
              </a:spcAft>
            </a:pPr>
            <a:r>
              <a:rPr lang="tr-TR" sz="1400" b="1" kern="100" dirty="0">
                <a:solidFill>
                  <a:srgbClr val="12A759"/>
                </a:solidFill>
                <a:effectLst/>
                <a:latin typeface="Times New Roman" panose="02020603050405020304" pitchFamily="18" charset="0"/>
                <a:ea typeface="Calibri" panose="020F0502020204030204" pitchFamily="34" charset="0"/>
                <a:cs typeface="Times New Roman" panose="02020603050405020304" pitchFamily="18" charset="0"/>
              </a:rPr>
              <a:t>Yüksek risk </a:t>
            </a:r>
            <a:r>
              <a:rPr lang="tr-TR"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iştahına sahip 15 risk bulunmaktadır. Bu risklerin çoğunluğu kültürel-sosyal faaliyetlere yöneliktir</a:t>
            </a:r>
            <a:r>
              <a:rPr lang="tr-TR"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812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4"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Metin kutusu 12">
            <a:extLst>
              <a:ext uri="{FF2B5EF4-FFF2-40B4-BE49-F238E27FC236}">
                <a16:creationId xmlns:a16="http://schemas.microsoft.com/office/drawing/2014/main" id="{8D6D89CC-8C38-2293-EF75-1DBCAB1B94DC}"/>
              </a:ext>
            </a:extLst>
          </p:cNvPr>
          <p:cNvSpPr txBox="1"/>
          <p:nvPr/>
        </p:nvSpPr>
        <p:spPr>
          <a:xfrm>
            <a:off x="1342678" y="1053530"/>
            <a:ext cx="9432379" cy="1607107"/>
          </a:xfrm>
          <a:prstGeom prst="rect">
            <a:avLst/>
          </a:prstGeom>
          <a:noFill/>
        </p:spPr>
        <p:txBody>
          <a:bodyPr wrap="square">
            <a:spAutoFit/>
          </a:bodyPr>
          <a:lstStyle/>
          <a:p>
            <a:pPr algn="just">
              <a:lnSpc>
                <a:spcPct val="115000"/>
              </a:lnSpc>
              <a:spcBef>
                <a:spcPts val="600"/>
              </a:spcBef>
              <a:spcAft>
                <a:spcPts val="1000"/>
              </a:spcAft>
            </a:pPr>
            <a:r>
              <a:rPr lang="tr-TR"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Doğal Risk Seviyesi “</a:t>
            </a:r>
            <a:r>
              <a:rPr lang="tr-TR" sz="1400"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Yüksek</a:t>
            </a:r>
            <a:r>
              <a:rPr lang="tr-TR"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olan 3 riskimiz bulunmakta olup, risk evreni dış risk olarak tanımlanmış “Teknolojik, İtibar ve Uyum Riskleri” kategorisinde yer almaktadır. Doğal Risk Seviyesi Yüksek olan riskler müdahale olanağımızın az olduğu, fakat bu risklerin yakından takip edilip etkilerinin en aza indirgenebilmesi gereken riskler olması nedeniyle bu riskler için öncü risk göstergeleri belirlenmiştir.</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tr-TR"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Tablo 16">
            <a:extLst>
              <a:ext uri="{FF2B5EF4-FFF2-40B4-BE49-F238E27FC236}">
                <a16:creationId xmlns:a16="http://schemas.microsoft.com/office/drawing/2014/main" id="{993CA860-A601-07B6-36F3-162AC09FCA40}"/>
              </a:ext>
            </a:extLst>
          </p:cNvPr>
          <p:cNvGraphicFramePr>
            <a:graphicFrameLocks noGrp="1"/>
          </p:cNvGraphicFramePr>
          <p:nvPr>
            <p:extLst>
              <p:ext uri="{D42A27DB-BD31-4B8C-83A1-F6EECF244321}">
                <p14:modId xmlns:p14="http://schemas.microsoft.com/office/powerpoint/2010/main" val="202678164"/>
              </p:ext>
            </p:extLst>
          </p:nvPr>
        </p:nvGraphicFramePr>
        <p:xfrm>
          <a:off x="1094546" y="2215348"/>
          <a:ext cx="9715566" cy="3785085"/>
        </p:xfrm>
        <a:graphic>
          <a:graphicData uri="http://schemas.openxmlformats.org/drawingml/2006/table">
            <a:tbl>
              <a:tblPr firstRow="1" firstCol="1" bandRow="1">
                <a:tableStyleId>{5C22544A-7EE6-4342-B048-85BDC9FD1C3A}</a:tableStyleId>
              </a:tblPr>
              <a:tblGrid>
                <a:gridCol w="1754679">
                  <a:extLst>
                    <a:ext uri="{9D8B030D-6E8A-4147-A177-3AD203B41FA5}">
                      <a16:colId xmlns:a16="http://schemas.microsoft.com/office/drawing/2014/main" val="833341604"/>
                    </a:ext>
                  </a:extLst>
                </a:gridCol>
                <a:gridCol w="3134501">
                  <a:extLst>
                    <a:ext uri="{9D8B030D-6E8A-4147-A177-3AD203B41FA5}">
                      <a16:colId xmlns:a16="http://schemas.microsoft.com/office/drawing/2014/main" val="2215592496"/>
                    </a:ext>
                  </a:extLst>
                </a:gridCol>
                <a:gridCol w="994232">
                  <a:extLst>
                    <a:ext uri="{9D8B030D-6E8A-4147-A177-3AD203B41FA5}">
                      <a16:colId xmlns:a16="http://schemas.microsoft.com/office/drawing/2014/main" val="4046967142"/>
                    </a:ext>
                  </a:extLst>
                </a:gridCol>
                <a:gridCol w="1235814">
                  <a:extLst>
                    <a:ext uri="{9D8B030D-6E8A-4147-A177-3AD203B41FA5}">
                      <a16:colId xmlns:a16="http://schemas.microsoft.com/office/drawing/2014/main" val="4201286093"/>
                    </a:ext>
                  </a:extLst>
                </a:gridCol>
                <a:gridCol w="1236684">
                  <a:extLst>
                    <a:ext uri="{9D8B030D-6E8A-4147-A177-3AD203B41FA5}">
                      <a16:colId xmlns:a16="http://schemas.microsoft.com/office/drawing/2014/main" val="970618085"/>
                    </a:ext>
                  </a:extLst>
                </a:gridCol>
                <a:gridCol w="1359656">
                  <a:extLst>
                    <a:ext uri="{9D8B030D-6E8A-4147-A177-3AD203B41FA5}">
                      <a16:colId xmlns:a16="http://schemas.microsoft.com/office/drawing/2014/main" val="129221287"/>
                    </a:ext>
                  </a:extLst>
                </a:gridCol>
              </a:tblGrid>
              <a:tr h="781050">
                <a:tc>
                  <a:txBody>
                    <a:bodyPr/>
                    <a:lstStyle/>
                    <a:p>
                      <a:pPr>
                        <a:lnSpc>
                          <a:spcPct val="115000"/>
                        </a:lnSpc>
                        <a:spcAft>
                          <a:spcPts val="1000"/>
                        </a:spcAft>
                      </a:pPr>
                      <a:r>
                        <a:rPr lang="tr-TR" sz="1000" kern="0" dirty="0">
                          <a:effectLst/>
                          <a:latin typeface="Times New Roman" panose="02020603050405020304" pitchFamily="18" charset="0"/>
                          <a:cs typeface="Times New Roman" panose="02020603050405020304" pitchFamily="18" charset="0"/>
                        </a:rPr>
                        <a:t>Risk Tanımı (Ana kök neden ve etkiyi içerecek şekilde)</a:t>
                      </a:r>
                      <a:endParaRPr lang="tr-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262F59"/>
                    </a:solidFill>
                  </a:tcPr>
                </a:tc>
                <a:tc>
                  <a:txBody>
                    <a:bodyPr/>
                    <a:lstStyle/>
                    <a:p>
                      <a:pPr>
                        <a:lnSpc>
                          <a:spcPct val="115000"/>
                        </a:lnSpc>
                        <a:spcAft>
                          <a:spcPts val="1000"/>
                        </a:spcAft>
                      </a:pPr>
                      <a:r>
                        <a:rPr lang="tr-TR" sz="1000" kern="0" dirty="0">
                          <a:effectLst/>
                          <a:latin typeface="Times New Roman" panose="02020603050405020304" pitchFamily="18" charset="0"/>
                          <a:cs typeface="Times New Roman" panose="02020603050405020304" pitchFamily="18" charset="0"/>
                        </a:rPr>
                        <a:t>Alt Kök Nedenler</a:t>
                      </a:r>
                      <a:endParaRPr lang="tr-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262F59"/>
                    </a:solidFill>
                  </a:tcPr>
                </a:tc>
                <a:tc>
                  <a:txBody>
                    <a:bodyPr/>
                    <a:lstStyle/>
                    <a:p>
                      <a:pPr>
                        <a:lnSpc>
                          <a:spcPct val="115000"/>
                        </a:lnSpc>
                        <a:spcAft>
                          <a:spcPts val="1000"/>
                        </a:spcAft>
                      </a:pPr>
                      <a:r>
                        <a:rPr lang="tr-TR" sz="1000" kern="100">
                          <a:effectLst/>
                          <a:latin typeface="Times New Roman" panose="02020603050405020304" pitchFamily="18" charset="0"/>
                          <a:cs typeface="Times New Roman" panose="02020603050405020304" pitchFamily="18" charset="0"/>
                        </a:rPr>
                        <a:t>Etki</a:t>
                      </a:r>
                      <a:endParaRPr lang="tr-TR" sz="11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262F59"/>
                    </a:solidFill>
                  </a:tcPr>
                </a:tc>
                <a:tc>
                  <a:txBody>
                    <a:bodyPr/>
                    <a:lstStyle/>
                    <a:p>
                      <a:pPr>
                        <a:lnSpc>
                          <a:spcPct val="115000"/>
                        </a:lnSpc>
                        <a:spcAft>
                          <a:spcPts val="1000"/>
                        </a:spcAft>
                      </a:pPr>
                      <a:r>
                        <a:rPr lang="tr-TR" sz="1000" kern="100" dirty="0">
                          <a:effectLst/>
                          <a:latin typeface="Times New Roman" panose="02020603050405020304" pitchFamily="18" charset="0"/>
                          <a:cs typeface="Times New Roman" panose="02020603050405020304" pitchFamily="18" charset="0"/>
                        </a:rPr>
                        <a:t>Olasılık</a:t>
                      </a:r>
                      <a:endParaRPr lang="tr-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262F59"/>
                    </a:solidFill>
                  </a:tcPr>
                </a:tc>
                <a:tc>
                  <a:txBody>
                    <a:bodyPr/>
                    <a:lstStyle/>
                    <a:p>
                      <a:pPr>
                        <a:lnSpc>
                          <a:spcPct val="115000"/>
                        </a:lnSpc>
                        <a:spcAft>
                          <a:spcPts val="1000"/>
                        </a:spcAft>
                      </a:pPr>
                      <a:r>
                        <a:rPr lang="tr-TR" sz="1000" kern="100" dirty="0">
                          <a:effectLst/>
                          <a:latin typeface="Times New Roman" panose="02020603050405020304" pitchFamily="18" charset="0"/>
                          <a:cs typeface="Times New Roman" panose="02020603050405020304" pitchFamily="18" charset="0"/>
                        </a:rPr>
                        <a:t>Doğal Risk Puanı</a:t>
                      </a:r>
                      <a:endParaRPr lang="tr-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262F59"/>
                    </a:solidFill>
                  </a:tcPr>
                </a:tc>
                <a:tc>
                  <a:txBody>
                    <a:bodyPr/>
                    <a:lstStyle/>
                    <a:p>
                      <a:pPr>
                        <a:lnSpc>
                          <a:spcPct val="115000"/>
                        </a:lnSpc>
                        <a:spcAft>
                          <a:spcPts val="1000"/>
                        </a:spcAft>
                      </a:pPr>
                      <a:r>
                        <a:rPr lang="tr-TR" sz="1000" kern="100" dirty="0">
                          <a:effectLst/>
                          <a:latin typeface="Times New Roman" panose="02020603050405020304" pitchFamily="18" charset="0"/>
                          <a:cs typeface="Times New Roman" panose="02020603050405020304" pitchFamily="18" charset="0"/>
                        </a:rPr>
                        <a:t>Doğal Risk Seviyesi</a:t>
                      </a:r>
                      <a:endParaRPr lang="tr-TR" sz="11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solidFill>
                      <a:srgbClr val="262F59"/>
                    </a:solidFill>
                  </a:tcPr>
                </a:tc>
                <a:extLst>
                  <a:ext uri="{0D108BD9-81ED-4DB2-BD59-A6C34878D82A}">
                    <a16:rowId xmlns:a16="http://schemas.microsoft.com/office/drawing/2014/main" val="4220497741"/>
                  </a:ext>
                </a:extLst>
              </a:tr>
              <a:tr h="695937">
                <a:tc>
                  <a:txBody>
                    <a:bodyPr/>
                    <a:lstStyle/>
                    <a:p>
                      <a:pPr>
                        <a:lnSpc>
                          <a:spcPct val="115000"/>
                        </a:lnSpc>
                        <a:spcAft>
                          <a:spcPts val="1000"/>
                        </a:spcAft>
                      </a:pPr>
                      <a:r>
                        <a:rPr lang="tr-TR" sz="1200" kern="0" dirty="0">
                          <a:solidFill>
                            <a:schemeClr val="tx1"/>
                          </a:solidFill>
                          <a:effectLst/>
                          <a:latin typeface="Times New Roman" panose="02020603050405020304" pitchFamily="18" charset="0"/>
                          <a:cs typeface="Times New Roman" panose="02020603050405020304" pitchFamily="18" charset="0"/>
                        </a:rPr>
                        <a:t>Siber saldırı sayılarındaki artış</a:t>
                      </a:r>
                      <a:endParaRPr lang="tr-TR"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tr-TR" sz="1200" kern="0">
                          <a:effectLst/>
                          <a:latin typeface="Times New Roman" panose="02020603050405020304" pitchFamily="18" charset="0"/>
                          <a:cs typeface="Times New Roman" panose="02020603050405020304" pitchFamily="18" charset="0"/>
                        </a:rPr>
                        <a:t>Teknolojinin gelişmesi ile birlikte siber saldırı sayısının artması</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tr-TR" sz="1200" kern="100" dirty="0">
                          <a:solidFill>
                            <a:schemeClr val="bg1"/>
                          </a:solidFill>
                          <a:effectLst/>
                          <a:latin typeface="Times New Roman" panose="02020603050405020304" pitchFamily="18" charset="0"/>
                          <a:cs typeface="Times New Roman" panose="02020603050405020304" pitchFamily="18" charset="0"/>
                        </a:rPr>
                        <a:t>4</a:t>
                      </a:r>
                      <a:endParaRPr lang="tr-TR"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1000"/>
                        </a:spcAft>
                      </a:pPr>
                      <a:r>
                        <a:rPr lang="tr-TR" sz="1200" kern="100" dirty="0">
                          <a:solidFill>
                            <a:schemeClr val="tx1"/>
                          </a:solidFill>
                          <a:effectLst/>
                          <a:latin typeface="Times New Roman" panose="02020603050405020304" pitchFamily="18" charset="0"/>
                          <a:cs typeface="Times New Roman" panose="02020603050405020304" pitchFamily="18" charset="0"/>
                        </a:rPr>
                        <a:t>3</a:t>
                      </a:r>
                      <a:endParaRPr lang="tr-TR"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tr-TR" sz="1200" kern="100">
                          <a:effectLst/>
                          <a:latin typeface="Times New Roman" panose="02020603050405020304" pitchFamily="18" charset="0"/>
                          <a:cs typeface="Times New Roman" panose="02020603050405020304" pitchFamily="18" charset="0"/>
                        </a:rPr>
                        <a:t>12</a:t>
                      </a:r>
                      <a:endParaRPr lang="tr-TR" sz="12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tr-TR" sz="1200" kern="100" dirty="0">
                          <a:solidFill>
                            <a:schemeClr val="bg1"/>
                          </a:solidFill>
                          <a:effectLst/>
                          <a:latin typeface="Times New Roman" panose="02020603050405020304" pitchFamily="18" charset="0"/>
                          <a:cs typeface="Times New Roman" panose="02020603050405020304" pitchFamily="18" charset="0"/>
                        </a:rPr>
                        <a:t>YÜKSEK</a:t>
                      </a:r>
                      <a:endParaRPr lang="tr-TR"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130199646"/>
                  </a:ext>
                </a:extLst>
              </a:tr>
              <a:tr h="746052">
                <a:tc>
                  <a:txBody>
                    <a:bodyPr/>
                    <a:lstStyle/>
                    <a:p>
                      <a:pPr>
                        <a:lnSpc>
                          <a:spcPct val="115000"/>
                        </a:lnSpc>
                        <a:spcAft>
                          <a:spcPts val="1000"/>
                        </a:spcAft>
                      </a:pPr>
                      <a:r>
                        <a:rPr lang="tr-TR" sz="1200" kern="0" dirty="0">
                          <a:solidFill>
                            <a:schemeClr val="tx1"/>
                          </a:solidFill>
                          <a:effectLst/>
                          <a:latin typeface="Times New Roman" panose="02020603050405020304" pitchFamily="18" charset="0"/>
                          <a:cs typeface="Times New Roman" panose="02020603050405020304" pitchFamily="18" charset="0"/>
                        </a:rPr>
                        <a:t>Kurumsal imajın zayıflaması</a:t>
                      </a:r>
                      <a:endParaRPr lang="tr-TR"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tr-TR" sz="1200" kern="0" dirty="0">
                          <a:effectLst/>
                          <a:latin typeface="Times New Roman" panose="02020603050405020304" pitchFamily="18" charset="0"/>
                          <a:cs typeface="Times New Roman" panose="02020603050405020304" pitchFamily="18" charset="0"/>
                        </a:rPr>
                        <a:t>Bölgesel bazda diğer Yükseköğretim Kurumlarında eşdeğer programların bulunması Memnuniyet düzeyinin düşmesi tercih edilebilirliğin azalması</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tr-TR" sz="1200" kern="100" dirty="0">
                          <a:solidFill>
                            <a:schemeClr val="bg1"/>
                          </a:solidFill>
                          <a:effectLst/>
                          <a:latin typeface="Times New Roman" panose="02020603050405020304" pitchFamily="18" charset="0"/>
                          <a:cs typeface="Times New Roman" panose="02020603050405020304" pitchFamily="18" charset="0"/>
                        </a:rPr>
                        <a:t>4</a:t>
                      </a:r>
                      <a:endParaRPr lang="tr-TR"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1000"/>
                        </a:spcAft>
                      </a:pPr>
                      <a:r>
                        <a:rPr lang="tr-TR" sz="1200" kern="100" dirty="0">
                          <a:solidFill>
                            <a:schemeClr val="tx1"/>
                          </a:solidFill>
                          <a:effectLst/>
                          <a:latin typeface="Times New Roman" panose="02020603050405020304" pitchFamily="18" charset="0"/>
                          <a:cs typeface="Times New Roman" panose="02020603050405020304" pitchFamily="18" charset="0"/>
                        </a:rPr>
                        <a:t>3</a:t>
                      </a:r>
                      <a:endParaRPr lang="tr-TR"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tr-TR" sz="1200" kern="100" dirty="0">
                          <a:effectLst/>
                          <a:latin typeface="Times New Roman" panose="02020603050405020304" pitchFamily="18" charset="0"/>
                          <a:cs typeface="Times New Roman" panose="02020603050405020304" pitchFamily="18" charset="0"/>
                        </a:rPr>
                        <a:t>12</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tr-TR" sz="1200" kern="100" dirty="0">
                          <a:solidFill>
                            <a:schemeClr val="bg1"/>
                          </a:solidFill>
                          <a:effectLst/>
                          <a:latin typeface="Times New Roman" panose="02020603050405020304" pitchFamily="18" charset="0"/>
                          <a:cs typeface="Times New Roman" panose="02020603050405020304" pitchFamily="18" charset="0"/>
                        </a:rPr>
                        <a:t>YÜKSEK</a:t>
                      </a:r>
                      <a:endParaRPr lang="tr-TR"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528182835"/>
                  </a:ext>
                </a:extLst>
              </a:tr>
              <a:tr h="1466850">
                <a:tc>
                  <a:txBody>
                    <a:bodyPr/>
                    <a:lstStyle/>
                    <a:p>
                      <a:pPr>
                        <a:lnSpc>
                          <a:spcPct val="115000"/>
                        </a:lnSpc>
                        <a:spcAft>
                          <a:spcPts val="1000"/>
                        </a:spcAft>
                      </a:pPr>
                      <a:r>
                        <a:rPr lang="tr-TR" sz="1200" kern="0" dirty="0">
                          <a:solidFill>
                            <a:schemeClr val="tx1"/>
                          </a:solidFill>
                          <a:effectLst/>
                          <a:latin typeface="Times New Roman" panose="02020603050405020304" pitchFamily="18" charset="0"/>
                          <a:cs typeface="Times New Roman" panose="02020603050405020304" pitchFamily="18" charset="0"/>
                        </a:rPr>
                        <a:t>Üniversite hastanesinin afiliye olması</a:t>
                      </a:r>
                      <a:endParaRPr lang="tr-TR"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tr-TR" sz="1200" kern="0" dirty="0">
                          <a:effectLst/>
                          <a:latin typeface="Times New Roman" panose="02020603050405020304" pitchFamily="18" charset="0"/>
                          <a:cs typeface="Times New Roman" panose="02020603050405020304" pitchFamily="18" charset="0"/>
                        </a:rPr>
                        <a:t>Birlikte Kullanılan Sağlık Tesislerinin Statüsü Üniversitelerin bilimsel özerkliğini, idari yapılanmasını, görev ve sorumluluklarını doğrudan etkileyen ve üniversite personelinin hukuki statüsünü ve özlük haklarıyla ilgili yaşanan sorunlar</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tr-TR" sz="1200" kern="100" dirty="0">
                          <a:solidFill>
                            <a:schemeClr val="tx1"/>
                          </a:solidFill>
                          <a:effectLst/>
                          <a:latin typeface="Times New Roman" panose="02020603050405020304" pitchFamily="18" charset="0"/>
                          <a:cs typeface="Times New Roman" panose="02020603050405020304" pitchFamily="18" charset="0"/>
                        </a:rPr>
                        <a:t>3</a:t>
                      </a:r>
                      <a:endParaRPr lang="tr-TR" sz="12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lnSpc>
                          <a:spcPct val="115000"/>
                        </a:lnSpc>
                        <a:spcAft>
                          <a:spcPts val="1000"/>
                        </a:spcAft>
                      </a:pPr>
                      <a:r>
                        <a:rPr lang="tr-TR" sz="1200" kern="100" dirty="0">
                          <a:solidFill>
                            <a:schemeClr val="bg1"/>
                          </a:solidFill>
                          <a:effectLst/>
                          <a:latin typeface="Times New Roman" panose="02020603050405020304" pitchFamily="18" charset="0"/>
                          <a:cs typeface="Times New Roman" panose="02020603050405020304" pitchFamily="18" charset="0"/>
                        </a:rPr>
                        <a:t>4</a:t>
                      </a:r>
                      <a:endParaRPr lang="tr-TR"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lnSpc>
                          <a:spcPct val="115000"/>
                        </a:lnSpc>
                        <a:spcAft>
                          <a:spcPts val="1000"/>
                        </a:spcAft>
                      </a:pPr>
                      <a:r>
                        <a:rPr lang="tr-TR" sz="1200" kern="100" dirty="0">
                          <a:effectLst/>
                          <a:latin typeface="Times New Roman" panose="02020603050405020304" pitchFamily="18" charset="0"/>
                          <a:cs typeface="Times New Roman" panose="02020603050405020304" pitchFamily="18" charset="0"/>
                        </a:rPr>
                        <a:t>12</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1000"/>
                        </a:spcAft>
                      </a:pPr>
                      <a:r>
                        <a:rPr lang="tr-TR" sz="1200" kern="100" dirty="0">
                          <a:solidFill>
                            <a:schemeClr val="bg1"/>
                          </a:solidFill>
                          <a:effectLst/>
                          <a:latin typeface="Times New Roman" panose="02020603050405020304" pitchFamily="18" charset="0"/>
                          <a:cs typeface="Times New Roman" panose="02020603050405020304" pitchFamily="18" charset="0"/>
                        </a:rPr>
                        <a:t>YÜKSEK</a:t>
                      </a:r>
                      <a:endParaRPr lang="tr-TR" sz="12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509119761"/>
                  </a:ext>
                </a:extLst>
              </a:tr>
            </a:tbl>
          </a:graphicData>
        </a:graphic>
      </p:graphicFrame>
    </p:spTree>
    <p:extLst>
      <p:ext uri="{BB962C8B-B14F-4D97-AF65-F5344CB8AC3E}">
        <p14:creationId xmlns:p14="http://schemas.microsoft.com/office/powerpoint/2010/main" val="3935857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4"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Metin kutusu 12">
            <a:extLst>
              <a:ext uri="{FF2B5EF4-FFF2-40B4-BE49-F238E27FC236}">
                <a16:creationId xmlns:a16="http://schemas.microsoft.com/office/drawing/2014/main" id="{8D6D89CC-8C38-2293-EF75-1DBCAB1B94DC}"/>
              </a:ext>
            </a:extLst>
          </p:cNvPr>
          <p:cNvSpPr txBox="1"/>
          <p:nvPr/>
        </p:nvSpPr>
        <p:spPr>
          <a:xfrm>
            <a:off x="1558702" y="2349674"/>
            <a:ext cx="9432379" cy="161787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50000"/>
              </a:lnSpc>
              <a:spcBef>
                <a:spcPts val="600"/>
              </a:spcBef>
              <a:spcAft>
                <a:spcPts val="1000"/>
              </a:spcAft>
            </a:pPr>
            <a:r>
              <a:rPr lang="tr-TR" sz="1600" kern="100"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İdarenin faaliyetleri kapsamında öncelikli risk alanlarının takibini sağlayacak nitelikte 17 öncü risk göstergesi </a:t>
            </a:r>
            <a:r>
              <a:rPr lang="tr-TR" sz="1600" kern="100" dirty="0">
                <a:solidFill>
                  <a:srgbClr val="262F59"/>
                </a:solidFill>
                <a:latin typeface="Times New Roman" panose="02020603050405020304" pitchFamily="18" charset="0"/>
                <a:ea typeface="Times New Roman" panose="02020603050405020304" pitchFamily="18" charset="0"/>
                <a:cs typeface="Times New Roman" panose="02020603050405020304" pitchFamily="18" charset="0"/>
              </a:rPr>
              <a:t>bulunmaktadır. </a:t>
            </a:r>
            <a:r>
              <a:rPr lang="tr-TR" sz="1600" kern="100" dirty="0">
                <a:solidFill>
                  <a:srgbClr val="262F59"/>
                </a:solidFill>
                <a:effectLst/>
                <a:latin typeface="Times New Roman" panose="02020603050405020304" pitchFamily="18" charset="0"/>
                <a:ea typeface="Times New Roman" panose="02020603050405020304" pitchFamily="18" charset="0"/>
                <a:cs typeface="Times New Roman" panose="02020603050405020304" pitchFamily="18" charset="0"/>
              </a:rPr>
              <a:t>İdare tarafından öncelikli risk alanlarının belirlenmesi “Riskleri nerelerde aramalıyız?” sorusuna yanıt aranmasını sağlar ve risk evreninin belirlenmesini kolaylaştıracak olan risk göstergelerini oluşturmaktadır.</a:t>
            </a:r>
            <a:endParaRPr lang="tr-TR" sz="1600" kern="100" dirty="0">
              <a:solidFill>
                <a:srgbClr val="262F59"/>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1000"/>
              </a:spcAft>
            </a:pPr>
            <a:r>
              <a:rPr lang="tr-TR" sz="1200" kern="100" dirty="0">
                <a:solidFill>
                  <a:srgbClr val="262F59"/>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 name="Dikdörtgen 38">
            <a:extLst>
              <a:ext uri="{FF2B5EF4-FFF2-40B4-BE49-F238E27FC236}">
                <a16:creationId xmlns:a16="http://schemas.microsoft.com/office/drawing/2014/main" id="{1137D45A-B9A9-D6B5-284E-A1EF02F3EC5E}"/>
              </a:ext>
            </a:extLst>
          </p:cNvPr>
          <p:cNvSpPr/>
          <p:nvPr/>
        </p:nvSpPr>
        <p:spPr>
          <a:xfrm>
            <a:off x="982638" y="1341562"/>
            <a:ext cx="10213409" cy="540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tr-TR"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ÖNCÜ RİSK GÖSTERGELERİ</a:t>
            </a:r>
            <a:endParaRPr lang="tr-TR"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tr-TR"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endParaRPr lang="tr-TR" dirty="0"/>
          </a:p>
        </p:txBody>
      </p:sp>
    </p:spTree>
    <p:extLst>
      <p:ext uri="{BB962C8B-B14F-4D97-AF65-F5344CB8AC3E}">
        <p14:creationId xmlns:p14="http://schemas.microsoft.com/office/powerpoint/2010/main" val="41622816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extLst>
              <p:ext uri="{D42A27DB-BD31-4B8C-83A1-F6EECF244321}">
                <p14:modId xmlns:p14="http://schemas.microsoft.com/office/powerpoint/2010/main" val="2816090152"/>
              </p:ext>
            </p:extLst>
          </p:nvPr>
        </p:nvGraphicFramePr>
        <p:xfrm>
          <a:off x="951670" y="1215214"/>
          <a:ext cx="10358509" cy="3793027"/>
        </p:xfrm>
        <a:graphic>
          <a:graphicData uri="http://schemas.openxmlformats.org/drawingml/2006/table">
            <a:tbl>
              <a:tblPr/>
              <a:tblGrid>
                <a:gridCol w="1428760">
                  <a:extLst>
                    <a:ext uri="{9D8B030D-6E8A-4147-A177-3AD203B41FA5}">
                      <a16:colId xmlns:a16="http://schemas.microsoft.com/office/drawing/2014/main" val="20000"/>
                    </a:ext>
                  </a:extLst>
                </a:gridCol>
                <a:gridCol w="978472">
                  <a:extLst>
                    <a:ext uri="{9D8B030D-6E8A-4147-A177-3AD203B41FA5}">
                      <a16:colId xmlns:a16="http://schemas.microsoft.com/office/drawing/2014/main" val="20001"/>
                    </a:ext>
                  </a:extLst>
                </a:gridCol>
                <a:gridCol w="664602">
                  <a:extLst>
                    <a:ext uri="{9D8B030D-6E8A-4147-A177-3AD203B41FA5}">
                      <a16:colId xmlns:a16="http://schemas.microsoft.com/office/drawing/2014/main" val="20002"/>
                    </a:ext>
                  </a:extLst>
                </a:gridCol>
                <a:gridCol w="1135598">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5286981">
                  <a:extLst>
                    <a:ext uri="{9D8B030D-6E8A-4147-A177-3AD203B41FA5}">
                      <a16:colId xmlns:a16="http://schemas.microsoft.com/office/drawing/2014/main" val="20005"/>
                    </a:ext>
                  </a:extLst>
                </a:gridCol>
              </a:tblGrid>
              <a:tr h="1278476">
                <a:tc>
                  <a:txBody>
                    <a:bodyPr/>
                    <a:lstStyle/>
                    <a:p>
                      <a:pPr algn="ctr">
                        <a:lnSpc>
                          <a:spcPct val="115000"/>
                        </a:lnSpc>
                        <a:spcAft>
                          <a:spcPts val="0"/>
                        </a:spcAft>
                      </a:pPr>
                      <a:r>
                        <a:rPr lang="tr-TR" sz="1400" b="1" kern="0" dirty="0">
                          <a:solidFill>
                            <a:srgbClr val="FFFFFF"/>
                          </a:solidFill>
                          <a:latin typeface="Times New Roman"/>
                          <a:ea typeface="Times New Roman"/>
                          <a:cs typeface="Times New Roman"/>
                        </a:rPr>
                        <a:t>Öncü Risk Göstergesi (ÖRG)</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1400" b="1" kern="0" dirty="0">
                          <a:solidFill>
                            <a:srgbClr val="FFFFFF"/>
                          </a:solidFill>
                          <a:latin typeface="Times New Roman"/>
                          <a:ea typeface="Times New Roman"/>
                          <a:cs typeface="Times New Roman"/>
                        </a:rPr>
                        <a:t>ÖRG Sorumlusu</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1400" b="1" kern="0" dirty="0">
                          <a:solidFill>
                            <a:srgbClr val="FFFFFF"/>
                          </a:solidFill>
                          <a:latin typeface="Times New Roman"/>
                          <a:ea typeface="Times New Roman"/>
                          <a:cs typeface="Times New Roman"/>
                        </a:rPr>
                        <a:t>ÖRG Hedefi</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1400" b="1" kern="0" dirty="0">
                          <a:solidFill>
                            <a:srgbClr val="FFFFFF"/>
                          </a:solidFill>
                          <a:latin typeface="Times New Roman"/>
                          <a:ea typeface="Times New Roman"/>
                          <a:cs typeface="Times New Roman"/>
                        </a:rPr>
                        <a:t>ÖRG Gerçekleşme</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400" kern="100" dirty="0">
                        <a:latin typeface="Calibri"/>
                        <a:ea typeface="Calibri"/>
                        <a:cs typeface="Times New Roman"/>
                      </a:endParaRPr>
                    </a:p>
                    <a:p>
                      <a:pPr algn="ctr">
                        <a:lnSpc>
                          <a:spcPct val="115000"/>
                        </a:lnSpc>
                        <a:spcAft>
                          <a:spcPts val="0"/>
                        </a:spcAft>
                      </a:pPr>
                      <a:r>
                        <a:rPr lang="tr-TR" sz="1400" b="1" kern="0" dirty="0">
                          <a:solidFill>
                            <a:srgbClr val="FFFFFF"/>
                          </a:solidFill>
                          <a:latin typeface="Times New Roman"/>
                          <a:ea typeface="Times New Roman"/>
                          <a:cs typeface="Times New Roman"/>
                        </a:rPr>
                        <a:t>ÖRG Durumu</a:t>
                      </a:r>
                      <a:endParaRPr lang="tr-TR" sz="1400" kern="100" dirty="0">
                        <a:latin typeface="Calibri"/>
                        <a:ea typeface="Calibri"/>
                        <a:cs typeface="Times New Roman"/>
                      </a:endParaRPr>
                    </a:p>
                    <a:p>
                      <a:pPr algn="ctr">
                        <a:lnSpc>
                          <a:spcPct val="115000"/>
                        </a:lnSpc>
                        <a:spcAft>
                          <a:spcPts val="0"/>
                        </a:spcAft>
                      </a:pPr>
                      <a:r>
                        <a:rPr lang="tr-TR" sz="1400" b="1" kern="0" dirty="0">
                          <a:solidFill>
                            <a:srgbClr val="FFFFFF"/>
                          </a:solidFill>
                          <a:latin typeface="Times New Roman"/>
                          <a:ea typeface="Times New Roman"/>
                          <a:cs typeface="Times New Roman"/>
                        </a:rPr>
                        <a:t>(%)</a:t>
                      </a:r>
                      <a:endParaRPr lang="tr-TR" sz="14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1400" b="1" kern="0" dirty="0">
                          <a:solidFill>
                            <a:srgbClr val="FFFFFF"/>
                          </a:solidFill>
                          <a:latin typeface="Times New Roman"/>
                          <a:ea typeface="Times New Roman"/>
                          <a:cs typeface="Times New Roman"/>
                        </a:rPr>
                        <a:t>AÇIKLAMA</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2514551">
                <a:tc>
                  <a:txBody>
                    <a:bodyPr/>
                    <a:lstStyle/>
                    <a:p>
                      <a:pPr>
                        <a:lnSpc>
                          <a:spcPct val="115000"/>
                        </a:lnSpc>
                        <a:spcAft>
                          <a:spcPts val="0"/>
                        </a:spcAft>
                      </a:pPr>
                      <a:r>
                        <a:rPr lang="tr-TR" sz="1400" kern="100" dirty="0">
                          <a:solidFill>
                            <a:srgbClr val="000000"/>
                          </a:solidFill>
                          <a:latin typeface="Times New Roman"/>
                          <a:ea typeface="Calibri"/>
                          <a:cs typeface="Times New Roman"/>
                        </a:rPr>
                        <a:t>Tamamlanan Etüt-Projelerinin sayısı (kümülatif)</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Yapı İşleri Teknik Daire Başkanlığı</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r>
                        <a:rPr lang="tr-TR" sz="1200" kern="100" dirty="0">
                          <a:solidFill>
                            <a:srgbClr val="000000"/>
                          </a:solidFill>
                          <a:latin typeface="Times New Roman"/>
                          <a:ea typeface="Calibri"/>
                          <a:cs typeface="Times New Roman"/>
                        </a:rPr>
                        <a:t>2024(20)</a:t>
                      </a:r>
                      <a:r>
                        <a:rPr lang="tr-TR" sz="1400" kern="100" dirty="0">
                          <a:solidFill>
                            <a:srgbClr val="000000"/>
                          </a:solidFill>
                          <a:latin typeface="Times New Roman"/>
                          <a:ea typeface="Calibri"/>
                          <a:cs typeface="Times New Roman"/>
                        </a:rPr>
                        <a:t/>
                      </a:r>
                      <a:br>
                        <a:rPr lang="tr-TR" sz="1400" kern="100" dirty="0">
                          <a:solidFill>
                            <a:srgbClr val="000000"/>
                          </a:solidFill>
                          <a:latin typeface="Times New Roman"/>
                          <a:ea typeface="Calibri"/>
                          <a:cs typeface="Times New Roman"/>
                        </a:rPr>
                      </a:b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20</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1000"/>
                        </a:spcAft>
                      </a:pPr>
                      <a:r>
                        <a:rPr lang="tr-TR" sz="1400" kern="100" dirty="0">
                          <a:solidFill>
                            <a:srgbClr val="000000"/>
                          </a:solidFill>
                          <a:latin typeface="Times New Roman"/>
                          <a:ea typeface="Calibri"/>
                          <a:cs typeface="Times New Roman"/>
                        </a:rPr>
                        <a:t>%100</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1000"/>
                        </a:spcAft>
                      </a:pPr>
                      <a:r>
                        <a:rPr lang="tr-TR" sz="1400" kern="100" dirty="0">
                          <a:solidFill>
                            <a:srgbClr val="000000"/>
                          </a:solidFill>
                          <a:latin typeface="Times New Roman"/>
                          <a:ea typeface="Calibri"/>
                          <a:cs typeface="Times New Roman"/>
                        </a:rPr>
                        <a:t>Belirlenen değere ulaşılmıştır.  Büyümekte olduğumuz bir kuruluş olduğundan ihtiyaçları tam anlamıyla karşılamamıştır. Yeni hedefler belirlenmiş ve güncellemeler yapılmıştır. Hedeflere ulaşılması aşamasında öngörülmeyen fiyat artışları gerçekleşmiştir. Bundan dolayı maliyet tablosunda ciddi güncellemeler oluşturulmuştur. Doğal afetler, hava koşulları, ödenek durumları vb. Hedef bazında belirlenen risklerde değişiklik olmaması ile beraber hedefin üzerinde ilerleme kaydedilmiştir.  </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4" name="Metin kutusu 13">
            <a:extLst>
              <a:ext uri="{FF2B5EF4-FFF2-40B4-BE49-F238E27FC236}">
                <a16:creationId xmlns:a16="http://schemas.microsoft.com/office/drawing/2014/main" id="{D155D03B-A64F-D7C0-F1B3-1108FDE5F3DE}"/>
              </a:ext>
            </a:extLst>
          </p:cNvPr>
          <p:cNvSpPr txBox="1"/>
          <p:nvPr/>
        </p:nvSpPr>
        <p:spPr>
          <a:xfrm>
            <a:off x="838622" y="5446018"/>
            <a:ext cx="10441160" cy="461665"/>
          </a:xfrm>
          <a:prstGeom prst="rect">
            <a:avLst/>
          </a:prstGeom>
          <a:noFill/>
        </p:spPr>
        <p:txBody>
          <a:bodyPr wrap="square">
            <a:spAutoFit/>
          </a:bodyPr>
          <a:lstStyle/>
          <a:p>
            <a:r>
              <a:rPr lang="tr-TR" sz="12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A.1</a:t>
            </a:r>
            <a:r>
              <a:rPr lang="tr-TR" sz="1200" dirty="0">
                <a:highlight>
                  <a:srgbClr val="262F59"/>
                </a:highlight>
                <a:latin typeface="Times New Roman" panose="02020603050405020304" pitchFamily="18" charset="0"/>
                <a:cs typeface="Times New Roman" panose="02020603050405020304" pitchFamily="18" charset="0"/>
              </a:rPr>
              <a:t> </a:t>
            </a:r>
            <a:r>
              <a:rPr lang="tr-TR" sz="12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Fiziksel ve Teknolojik Altyapının Nitelik ve Niceliğini Artırmak</a:t>
            </a:r>
          </a:p>
          <a:p>
            <a:r>
              <a:rPr lang="tr-TR" sz="12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(H1.1)</a:t>
            </a:r>
            <a:r>
              <a:rPr lang="tr-TR" sz="1200" dirty="0">
                <a:highlight>
                  <a:srgbClr val="262F59"/>
                </a:highlight>
                <a:latin typeface="Times New Roman" panose="02020603050405020304" pitchFamily="18" charset="0"/>
                <a:cs typeface="Times New Roman" panose="02020603050405020304" pitchFamily="18" charset="0"/>
              </a:rPr>
              <a:t> </a:t>
            </a:r>
            <a:r>
              <a:rPr lang="tr-TR" sz="12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Üniversitemizin fiziki yapılaşmasını (alt yapı, çevre düzenlemesi) geliştirmek ve iyileştirmek</a:t>
            </a:r>
            <a:r>
              <a:rPr lang="tr-TR" sz="1200" dirty="0">
                <a:highlight>
                  <a:srgbClr val="262F59"/>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nvGraphicFramePr>
        <p:xfrm>
          <a:off x="951670" y="1215215"/>
          <a:ext cx="10358509" cy="4071967"/>
        </p:xfrm>
        <a:graphic>
          <a:graphicData uri="http://schemas.openxmlformats.org/drawingml/2006/table">
            <a:tbl>
              <a:tblPr/>
              <a:tblGrid>
                <a:gridCol w="1536267">
                  <a:extLst>
                    <a:ext uri="{9D8B030D-6E8A-4147-A177-3AD203B41FA5}">
                      <a16:colId xmlns:a16="http://schemas.microsoft.com/office/drawing/2014/main" val="20000"/>
                    </a:ext>
                  </a:extLst>
                </a:gridCol>
                <a:gridCol w="749749">
                  <a:extLst>
                    <a:ext uri="{9D8B030D-6E8A-4147-A177-3AD203B41FA5}">
                      <a16:colId xmlns:a16="http://schemas.microsoft.com/office/drawing/2014/main" val="20001"/>
                    </a:ext>
                  </a:extLst>
                </a:gridCol>
                <a:gridCol w="785818">
                  <a:extLst>
                    <a:ext uri="{9D8B030D-6E8A-4147-A177-3AD203B41FA5}">
                      <a16:colId xmlns:a16="http://schemas.microsoft.com/office/drawing/2014/main" val="20002"/>
                    </a:ext>
                  </a:extLst>
                </a:gridCol>
                <a:gridCol w="928694">
                  <a:extLst>
                    <a:ext uri="{9D8B030D-6E8A-4147-A177-3AD203B41FA5}">
                      <a16:colId xmlns:a16="http://schemas.microsoft.com/office/drawing/2014/main" val="20003"/>
                    </a:ext>
                  </a:extLst>
                </a:gridCol>
                <a:gridCol w="785818">
                  <a:extLst>
                    <a:ext uri="{9D8B030D-6E8A-4147-A177-3AD203B41FA5}">
                      <a16:colId xmlns:a16="http://schemas.microsoft.com/office/drawing/2014/main" val="20004"/>
                    </a:ext>
                  </a:extLst>
                </a:gridCol>
                <a:gridCol w="5572163">
                  <a:extLst>
                    <a:ext uri="{9D8B030D-6E8A-4147-A177-3AD203B41FA5}">
                      <a16:colId xmlns:a16="http://schemas.microsoft.com/office/drawing/2014/main" val="20005"/>
                    </a:ext>
                  </a:extLst>
                </a:gridCol>
              </a:tblGrid>
              <a:tr h="1806530">
                <a:tc>
                  <a:txBody>
                    <a:bodyPr/>
                    <a:lstStyle/>
                    <a:p>
                      <a:pPr algn="ctr">
                        <a:lnSpc>
                          <a:spcPct val="115000"/>
                        </a:lnSpc>
                        <a:spcAft>
                          <a:spcPts val="0"/>
                        </a:spcAft>
                      </a:pPr>
                      <a:r>
                        <a:rPr lang="tr-TR" sz="1400" b="1" kern="0" dirty="0">
                          <a:solidFill>
                            <a:srgbClr val="FFFFFF"/>
                          </a:solidFill>
                          <a:latin typeface="Times New Roman"/>
                          <a:ea typeface="Times New Roman"/>
                          <a:cs typeface="Times New Roman"/>
                        </a:rPr>
                        <a:t>Öncü Risk Göstergesi (ÖRG)</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1400" b="1" kern="0" dirty="0">
                          <a:solidFill>
                            <a:srgbClr val="FFFFFF"/>
                          </a:solidFill>
                          <a:latin typeface="Times New Roman"/>
                          <a:ea typeface="Times New Roman"/>
                          <a:cs typeface="Times New Roman"/>
                        </a:rPr>
                        <a:t>ÖRG Sorumlusu</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1400" b="1" kern="0" dirty="0">
                          <a:solidFill>
                            <a:srgbClr val="FFFFFF"/>
                          </a:solidFill>
                          <a:latin typeface="Times New Roman"/>
                          <a:ea typeface="Times New Roman"/>
                          <a:cs typeface="Times New Roman"/>
                        </a:rPr>
                        <a:t>ÖRG Hedefi</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1400" b="1" kern="0" dirty="0">
                          <a:solidFill>
                            <a:srgbClr val="FFFFFF"/>
                          </a:solidFill>
                          <a:latin typeface="Times New Roman"/>
                          <a:ea typeface="Times New Roman"/>
                          <a:cs typeface="Times New Roman"/>
                        </a:rPr>
                        <a:t>ÖRG Gerçekleşme</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400" kern="100" dirty="0">
                        <a:latin typeface="Calibri"/>
                        <a:ea typeface="Calibri"/>
                        <a:cs typeface="Times New Roman"/>
                      </a:endParaRPr>
                    </a:p>
                    <a:p>
                      <a:pPr algn="ctr">
                        <a:lnSpc>
                          <a:spcPct val="115000"/>
                        </a:lnSpc>
                        <a:spcAft>
                          <a:spcPts val="0"/>
                        </a:spcAft>
                      </a:pPr>
                      <a:r>
                        <a:rPr lang="tr-TR" sz="1400" b="1" kern="0" dirty="0">
                          <a:solidFill>
                            <a:srgbClr val="FFFFFF"/>
                          </a:solidFill>
                          <a:latin typeface="Times New Roman"/>
                          <a:ea typeface="Times New Roman"/>
                          <a:cs typeface="Times New Roman"/>
                        </a:rPr>
                        <a:t>ÖRG Durumu</a:t>
                      </a:r>
                      <a:endParaRPr lang="tr-TR" sz="1400" kern="100" dirty="0">
                        <a:latin typeface="Calibri"/>
                        <a:ea typeface="Calibri"/>
                        <a:cs typeface="Times New Roman"/>
                      </a:endParaRPr>
                    </a:p>
                    <a:p>
                      <a:pPr algn="ctr">
                        <a:lnSpc>
                          <a:spcPct val="115000"/>
                        </a:lnSpc>
                        <a:spcAft>
                          <a:spcPts val="0"/>
                        </a:spcAft>
                      </a:pPr>
                      <a:r>
                        <a:rPr lang="tr-TR" sz="1400" b="1" kern="0" dirty="0">
                          <a:solidFill>
                            <a:srgbClr val="FFFFFF"/>
                          </a:solidFill>
                          <a:latin typeface="Times New Roman"/>
                          <a:ea typeface="Times New Roman"/>
                          <a:cs typeface="Times New Roman"/>
                        </a:rPr>
                        <a:t>(%)</a:t>
                      </a:r>
                      <a:endParaRPr lang="tr-TR" sz="14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1400" b="1" kern="0" dirty="0">
                          <a:solidFill>
                            <a:srgbClr val="FFFFFF"/>
                          </a:solidFill>
                          <a:latin typeface="Times New Roman"/>
                          <a:ea typeface="Times New Roman"/>
                          <a:cs typeface="Times New Roman"/>
                        </a:rPr>
                        <a:t>AÇIKLAMA</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2265437">
                <a:tc>
                  <a:txBody>
                    <a:bodyPr/>
                    <a:lstStyle/>
                    <a:p>
                      <a:pPr>
                        <a:lnSpc>
                          <a:spcPct val="115000"/>
                        </a:lnSpc>
                        <a:spcAft>
                          <a:spcPts val="0"/>
                        </a:spcAft>
                      </a:pPr>
                      <a:r>
                        <a:rPr lang="tr-TR" sz="1400" kern="100" dirty="0">
                          <a:solidFill>
                            <a:srgbClr val="000000"/>
                          </a:solidFill>
                          <a:latin typeface="Times New Roman"/>
                          <a:ea typeface="Calibri"/>
                          <a:cs typeface="Times New Roman"/>
                        </a:rPr>
                        <a:t>Siber saldırıları engellemeye yönelik  sızma testlerinin uygulanması</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Bilgi İşlem Daire Başkanı</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0" dirty="0">
                          <a:solidFill>
                            <a:srgbClr val="000000"/>
                          </a:solidFill>
                          <a:latin typeface="Times New Roman"/>
                          <a:ea typeface="Times New Roman"/>
                          <a:cs typeface="Times New Roman"/>
                        </a:rPr>
                        <a:t>Yıllık</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Yıllık</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r>
                        <a:rPr lang="tr-TR" sz="1400" kern="0" dirty="0">
                          <a:solidFill>
                            <a:srgbClr val="000000"/>
                          </a:solidFill>
                          <a:latin typeface="Times New Roman"/>
                          <a:ea typeface="Times New Roman"/>
                          <a:cs typeface="Times New Roman"/>
                        </a:rPr>
                        <a:t>%50</a:t>
                      </a:r>
                      <a:endParaRPr lang="tr-TR" sz="14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0" dirty="0">
                          <a:solidFill>
                            <a:srgbClr val="000000"/>
                          </a:solidFill>
                          <a:latin typeface="Times New Roman"/>
                          <a:ea typeface="Times New Roman"/>
                          <a:cs typeface="Times New Roman"/>
                        </a:rPr>
                        <a:t>Riske Yönelik Kontrol Faaliyetleri Kapsamında  Güvenlik Duvarı, IPS Saldırı Önleme Sistemi, Felaket Kurtarma Merkezi Çalışmaları tamamlanmıştır.</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2BA79FD8-98E7-E575-C108-E9CC0B7E467B}"/>
              </a:ext>
            </a:extLst>
          </p:cNvPr>
          <p:cNvSpPr txBox="1"/>
          <p:nvPr/>
        </p:nvSpPr>
        <p:spPr>
          <a:xfrm>
            <a:off x="910630" y="5518026"/>
            <a:ext cx="6990588" cy="523220"/>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A.1</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Fiziksel ve Teknolojik Altyapının Nitelik ve Niceliğini Artırmak</a:t>
            </a:r>
          </a:p>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(H1.2)</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Bilgi yönetim sistemi ve bilişim altyapısını geliştirmek</a:t>
            </a:r>
            <a:r>
              <a:rPr lang="tr-TR" sz="1400" dirty="0">
                <a:highlight>
                  <a:srgbClr val="262F59"/>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nvGraphicFramePr>
        <p:xfrm>
          <a:off x="951670" y="1072340"/>
          <a:ext cx="10858577" cy="4500594"/>
        </p:xfrm>
        <a:graphic>
          <a:graphicData uri="http://schemas.openxmlformats.org/drawingml/2006/table">
            <a:tbl>
              <a:tblPr/>
              <a:tblGrid>
                <a:gridCol w="1610432">
                  <a:extLst>
                    <a:ext uri="{9D8B030D-6E8A-4147-A177-3AD203B41FA5}">
                      <a16:colId xmlns:a16="http://schemas.microsoft.com/office/drawing/2014/main" val="20000"/>
                    </a:ext>
                  </a:extLst>
                </a:gridCol>
                <a:gridCol w="785944">
                  <a:extLst>
                    <a:ext uri="{9D8B030D-6E8A-4147-A177-3AD203B41FA5}">
                      <a16:colId xmlns:a16="http://schemas.microsoft.com/office/drawing/2014/main" val="20001"/>
                    </a:ext>
                  </a:extLst>
                </a:gridCol>
                <a:gridCol w="823754">
                  <a:extLst>
                    <a:ext uri="{9D8B030D-6E8A-4147-A177-3AD203B41FA5}">
                      <a16:colId xmlns:a16="http://schemas.microsoft.com/office/drawing/2014/main" val="20002"/>
                    </a:ext>
                  </a:extLst>
                </a:gridCol>
                <a:gridCol w="973528">
                  <a:extLst>
                    <a:ext uri="{9D8B030D-6E8A-4147-A177-3AD203B41FA5}">
                      <a16:colId xmlns:a16="http://schemas.microsoft.com/office/drawing/2014/main" val="20003"/>
                    </a:ext>
                  </a:extLst>
                </a:gridCol>
                <a:gridCol w="823754">
                  <a:extLst>
                    <a:ext uri="{9D8B030D-6E8A-4147-A177-3AD203B41FA5}">
                      <a16:colId xmlns:a16="http://schemas.microsoft.com/office/drawing/2014/main" val="20004"/>
                    </a:ext>
                  </a:extLst>
                </a:gridCol>
                <a:gridCol w="5841165">
                  <a:extLst>
                    <a:ext uri="{9D8B030D-6E8A-4147-A177-3AD203B41FA5}">
                      <a16:colId xmlns:a16="http://schemas.microsoft.com/office/drawing/2014/main" val="20005"/>
                    </a:ext>
                  </a:extLst>
                </a:gridCol>
              </a:tblGrid>
              <a:tr h="1411204">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Öncü Risk Göstergesi (ÖRG)</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Sorumlusu</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Hedefi</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Gerçekleşme</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000" kern="100" dirty="0">
                        <a:latin typeface="Calibri"/>
                        <a:ea typeface="Calibri"/>
                        <a:cs typeface="Times New Roman"/>
                      </a:endParaRPr>
                    </a:p>
                    <a:p>
                      <a:pPr algn="ctr">
                        <a:lnSpc>
                          <a:spcPct val="115000"/>
                        </a:lnSpc>
                        <a:spcAft>
                          <a:spcPts val="0"/>
                        </a:spcAft>
                      </a:pPr>
                      <a:endParaRPr lang="tr-TR" sz="900" b="1" kern="0" dirty="0">
                        <a:solidFill>
                          <a:srgbClr val="FFFFFF"/>
                        </a:solidFill>
                        <a:latin typeface="Times New Roman"/>
                        <a:ea typeface="Times New Roman"/>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ÖRG Durumu</a:t>
                      </a:r>
                      <a:endParaRPr lang="tr-TR" sz="1000" kern="100" dirty="0">
                        <a:latin typeface="Calibri"/>
                        <a:ea typeface="Calibri"/>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a:t>
                      </a:r>
                      <a:endParaRPr lang="tr-TR" sz="10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AÇIKLAMA</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3089390">
                <a:tc>
                  <a:txBody>
                    <a:bodyPr/>
                    <a:lstStyle/>
                    <a:p>
                      <a:pPr>
                        <a:lnSpc>
                          <a:spcPct val="115000"/>
                        </a:lnSpc>
                        <a:spcAft>
                          <a:spcPts val="0"/>
                        </a:spcAft>
                      </a:pPr>
                      <a:r>
                        <a:rPr lang="tr-TR" sz="1400" kern="100" dirty="0">
                          <a:solidFill>
                            <a:srgbClr val="000000"/>
                          </a:solidFill>
                          <a:latin typeface="Times New Roman"/>
                          <a:ea typeface="Calibri"/>
                          <a:cs typeface="Times New Roman"/>
                        </a:rPr>
                        <a:t>Kapalı ve açık alanlarda metrekare başına düşen  enerji miktarının artması</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Enerji Yönetim Birimi</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1000"/>
                        </a:spcAft>
                      </a:pPr>
                      <a:r>
                        <a:rPr lang="tr-TR" sz="1400" kern="100" dirty="0">
                          <a:solidFill>
                            <a:srgbClr val="000000"/>
                          </a:solidFill>
                          <a:latin typeface="Times New Roman"/>
                          <a:ea typeface="Calibri"/>
                          <a:cs typeface="Times New Roman"/>
                        </a:rPr>
                        <a:t>ön görülen limit </a:t>
                      </a:r>
                      <a:endParaRPr lang="tr-TR" sz="1400" kern="100" dirty="0">
                        <a:latin typeface="Calibri"/>
                        <a:ea typeface="Calibri"/>
                        <a:cs typeface="Times New Roman"/>
                      </a:endParaRPr>
                    </a:p>
                    <a:p>
                      <a:pPr algn="ctr">
                        <a:lnSpc>
                          <a:spcPct val="115000"/>
                        </a:lnSpc>
                        <a:spcAft>
                          <a:spcPts val="1000"/>
                        </a:spcAft>
                      </a:pPr>
                      <a:r>
                        <a:rPr lang="tr-TR" sz="1400" kern="100" dirty="0">
                          <a:solidFill>
                            <a:srgbClr val="000000"/>
                          </a:solidFill>
                          <a:latin typeface="Times New Roman"/>
                          <a:ea typeface="Calibri"/>
                          <a:cs typeface="Times New Roman"/>
                        </a:rPr>
                        <a:t>%15 artış</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0" dirty="0">
                          <a:solidFill>
                            <a:srgbClr val="000000"/>
                          </a:solidFill>
                          <a:latin typeface="Times New Roman"/>
                          <a:ea typeface="Times New Roman"/>
                          <a:cs typeface="Times New Roman"/>
                        </a:rPr>
                        <a:t>%40 artış</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r>
                        <a:rPr lang="tr-TR" sz="1400" kern="0" dirty="0">
                          <a:solidFill>
                            <a:srgbClr val="000000"/>
                          </a:solidFill>
                          <a:latin typeface="Times New Roman"/>
                          <a:ea typeface="Times New Roman"/>
                          <a:cs typeface="Times New Roman"/>
                        </a:rPr>
                        <a:t>%0</a:t>
                      </a:r>
                      <a:endParaRPr lang="tr-TR" sz="14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0" dirty="0">
                          <a:solidFill>
                            <a:srgbClr val="000000"/>
                          </a:solidFill>
                          <a:latin typeface="Times New Roman"/>
                          <a:ea typeface="Times New Roman"/>
                          <a:cs typeface="Times New Roman"/>
                        </a:rPr>
                        <a:t>2024 yılında  tüketilen toplam enerji miktarı 2023 yılına oranla yaklaşık % 40 daha fazla hesaplanmıştır.</a:t>
                      </a:r>
                      <a:endParaRPr lang="tr-TR" sz="1400" kern="100" dirty="0">
                        <a:latin typeface="Calibri"/>
                        <a:ea typeface="Calibri"/>
                        <a:cs typeface="Times New Roman"/>
                      </a:endParaRPr>
                    </a:p>
                    <a:p>
                      <a:pPr>
                        <a:lnSpc>
                          <a:spcPct val="115000"/>
                        </a:lnSpc>
                        <a:spcAft>
                          <a:spcPts val="0"/>
                        </a:spcAft>
                      </a:pPr>
                      <a:r>
                        <a:rPr lang="tr-TR" sz="1400" kern="0" dirty="0">
                          <a:solidFill>
                            <a:srgbClr val="000000"/>
                          </a:solidFill>
                          <a:latin typeface="Times New Roman"/>
                          <a:ea typeface="Times New Roman"/>
                          <a:cs typeface="Times New Roman"/>
                        </a:rPr>
                        <a:t>Bu sonucun en büyük sebebi ise 2023 yılında meydana gelen deprem nedeni ile tüketim değerlerinin olması gerekenin altında kalması sebebiyledir.</a:t>
                      </a:r>
                      <a:endParaRPr lang="tr-TR" sz="1400" kern="100" dirty="0">
                        <a:latin typeface="Calibri"/>
                        <a:ea typeface="Calibri"/>
                        <a:cs typeface="Times New Roman"/>
                      </a:endParaRPr>
                    </a:p>
                    <a:p>
                      <a:pPr>
                        <a:lnSpc>
                          <a:spcPct val="115000"/>
                        </a:lnSpc>
                        <a:spcAft>
                          <a:spcPts val="0"/>
                        </a:spcAft>
                      </a:pPr>
                      <a:r>
                        <a:rPr lang="tr-TR" sz="1400" kern="0" dirty="0">
                          <a:solidFill>
                            <a:srgbClr val="000000"/>
                          </a:solidFill>
                          <a:latin typeface="Times New Roman"/>
                          <a:ea typeface="Times New Roman"/>
                          <a:cs typeface="Times New Roman"/>
                        </a:rPr>
                        <a:t>2024 yılında toplam enerji tüketimimiz 708 TEP' </a:t>
                      </a:r>
                      <a:r>
                        <a:rPr lang="tr-TR" sz="1400" kern="0" dirty="0" err="1">
                          <a:solidFill>
                            <a:srgbClr val="000000"/>
                          </a:solidFill>
                          <a:latin typeface="Times New Roman"/>
                          <a:ea typeface="Times New Roman"/>
                          <a:cs typeface="Times New Roman"/>
                        </a:rPr>
                        <a:t>dir</a:t>
                      </a:r>
                      <a:r>
                        <a:rPr lang="tr-TR" sz="1400" kern="0" dirty="0">
                          <a:solidFill>
                            <a:srgbClr val="000000"/>
                          </a:solidFill>
                          <a:latin typeface="Times New Roman"/>
                          <a:ea typeface="Times New Roman"/>
                          <a:cs typeface="Times New Roman"/>
                        </a:rPr>
                        <a:t>. Hali hazırda devam eden toplam 9541 m2 </a:t>
                      </a:r>
                      <a:r>
                        <a:rPr lang="tr-TR" sz="1400" kern="0" dirty="0" err="1">
                          <a:solidFill>
                            <a:srgbClr val="000000"/>
                          </a:solidFill>
                          <a:latin typeface="Times New Roman"/>
                          <a:ea typeface="Times New Roman"/>
                          <a:cs typeface="Times New Roman"/>
                        </a:rPr>
                        <a:t>lik</a:t>
                      </a:r>
                      <a:r>
                        <a:rPr lang="tr-TR" sz="1400" kern="0" dirty="0">
                          <a:solidFill>
                            <a:srgbClr val="000000"/>
                          </a:solidFill>
                          <a:latin typeface="Times New Roman"/>
                          <a:ea typeface="Times New Roman"/>
                          <a:cs typeface="Times New Roman"/>
                        </a:rPr>
                        <a:t> yemekhane, derslik ve nizamiye kapısı inşaatları bulunmaktadır. Bu inşaatların faaliyete alınması ile birlikte m2 tüketim miktarı Üzerinden enerji tüketimi  değerlendirildiğinde, yıllık bazda yaklaşık % 10-15 civarında  enerji tüketiminde artış beklenmektedir.</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9" name="Metin kutusu 8">
            <a:extLst>
              <a:ext uri="{FF2B5EF4-FFF2-40B4-BE49-F238E27FC236}">
                <a16:creationId xmlns:a16="http://schemas.microsoft.com/office/drawing/2014/main" id="{1BB641DE-9E9B-41AD-BFB6-0DFCDF54BE8B}"/>
              </a:ext>
            </a:extLst>
          </p:cNvPr>
          <p:cNvSpPr txBox="1"/>
          <p:nvPr/>
        </p:nvSpPr>
        <p:spPr>
          <a:xfrm>
            <a:off x="910630" y="5734050"/>
            <a:ext cx="6990588" cy="523220"/>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Calibri" panose="020F0502020204030204" pitchFamily="34" charset="0"/>
              </a:rPr>
              <a:t>A.1</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Fiziksel ve Teknolojik Altyapının Nitelik ve Niceliğini Artırmak</a:t>
            </a:r>
            <a:r>
              <a:rPr lang="tr-TR" sz="1400" dirty="0">
                <a:highlight>
                  <a:srgbClr val="262F59"/>
                </a:highlight>
              </a:rPr>
              <a:t> </a:t>
            </a:r>
          </a:p>
          <a:p>
            <a:r>
              <a:rPr lang="tr-TR" sz="1400" b="0" i="0" u="none" strike="noStrike" dirty="0">
                <a:solidFill>
                  <a:srgbClr val="FFFFFF"/>
                </a:solidFill>
                <a:effectLst/>
                <a:highlight>
                  <a:srgbClr val="262F59"/>
                </a:highlight>
                <a:latin typeface="Calibri" panose="020F0502020204030204" pitchFamily="34" charset="0"/>
              </a:rPr>
              <a:t>(H1.3)</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Yeşil yerleşke kapsamında sürdürülebilir uygulama yönetimini sağlamak</a:t>
            </a:r>
            <a:r>
              <a:rPr lang="tr-TR" sz="1400" dirty="0">
                <a:highlight>
                  <a:srgbClr val="262F59"/>
                </a:highlight>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extLst>
              <p:ext uri="{D42A27DB-BD31-4B8C-83A1-F6EECF244321}">
                <p14:modId xmlns:p14="http://schemas.microsoft.com/office/powerpoint/2010/main" val="2202674074"/>
              </p:ext>
            </p:extLst>
          </p:nvPr>
        </p:nvGraphicFramePr>
        <p:xfrm>
          <a:off x="951670" y="1072340"/>
          <a:ext cx="10858577" cy="3571900"/>
        </p:xfrm>
        <a:graphic>
          <a:graphicData uri="http://schemas.openxmlformats.org/drawingml/2006/table">
            <a:tbl>
              <a:tblPr/>
              <a:tblGrid>
                <a:gridCol w="1428760">
                  <a:extLst>
                    <a:ext uri="{9D8B030D-6E8A-4147-A177-3AD203B41FA5}">
                      <a16:colId xmlns:a16="http://schemas.microsoft.com/office/drawing/2014/main" val="20000"/>
                    </a:ext>
                  </a:extLst>
                </a:gridCol>
                <a:gridCol w="967616">
                  <a:extLst>
                    <a:ext uri="{9D8B030D-6E8A-4147-A177-3AD203B41FA5}">
                      <a16:colId xmlns:a16="http://schemas.microsoft.com/office/drawing/2014/main" val="20001"/>
                    </a:ext>
                  </a:extLst>
                </a:gridCol>
                <a:gridCol w="823754">
                  <a:extLst>
                    <a:ext uri="{9D8B030D-6E8A-4147-A177-3AD203B41FA5}">
                      <a16:colId xmlns:a16="http://schemas.microsoft.com/office/drawing/2014/main" val="20002"/>
                    </a:ext>
                  </a:extLst>
                </a:gridCol>
                <a:gridCol w="973528">
                  <a:extLst>
                    <a:ext uri="{9D8B030D-6E8A-4147-A177-3AD203B41FA5}">
                      <a16:colId xmlns:a16="http://schemas.microsoft.com/office/drawing/2014/main" val="20003"/>
                    </a:ext>
                  </a:extLst>
                </a:gridCol>
                <a:gridCol w="823754">
                  <a:extLst>
                    <a:ext uri="{9D8B030D-6E8A-4147-A177-3AD203B41FA5}">
                      <a16:colId xmlns:a16="http://schemas.microsoft.com/office/drawing/2014/main" val="20004"/>
                    </a:ext>
                  </a:extLst>
                </a:gridCol>
                <a:gridCol w="5841165">
                  <a:extLst>
                    <a:ext uri="{9D8B030D-6E8A-4147-A177-3AD203B41FA5}">
                      <a16:colId xmlns:a16="http://schemas.microsoft.com/office/drawing/2014/main" val="20005"/>
                    </a:ext>
                  </a:extLst>
                </a:gridCol>
              </a:tblGrid>
              <a:tr h="1686408">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Öncü Risk Göstergesi (ÖRG)</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Sorumlusu</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Hedefi</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Gerçekleşme</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000" kern="100" dirty="0">
                        <a:latin typeface="Calibri"/>
                        <a:ea typeface="Calibri"/>
                        <a:cs typeface="Times New Roman"/>
                      </a:endParaRPr>
                    </a:p>
                    <a:p>
                      <a:pPr algn="ctr">
                        <a:lnSpc>
                          <a:spcPct val="115000"/>
                        </a:lnSpc>
                        <a:spcAft>
                          <a:spcPts val="0"/>
                        </a:spcAft>
                      </a:pPr>
                      <a:endParaRPr lang="tr-TR" sz="900" b="1" kern="0" dirty="0">
                        <a:solidFill>
                          <a:srgbClr val="FFFFFF"/>
                        </a:solidFill>
                        <a:latin typeface="Times New Roman"/>
                        <a:ea typeface="Times New Roman"/>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ÖRG Durumu</a:t>
                      </a:r>
                      <a:endParaRPr lang="tr-TR" sz="1000" kern="100" dirty="0">
                        <a:latin typeface="Calibri"/>
                        <a:ea typeface="Calibri"/>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a:t>
                      </a:r>
                      <a:endParaRPr lang="tr-TR" sz="10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AÇIKLAMA</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1885492">
                <a:tc>
                  <a:txBody>
                    <a:bodyPr/>
                    <a:lstStyle/>
                    <a:p>
                      <a:pPr>
                        <a:lnSpc>
                          <a:spcPct val="115000"/>
                        </a:lnSpc>
                        <a:spcAft>
                          <a:spcPts val="0"/>
                        </a:spcAft>
                      </a:pPr>
                      <a:r>
                        <a:rPr lang="tr-TR" sz="1400" kern="100" dirty="0">
                          <a:latin typeface="Times New Roman"/>
                          <a:ea typeface="Calibri"/>
                          <a:cs typeface="Times New Roman"/>
                        </a:rPr>
                        <a:t>Doluluk Oranı</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Öğrenci İşleri Daire Başkanlığı</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%80 üstü</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%98,46</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r>
                        <a:rPr lang="tr-TR" sz="1400" kern="0" dirty="0">
                          <a:solidFill>
                            <a:srgbClr val="000000"/>
                          </a:solidFill>
                          <a:latin typeface="Times New Roman"/>
                          <a:ea typeface="Times New Roman"/>
                          <a:cs typeface="Times New Roman"/>
                        </a:rPr>
                        <a:t>%100</a:t>
                      </a:r>
                      <a:endParaRPr lang="tr-TR" sz="14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0" dirty="0">
                          <a:solidFill>
                            <a:srgbClr val="000000"/>
                          </a:solidFill>
                          <a:latin typeface="Times New Roman"/>
                          <a:ea typeface="Times New Roman"/>
                          <a:cs typeface="Times New Roman"/>
                        </a:rPr>
                        <a:t>2024 yılı hedeflerimizden, açılan program sayısı ve yürütülen eğitim program sayısı gerçekleştirilmiş olup, açılan ders/program kapsamında eğitim verilen öğrenci sayısı hedefleneni geçmiştir. Fakülte, Yüksekokul ve Meslek Yüksekokullarımızın bölüm ve program doluluk oranları hedeflenen oranın üzerinde gerçekleşmiştir.</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01FA41B9-E171-6BE9-210C-BB9C288F4358}"/>
              </a:ext>
            </a:extLst>
          </p:cNvPr>
          <p:cNvSpPr txBox="1"/>
          <p:nvPr/>
        </p:nvSpPr>
        <p:spPr>
          <a:xfrm>
            <a:off x="1054646" y="4797946"/>
            <a:ext cx="6990588" cy="523220"/>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A.2</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Eğitim ve Öğretim Faaliyetlerinin Nitelik ve Niceliğini Geliştirmek</a:t>
            </a:r>
            <a:r>
              <a:rPr lang="tr-TR" sz="1400" dirty="0">
                <a:highlight>
                  <a:srgbClr val="262F59"/>
                </a:highlight>
                <a:latin typeface="Times New Roman" panose="02020603050405020304" pitchFamily="18" charset="0"/>
                <a:cs typeface="Times New Roman" panose="02020603050405020304" pitchFamily="18" charset="0"/>
              </a:rPr>
              <a:t> </a:t>
            </a:r>
          </a:p>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(H2.1)</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Ulusal ve yerel ihtiyaçlar doğrultusunda eğitim-öğretim program sayısını artırmak</a:t>
            </a:r>
            <a:r>
              <a:rPr lang="tr-TR" sz="1400" dirty="0">
                <a:highlight>
                  <a:srgbClr val="262F59"/>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CDA81-012F-87B1-C426-47F7BA47E5FF}"/>
            </a:ext>
          </a:extLst>
        </p:cNvPr>
        <p:cNvGrpSpPr/>
        <p:nvPr/>
      </p:nvGrpSpPr>
      <p:grpSpPr>
        <a:xfrm>
          <a:off x="0" y="0"/>
          <a:ext cx="0" cy="0"/>
          <a:chOff x="0" y="0"/>
          <a:chExt cx="0" cy="0"/>
        </a:xfrm>
      </p:grpSpPr>
      <p:sp>
        <p:nvSpPr>
          <p:cNvPr id="3" name="Başlık 1">
            <a:extLst>
              <a:ext uri="{FF2B5EF4-FFF2-40B4-BE49-F238E27FC236}">
                <a16:creationId xmlns:a16="http://schemas.microsoft.com/office/drawing/2014/main" id="{D71F1419-BE5B-99F9-43D6-F34DAEF3979B}"/>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a:extLst>
              <a:ext uri="{FF2B5EF4-FFF2-40B4-BE49-F238E27FC236}">
                <a16:creationId xmlns:a16="http://schemas.microsoft.com/office/drawing/2014/main" id="{00C5F78F-6373-8AAB-6903-AB15F263E43B}"/>
              </a:ext>
            </a:extLst>
          </p:cNvPr>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2EC69B6B-9424-CF37-5055-379AECD399E5}"/>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7CFD7314-AE9E-A60B-A51E-F99E5DCF6169}"/>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55FC7297-41F7-07FD-B33C-373BDAE53ED0}"/>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F4665BDB-C8B6-530E-0826-E4912C2819C8}"/>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BB201018-6482-4820-F3B5-689684F7B07E}"/>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990D70AC-FC37-AD98-84FE-2B59FFDE9298}"/>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DCC0CB7B-FA4D-2634-48CD-A9E4E25DF8A8}"/>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FDC3B4D8-FF70-2533-FCE4-971589B75049}"/>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EB53A59B-95F2-8CA3-2FDB-18E231D81893}"/>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4" name="13 Tablo">
            <a:extLst>
              <a:ext uri="{FF2B5EF4-FFF2-40B4-BE49-F238E27FC236}">
                <a16:creationId xmlns:a16="http://schemas.microsoft.com/office/drawing/2014/main" id="{1C4ECB94-439F-C6F3-BDF7-E9AAD5E00934}"/>
              </a:ext>
            </a:extLst>
          </p:cNvPr>
          <p:cNvGraphicFramePr>
            <a:graphicFrameLocks noGrp="1"/>
          </p:cNvGraphicFramePr>
          <p:nvPr>
            <p:extLst>
              <p:ext uri="{D42A27DB-BD31-4B8C-83A1-F6EECF244321}">
                <p14:modId xmlns:p14="http://schemas.microsoft.com/office/powerpoint/2010/main" val="3335524258"/>
              </p:ext>
            </p:extLst>
          </p:nvPr>
        </p:nvGraphicFramePr>
        <p:xfrm>
          <a:off x="1165984" y="1519457"/>
          <a:ext cx="10358509" cy="2596758"/>
        </p:xfrm>
        <a:graphic>
          <a:graphicData uri="http://schemas.openxmlformats.org/drawingml/2006/table">
            <a:tbl>
              <a:tblPr/>
              <a:tblGrid>
                <a:gridCol w="1536267">
                  <a:extLst>
                    <a:ext uri="{9D8B030D-6E8A-4147-A177-3AD203B41FA5}">
                      <a16:colId xmlns:a16="http://schemas.microsoft.com/office/drawing/2014/main" val="20000"/>
                    </a:ext>
                  </a:extLst>
                </a:gridCol>
                <a:gridCol w="1035501">
                  <a:extLst>
                    <a:ext uri="{9D8B030D-6E8A-4147-A177-3AD203B41FA5}">
                      <a16:colId xmlns:a16="http://schemas.microsoft.com/office/drawing/2014/main" val="20001"/>
                    </a:ext>
                  </a:extLst>
                </a:gridCol>
                <a:gridCol w="785818">
                  <a:extLst>
                    <a:ext uri="{9D8B030D-6E8A-4147-A177-3AD203B41FA5}">
                      <a16:colId xmlns:a16="http://schemas.microsoft.com/office/drawing/2014/main" val="20002"/>
                    </a:ext>
                  </a:extLst>
                </a:gridCol>
                <a:gridCol w="1071570">
                  <a:extLst>
                    <a:ext uri="{9D8B030D-6E8A-4147-A177-3AD203B41FA5}">
                      <a16:colId xmlns:a16="http://schemas.microsoft.com/office/drawing/2014/main" val="20003"/>
                    </a:ext>
                  </a:extLst>
                </a:gridCol>
                <a:gridCol w="785818">
                  <a:extLst>
                    <a:ext uri="{9D8B030D-6E8A-4147-A177-3AD203B41FA5}">
                      <a16:colId xmlns:a16="http://schemas.microsoft.com/office/drawing/2014/main" val="20004"/>
                    </a:ext>
                  </a:extLst>
                </a:gridCol>
                <a:gridCol w="5143535">
                  <a:extLst>
                    <a:ext uri="{9D8B030D-6E8A-4147-A177-3AD203B41FA5}">
                      <a16:colId xmlns:a16="http://schemas.microsoft.com/office/drawing/2014/main" val="20005"/>
                    </a:ext>
                  </a:extLst>
                </a:gridCol>
              </a:tblGrid>
              <a:tr h="1140040">
                <a:tc>
                  <a:txBody>
                    <a:bodyPr/>
                    <a:lstStyle/>
                    <a:p>
                      <a:pPr>
                        <a:lnSpc>
                          <a:spcPct val="115000"/>
                        </a:lnSpc>
                        <a:spcAft>
                          <a:spcPts val="0"/>
                        </a:spcAft>
                      </a:pPr>
                      <a:r>
                        <a:rPr lang="tr-TR" sz="1400" kern="100" dirty="0">
                          <a:solidFill>
                            <a:srgbClr val="FFFFFF"/>
                          </a:solidFill>
                          <a:latin typeface="Times New Roman"/>
                          <a:ea typeface="Calibri"/>
                          <a:cs typeface="Times New Roman"/>
                        </a:rPr>
                        <a:t>Öncü Risk Göstergesi (ÖRG)</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F59"/>
                    </a:solidFill>
                  </a:tcPr>
                </a:tc>
                <a:tc>
                  <a:txBody>
                    <a:bodyPr/>
                    <a:lstStyle/>
                    <a:p>
                      <a:pPr>
                        <a:lnSpc>
                          <a:spcPct val="115000"/>
                        </a:lnSpc>
                        <a:spcAft>
                          <a:spcPts val="0"/>
                        </a:spcAft>
                      </a:pPr>
                      <a:r>
                        <a:rPr lang="tr-TR" sz="1400" kern="100" dirty="0">
                          <a:solidFill>
                            <a:srgbClr val="FFFFFF"/>
                          </a:solidFill>
                          <a:latin typeface="Times New Roman"/>
                          <a:ea typeface="Calibri"/>
                          <a:cs typeface="Times New Roman"/>
                        </a:rPr>
                        <a:t>ÖRG Sorumlusu</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F59"/>
                    </a:solidFill>
                  </a:tcPr>
                </a:tc>
                <a:tc>
                  <a:txBody>
                    <a:bodyPr/>
                    <a:lstStyle/>
                    <a:p>
                      <a:pPr algn="ctr">
                        <a:lnSpc>
                          <a:spcPct val="115000"/>
                        </a:lnSpc>
                        <a:spcAft>
                          <a:spcPts val="0"/>
                        </a:spcAft>
                      </a:pPr>
                      <a:r>
                        <a:rPr lang="tr-TR" sz="1400" kern="100">
                          <a:solidFill>
                            <a:srgbClr val="FFFFFF"/>
                          </a:solidFill>
                          <a:latin typeface="Times New Roman"/>
                          <a:ea typeface="Calibri"/>
                          <a:cs typeface="Times New Roman"/>
                        </a:rPr>
                        <a:t>ÖRG Hedefi</a:t>
                      </a:r>
                      <a:endParaRPr lang="tr-TR" sz="1400" kern="10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F59"/>
                    </a:solidFill>
                  </a:tcPr>
                </a:tc>
                <a:tc>
                  <a:txBody>
                    <a:bodyPr/>
                    <a:lstStyle/>
                    <a:p>
                      <a:pPr algn="ctr">
                        <a:lnSpc>
                          <a:spcPct val="115000"/>
                        </a:lnSpc>
                        <a:spcAft>
                          <a:spcPts val="0"/>
                        </a:spcAft>
                      </a:pPr>
                      <a:r>
                        <a:rPr lang="tr-TR" sz="1400" kern="100" dirty="0">
                          <a:solidFill>
                            <a:srgbClr val="FFFFFF"/>
                          </a:solidFill>
                          <a:latin typeface="Times New Roman"/>
                          <a:ea typeface="Calibri"/>
                          <a:cs typeface="Times New Roman"/>
                        </a:rPr>
                        <a:t>ÖRG Gerçekleşme</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F59"/>
                    </a:solidFill>
                  </a:tcPr>
                </a:tc>
                <a:tc>
                  <a:txBody>
                    <a:bodyPr/>
                    <a:lstStyle/>
                    <a:p>
                      <a:pPr>
                        <a:lnSpc>
                          <a:spcPct val="115000"/>
                        </a:lnSpc>
                        <a:spcAft>
                          <a:spcPts val="0"/>
                        </a:spcAft>
                      </a:pPr>
                      <a:endParaRPr lang="tr-TR" sz="1400" kern="0" dirty="0">
                        <a:solidFill>
                          <a:srgbClr val="FFFFFF"/>
                        </a:solidFill>
                        <a:latin typeface="Times New Roman"/>
                        <a:ea typeface="Times New Roman"/>
                        <a:cs typeface="Times New Roman"/>
                      </a:endParaRPr>
                    </a:p>
                    <a:p>
                      <a:pPr>
                        <a:lnSpc>
                          <a:spcPct val="115000"/>
                        </a:lnSpc>
                        <a:spcAft>
                          <a:spcPts val="0"/>
                        </a:spcAft>
                      </a:pPr>
                      <a:r>
                        <a:rPr lang="tr-TR" sz="1400" kern="0" dirty="0">
                          <a:solidFill>
                            <a:srgbClr val="FFFFFF"/>
                          </a:solidFill>
                          <a:latin typeface="Times New Roman"/>
                          <a:ea typeface="Times New Roman"/>
                          <a:cs typeface="Times New Roman"/>
                        </a:rPr>
                        <a:t>ÖRG Durumu</a:t>
                      </a:r>
                      <a:endParaRPr lang="tr-TR" sz="1400" kern="100" dirty="0">
                        <a:latin typeface="Calibri"/>
                        <a:ea typeface="Calibri"/>
                        <a:cs typeface="Times New Roman"/>
                      </a:endParaRPr>
                    </a:p>
                    <a:p>
                      <a:pPr>
                        <a:lnSpc>
                          <a:spcPct val="115000"/>
                        </a:lnSpc>
                        <a:spcAft>
                          <a:spcPts val="0"/>
                        </a:spcAft>
                      </a:pPr>
                      <a:r>
                        <a:rPr lang="tr-TR" sz="1400" kern="0" dirty="0">
                          <a:solidFill>
                            <a:srgbClr val="FFFFFF"/>
                          </a:solidFill>
                          <a:latin typeface="Times New Roman"/>
                          <a:ea typeface="Times New Roman"/>
                          <a:cs typeface="Times New Roman"/>
                        </a:rPr>
                        <a:t>(%)</a:t>
                      </a:r>
                      <a:endParaRPr lang="tr-TR" sz="1400" kern="100" dirty="0">
                        <a:latin typeface="Calibri"/>
                        <a:ea typeface="Calibri"/>
                        <a:cs typeface="Times New Roman"/>
                      </a:endParaRPr>
                    </a:p>
                  </a:txBody>
                  <a:tcPr marL="38782" marR="3878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F59"/>
                    </a:solidFill>
                  </a:tcPr>
                </a:tc>
                <a:tc>
                  <a:txBody>
                    <a:bodyPr/>
                    <a:lstStyle/>
                    <a:p>
                      <a:pPr>
                        <a:lnSpc>
                          <a:spcPct val="115000"/>
                        </a:lnSpc>
                        <a:spcAft>
                          <a:spcPts val="0"/>
                        </a:spcAft>
                      </a:pPr>
                      <a:r>
                        <a:rPr lang="tr-TR" sz="1400" kern="0" dirty="0">
                          <a:solidFill>
                            <a:srgbClr val="FFFFFF"/>
                          </a:solidFill>
                          <a:latin typeface="Times New Roman"/>
                          <a:ea typeface="Times New Roman"/>
                          <a:cs typeface="Times New Roman"/>
                        </a:rPr>
                        <a:t>AÇIKLAMA</a:t>
                      </a:r>
                      <a:endParaRPr lang="tr-TR" sz="1400" kern="100" dirty="0">
                        <a:latin typeface="Calibri"/>
                        <a:ea typeface="Calibri"/>
                        <a:cs typeface="Times New Roman"/>
                      </a:endParaRPr>
                    </a:p>
                  </a:txBody>
                  <a:tcPr marL="38782" marR="387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F59"/>
                    </a:solidFill>
                  </a:tcPr>
                </a:tc>
                <a:extLst>
                  <a:ext uri="{0D108BD9-81ED-4DB2-BD59-A6C34878D82A}">
                    <a16:rowId xmlns:a16="http://schemas.microsoft.com/office/drawing/2014/main" val="10000"/>
                  </a:ext>
                </a:extLst>
              </a:tr>
              <a:tr h="1456718">
                <a:tc>
                  <a:txBody>
                    <a:bodyPr/>
                    <a:lstStyle/>
                    <a:p>
                      <a:pPr>
                        <a:lnSpc>
                          <a:spcPct val="115000"/>
                        </a:lnSpc>
                        <a:spcAft>
                          <a:spcPts val="0"/>
                        </a:spcAft>
                      </a:pPr>
                      <a:r>
                        <a:rPr lang="tr-TR" sz="1400" kern="100" dirty="0">
                          <a:solidFill>
                            <a:srgbClr val="000000"/>
                          </a:solidFill>
                          <a:latin typeface="Times New Roman"/>
                          <a:ea typeface="Calibri"/>
                          <a:cs typeface="Times New Roman"/>
                        </a:rPr>
                        <a:t> Tıpta uzmanlık eğitimi (ana dal ve yan dal) yetkisine sahip anabilim dalı sayısı (kümülatif)</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Tıp Fakültesi</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tr-TR" sz="1400" kern="100" dirty="0">
                          <a:solidFill>
                            <a:srgbClr val="000000"/>
                          </a:solidFill>
                          <a:latin typeface="Times New Roman"/>
                          <a:ea typeface="Calibri"/>
                          <a:cs typeface="Times New Roman"/>
                        </a:rPr>
                        <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2024(18)</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
                      </a:r>
                      <a:br>
                        <a:rPr lang="tr-TR" sz="1400" kern="100" dirty="0">
                          <a:solidFill>
                            <a:srgbClr val="000000"/>
                          </a:solidFill>
                          <a:latin typeface="Times New Roman"/>
                          <a:ea typeface="Calibri"/>
                          <a:cs typeface="Times New Roman"/>
                        </a:rPr>
                      </a:br>
                      <a:endParaRPr lang="tr-TR" sz="1400" kern="100" dirty="0">
                        <a:latin typeface="Calibri"/>
                        <a:ea typeface="Calibri"/>
                        <a:cs typeface="Times New Roman"/>
                      </a:endParaRPr>
                    </a:p>
                  </a:txBody>
                  <a:tcPr marL="38782" marR="387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11</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tr-TR" sz="1400" kern="100" dirty="0">
                          <a:solidFill>
                            <a:srgbClr val="000000"/>
                          </a:solidFill>
                          <a:latin typeface="Times New Roman"/>
                          <a:ea typeface="Calibri"/>
                          <a:cs typeface="Times New Roman"/>
                        </a:rPr>
                        <a:t>%12,5</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200"/>
                        </a:spcAft>
                      </a:pPr>
                      <a:r>
                        <a:rPr lang="tr-TR" sz="1400" kern="100" dirty="0">
                          <a:solidFill>
                            <a:srgbClr val="000000"/>
                          </a:solidFill>
                          <a:latin typeface="Times New Roman"/>
                          <a:ea typeface="Calibri"/>
                          <a:cs typeface="Times New Roman"/>
                        </a:rPr>
                        <a:t>Lisans programlarında çift </a:t>
                      </a:r>
                      <a:r>
                        <a:rPr lang="tr-TR" sz="1400" kern="100" dirty="0" err="1">
                          <a:solidFill>
                            <a:srgbClr val="000000"/>
                          </a:solidFill>
                          <a:latin typeface="Times New Roman"/>
                          <a:ea typeface="Calibri"/>
                          <a:cs typeface="Times New Roman"/>
                        </a:rPr>
                        <a:t>anadal</a:t>
                      </a:r>
                      <a:r>
                        <a:rPr lang="tr-TR" sz="1400" kern="100" dirty="0">
                          <a:solidFill>
                            <a:srgbClr val="000000"/>
                          </a:solidFill>
                          <a:latin typeface="Times New Roman"/>
                          <a:ea typeface="Calibri"/>
                          <a:cs typeface="Times New Roman"/>
                        </a:rPr>
                        <a:t> eğitiminin altyapısının oluşturulması                     </a:t>
                      </a:r>
                      <a:endParaRPr lang="tr-TR" sz="1400" kern="100" dirty="0">
                        <a:latin typeface="Calibri"/>
                        <a:ea typeface="Calibri"/>
                        <a:cs typeface="Times New Roman"/>
                      </a:endParaRPr>
                    </a:p>
                    <a:p>
                      <a:pPr>
                        <a:lnSpc>
                          <a:spcPct val="115000"/>
                        </a:lnSpc>
                        <a:spcAft>
                          <a:spcPts val="1200"/>
                        </a:spcAft>
                      </a:pPr>
                      <a:r>
                        <a:rPr lang="tr-TR" sz="1400" kern="100" dirty="0">
                          <a:solidFill>
                            <a:srgbClr val="000000"/>
                          </a:solidFill>
                          <a:latin typeface="Times New Roman"/>
                          <a:ea typeface="Calibri"/>
                          <a:cs typeface="Times New Roman"/>
                        </a:rPr>
                        <a:t>Kendi Fakültemize ait bir eğitim araştırma hastanesinin kurulması önem taşımaktadır.</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4E1F079A-6B59-877D-5AD6-254B3F71D606}"/>
              </a:ext>
            </a:extLst>
          </p:cNvPr>
          <p:cNvSpPr txBox="1"/>
          <p:nvPr/>
        </p:nvSpPr>
        <p:spPr>
          <a:xfrm>
            <a:off x="1198662" y="4509914"/>
            <a:ext cx="6990588" cy="523220"/>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Calibri" panose="020F0502020204030204" pitchFamily="34" charset="0"/>
              </a:rPr>
              <a:t>A.2</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Eğitim ve Öğretim Faaliyetlerinin Nitelik ve Niceliğini Geliştirmek</a:t>
            </a:r>
            <a:r>
              <a:rPr lang="tr-TR" sz="1400" dirty="0">
                <a:highlight>
                  <a:srgbClr val="262F59"/>
                </a:highlight>
              </a:rPr>
              <a:t> </a:t>
            </a:r>
          </a:p>
          <a:p>
            <a:r>
              <a:rPr lang="tr-TR" sz="1400" b="0" i="0" u="none" strike="noStrike" dirty="0">
                <a:solidFill>
                  <a:srgbClr val="FFFFFF"/>
                </a:solidFill>
                <a:effectLst/>
                <a:highlight>
                  <a:srgbClr val="262F59"/>
                </a:highlight>
                <a:latin typeface="Calibri" panose="020F0502020204030204" pitchFamily="34" charset="0"/>
              </a:rPr>
              <a:t>(H2.3)</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Yan dal, çift ana dal ve tıpta uzmanlık eğitimi program sayısını artırmak</a:t>
            </a:r>
            <a:r>
              <a:rPr lang="tr-TR" sz="1400" dirty="0">
                <a:highlight>
                  <a:srgbClr val="262F59"/>
                </a:highlight>
              </a:rPr>
              <a:t> </a:t>
            </a:r>
          </a:p>
        </p:txBody>
      </p:sp>
    </p:spTree>
    <p:extLst>
      <p:ext uri="{BB962C8B-B14F-4D97-AF65-F5344CB8AC3E}">
        <p14:creationId xmlns:p14="http://schemas.microsoft.com/office/powerpoint/2010/main" val="3074951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4" name="13 Tablo"/>
          <p:cNvGraphicFramePr>
            <a:graphicFrameLocks noGrp="1"/>
          </p:cNvGraphicFramePr>
          <p:nvPr>
            <p:extLst>
              <p:ext uri="{D42A27DB-BD31-4B8C-83A1-F6EECF244321}">
                <p14:modId xmlns:p14="http://schemas.microsoft.com/office/powerpoint/2010/main" val="3368630364"/>
              </p:ext>
            </p:extLst>
          </p:nvPr>
        </p:nvGraphicFramePr>
        <p:xfrm>
          <a:off x="1165984" y="1519457"/>
          <a:ext cx="10358509" cy="2596758"/>
        </p:xfrm>
        <a:graphic>
          <a:graphicData uri="http://schemas.openxmlformats.org/drawingml/2006/table">
            <a:tbl>
              <a:tblPr/>
              <a:tblGrid>
                <a:gridCol w="1536267">
                  <a:extLst>
                    <a:ext uri="{9D8B030D-6E8A-4147-A177-3AD203B41FA5}">
                      <a16:colId xmlns:a16="http://schemas.microsoft.com/office/drawing/2014/main" val="20000"/>
                    </a:ext>
                  </a:extLst>
                </a:gridCol>
                <a:gridCol w="1035501">
                  <a:extLst>
                    <a:ext uri="{9D8B030D-6E8A-4147-A177-3AD203B41FA5}">
                      <a16:colId xmlns:a16="http://schemas.microsoft.com/office/drawing/2014/main" val="20001"/>
                    </a:ext>
                  </a:extLst>
                </a:gridCol>
                <a:gridCol w="785818">
                  <a:extLst>
                    <a:ext uri="{9D8B030D-6E8A-4147-A177-3AD203B41FA5}">
                      <a16:colId xmlns:a16="http://schemas.microsoft.com/office/drawing/2014/main" val="20002"/>
                    </a:ext>
                  </a:extLst>
                </a:gridCol>
                <a:gridCol w="1071570">
                  <a:extLst>
                    <a:ext uri="{9D8B030D-6E8A-4147-A177-3AD203B41FA5}">
                      <a16:colId xmlns:a16="http://schemas.microsoft.com/office/drawing/2014/main" val="20003"/>
                    </a:ext>
                  </a:extLst>
                </a:gridCol>
                <a:gridCol w="785818">
                  <a:extLst>
                    <a:ext uri="{9D8B030D-6E8A-4147-A177-3AD203B41FA5}">
                      <a16:colId xmlns:a16="http://schemas.microsoft.com/office/drawing/2014/main" val="20004"/>
                    </a:ext>
                  </a:extLst>
                </a:gridCol>
                <a:gridCol w="5143535">
                  <a:extLst>
                    <a:ext uri="{9D8B030D-6E8A-4147-A177-3AD203B41FA5}">
                      <a16:colId xmlns:a16="http://schemas.microsoft.com/office/drawing/2014/main" val="20005"/>
                    </a:ext>
                  </a:extLst>
                </a:gridCol>
              </a:tblGrid>
              <a:tr h="1140040">
                <a:tc>
                  <a:txBody>
                    <a:bodyPr/>
                    <a:lstStyle/>
                    <a:p>
                      <a:pPr>
                        <a:lnSpc>
                          <a:spcPct val="115000"/>
                        </a:lnSpc>
                        <a:spcAft>
                          <a:spcPts val="0"/>
                        </a:spcAft>
                      </a:pPr>
                      <a:r>
                        <a:rPr lang="tr-TR" sz="1400" kern="100" dirty="0">
                          <a:solidFill>
                            <a:srgbClr val="FFFFFF"/>
                          </a:solidFill>
                          <a:latin typeface="Times New Roman"/>
                          <a:ea typeface="Calibri"/>
                          <a:cs typeface="Times New Roman"/>
                        </a:rPr>
                        <a:t>Öncü Risk Göstergesi (ÖRG)</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F59"/>
                    </a:solidFill>
                  </a:tcPr>
                </a:tc>
                <a:tc>
                  <a:txBody>
                    <a:bodyPr/>
                    <a:lstStyle/>
                    <a:p>
                      <a:pPr>
                        <a:lnSpc>
                          <a:spcPct val="115000"/>
                        </a:lnSpc>
                        <a:spcAft>
                          <a:spcPts val="0"/>
                        </a:spcAft>
                      </a:pPr>
                      <a:r>
                        <a:rPr lang="tr-TR" sz="1400" kern="100" dirty="0">
                          <a:solidFill>
                            <a:srgbClr val="FFFFFF"/>
                          </a:solidFill>
                          <a:latin typeface="Times New Roman"/>
                          <a:ea typeface="Calibri"/>
                          <a:cs typeface="Times New Roman"/>
                        </a:rPr>
                        <a:t>ÖRG Sorumlusu</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F59"/>
                    </a:solidFill>
                  </a:tcPr>
                </a:tc>
                <a:tc>
                  <a:txBody>
                    <a:bodyPr/>
                    <a:lstStyle/>
                    <a:p>
                      <a:pPr algn="ctr">
                        <a:lnSpc>
                          <a:spcPct val="115000"/>
                        </a:lnSpc>
                        <a:spcAft>
                          <a:spcPts val="0"/>
                        </a:spcAft>
                      </a:pPr>
                      <a:r>
                        <a:rPr lang="tr-TR" sz="1400" kern="100">
                          <a:solidFill>
                            <a:srgbClr val="FFFFFF"/>
                          </a:solidFill>
                          <a:latin typeface="Times New Roman"/>
                          <a:ea typeface="Calibri"/>
                          <a:cs typeface="Times New Roman"/>
                        </a:rPr>
                        <a:t>ÖRG Hedefi</a:t>
                      </a:r>
                      <a:endParaRPr lang="tr-TR" sz="1400" kern="10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F59"/>
                    </a:solidFill>
                  </a:tcPr>
                </a:tc>
                <a:tc>
                  <a:txBody>
                    <a:bodyPr/>
                    <a:lstStyle/>
                    <a:p>
                      <a:pPr algn="ctr">
                        <a:lnSpc>
                          <a:spcPct val="115000"/>
                        </a:lnSpc>
                        <a:spcAft>
                          <a:spcPts val="0"/>
                        </a:spcAft>
                      </a:pPr>
                      <a:r>
                        <a:rPr lang="tr-TR" sz="1400" kern="100" dirty="0">
                          <a:solidFill>
                            <a:srgbClr val="FFFFFF"/>
                          </a:solidFill>
                          <a:latin typeface="Times New Roman"/>
                          <a:ea typeface="Calibri"/>
                          <a:cs typeface="Times New Roman"/>
                        </a:rPr>
                        <a:t>ÖRG Gerçekleşme</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F59"/>
                    </a:solidFill>
                  </a:tcPr>
                </a:tc>
                <a:tc>
                  <a:txBody>
                    <a:bodyPr/>
                    <a:lstStyle/>
                    <a:p>
                      <a:pPr>
                        <a:lnSpc>
                          <a:spcPct val="115000"/>
                        </a:lnSpc>
                        <a:spcAft>
                          <a:spcPts val="0"/>
                        </a:spcAft>
                      </a:pPr>
                      <a:endParaRPr lang="tr-TR" sz="1400" kern="0" dirty="0">
                        <a:solidFill>
                          <a:srgbClr val="FFFFFF"/>
                        </a:solidFill>
                        <a:latin typeface="Times New Roman"/>
                        <a:ea typeface="Times New Roman"/>
                        <a:cs typeface="Times New Roman"/>
                      </a:endParaRPr>
                    </a:p>
                    <a:p>
                      <a:pPr>
                        <a:lnSpc>
                          <a:spcPct val="115000"/>
                        </a:lnSpc>
                        <a:spcAft>
                          <a:spcPts val="0"/>
                        </a:spcAft>
                      </a:pPr>
                      <a:r>
                        <a:rPr lang="tr-TR" sz="1400" kern="0" dirty="0">
                          <a:solidFill>
                            <a:srgbClr val="FFFFFF"/>
                          </a:solidFill>
                          <a:latin typeface="Times New Roman"/>
                          <a:ea typeface="Times New Roman"/>
                          <a:cs typeface="Times New Roman"/>
                        </a:rPr>
                        <a:t>ÖRG Durumu</a:t>
                      </a:r>
                      <a:endParaRPr lang="tr-TR" sz="1400" kern="100" dirty="0">
                        <a:latin typeface="Calibri"/>
                        <a:ea typeface="Calibri"/>
                        <a:cs typeface="Times New Roman"/>
                      </a:endParaRPr>
                    </a:p>
                    <a:p>
                      <a:pPr>
                        <a:lnSpc>
                          <a:spcPct val="115000"/>
                        </a:lnSpc>
                        <a:spcAft>
                          <a:spcPts val="0"/>
                        </a:spcAft>
                      </a:pPr>
                      <a:r>
                        <a:rPr lang="tr-TR" sz="1400" kern="0" dirty="0">
                          <a:solidFill>
                            <a:srgbClr val="FFFFFF"/>
                          </a:solidFill>
                          <a:latin typeface="Times New Roman"/>
                          <a:ea typeface="Times New Roman"/>
                          <a:cs typeface="Times New Roman"/>
                        </a:rPr>
                        <a:t>(%)</a:t>
                      </a:r>
                      <a:endParaRPr lang="tr-TR" sz="1400" kern="100" dirty="0">
                        <a:latin typeface="Calibri"/>
                        <a:ea typeface="Calibri"/>
                        <a:cs typeface="Times New Roman"/>
                      </a:endParaRPr>
                    </a:p>
                  </a:txBody>
                  <a:tcPr marL="38782" marR="38782"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F59"/>
                    </a:solidFill>
                  </a:tcPr>
                </a:tc>
                <a:tc>
                  <a:txBody>
                    <a:bodyPr/>
                    <a:lstStyle/>
                    <a:p>
                      <a:pPr>
                        <a:lnSpc>
                          <a:spcPct val="115000"/>
                        </a:lnSpc>
                        <a:spcAft>
                          <a:spcPts val="0"/>
                        </a:spcAft>
                      </a:pPr>
                      <a:r>
                        <a:rPr lang="tr-TR" sz="1400" kern="0" dirty="0">
                          <a:solidFill>
                            <a:srgbClr val="FFFFFF"/>
                          </a:solidFill>
                          <a:latin typeface="Times New Roman"/>
                          <a:ea typeface="Times New Roman"/>
                          <a:cs typeface="Times New Roman"/>
                        </a:rPr>
                        <a:t>AÇIKLAMA</a:t>
                      </a:r>
                      <a:endParaRPr lang="tr-TR" sz="1400" kern="100" dirty="0">
                        <a:latin typeface="Calibri"/>
                        <a:ea typeface="Calibri"/>
                        <a:cs typeface="Times New Roman"/>
                      </a:endParaRPr>
                    </a:p>
                  </a:txBody>
                  <a:tcPr marL="38782" marR="3878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F59"/>
                    </a:solidFill>
                  </a:tcPr>
                </a:tc>
                <a:extLst>
                  <a:ext uri="{0D108BD9-81ED-4DB2-BD59-A6C34878D82A}">
                    <a16:rowId xmlns:a16="http://schemas.microsoft.com/office/drawing/2014/main" val="10000"/>
                  </a:ext>
                </a:extLst>
              </a:tr>
              <a:tr h="1456718">
                <a:tc>
                  <a:txBody>
                    <a:bodyPr/>
                    <a:lstStyle/>
                    <a:p>
                      <a:pPr>
                        <a:lnSpc>
                          <a:spcPct val="115000"/>
                        </a:lnSpc>
                        <a:spcAft>
                          <a:spcPts val="1200"/>
                        </a:spcAft>
                      </a:pPr>
                      <a:r>
                        <a:rPr lang="tr-TR" sz="1400" kern="100" dirty="0">
                          <a:solidFill>
                            <a:srgbClr val="000000"/>
                          </a:solidFill>
                          <a:latin typeface="Times New Roman"/>
                          <a:ea typeface="Calibri"/>
                          <a:cs typeface="Times New Roman"/>
                        </a:rPr>
                        <a:t>Uluslararası değişim programlarına giden öğrenci sayısı </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Dış İlişkiler Birimi</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200"/>
                        </a:spcAft>
                      </a:pPr>
                      <a:r>
                        <a:rPr lang="tr-TR" sz="1400" kern="100" dirty="0">
                          <a:solidFill>
                            <a:srgbClr val="000000"/>
                          </a:solidFill>
                          <a:latin typeface="Times New Roman"/>
                          <a:ea typeface="Calibri"/>
                          <a:cs typeface="Times New Roman"/>
                        </a:rPr>
                        <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2024(8)</a:t>
                      </a:r>
                      <a:br>
                        <a:rPr lang="tr-TR" sz="1400" kern="100" dirty="0">
                          <a:solidFill>
                            <a:srgbClr val="000000"/>
                          </a:solidFill>
                          <a:latin typeface="Times New Roman"/>
                          <a:ea typeface="Calibri"/>
                          <a:cs typeface="Times New Roman"/>
                        </a:rPr>
                      </a:b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1</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%12,5</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Hedeflenen uluslararası değişim programlarından giden öğrenci sayısına ulaşılamadı. Ulaşılamamasının nedenleri üzerine düşünüldü. Öğrencilerin </a:t>
                      </a:r>
                      <a:r>
                        <a:rPr lang="tr-TR" sz="1400" kern="100" dirty="0" err="1">
                          <a:solidFill>
                            <a:srgbClr val="000000"/>
                          </a:solidFill>
                          <a:latin typeface="Times New Roman"/>
                          <a:ea typeface="Calibri"/>
                          <a:cs typeface="Times New Roman"/>
                        </a:rPr>
                        <a:t>Erasmus</a:t>
                      </a:r>
                      <a:r>
                        <a:rPr lang="tr-TR" sz="1400" kern="100" dirty="0">
                          <a:solidFill>
                            <a:srgbClr val="000000"/>
                          </a:solidFill>
                          <a:latin typeface="Times New Roman"/>
                          <a:ea typeface="Calibri"/>
                          <a:cs typeface="Times New Roman"/>
                        </a:rPr>
                        <a:t> hareketliliklerine katılım sağlamaları için teşvik ettirme gereksinimi olduğu anlaşıldı.</a:t>
                      </a:r>
                      <a:endParaRPr lang="tr-TR" sz="1400" kern="100" dirty="0">
                        <a:latin typeface="Calibri"/>
                        <a:ea typeface="Calibri"/>
                        <a:cs typeface="Times New Roman"/>
                      </a:endParaRPr>
                    </a:p>
                  </a:txBody>
                  <a:tcPr marL="38782" marR="387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3" name="Metin kutusu 12">
            <a:extLst>
              <a:ext uri="{FF2B5EF4-FFF2-40B4-BE49-F238E27FC236}">
                <a16:creationId xmlns:a16="http://schemas.microsoft.com/office/drawing/2014/main" id="{D1D701BD-C196-30F8-2F92-60F662EF71C5}"/>
              </a:ext>
            </a:extLst>
          </p:cNvPr>
          <p:cNvSpPr txBox="1"/>
          <p:nvPr/>
        </p:nvSpPr>
        <p:spPr>
          <a:xfrm>
            <a:off x="1054646" y="4509914"/>
            <a:ext cx="6990588" cy="523220"/>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A.2</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Eğitim ve Öğretim Faaliyetlerinin Nitelik ve Niceliğini Geliştirmek</a:t>
            </a:r>
            <a:r>
              <a:rPr lang="tr-TR" sz="1400" dirty="0">
                <a:highlight>
                  <a:srgbClr val="262F59"/>
                </a:highlight>
                <a:latin typeface="Times New Roman" panose="02020603050405020304" pitchFamily="18" charset="0"/>
                <a:cs typeface="Times New Roman" panose="02020603050405020304" pitchFamily="18" charset="0"/>
              </a:rPr>
              <a:t> </a:t>
            </a:r>
          </a:p>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(H2.4)</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Üniversitemizde uluslararasılaşmayı geliştirmek</a:t>
            </a:r>
            <a:r>
              <a:rPr lang="tr-TR" sz="1400" dirty="0">
                <a:highlight>
                  <a:srgbClr val="262F59"/>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nvGraphicFramePr>
        <p:xfrm>
          <a:off x="951670" y="1072340"/>
          <a:ext cx="10858577" cy="3796287"/>
        </p:xfrm>
        <a:graphic>
          <a:graphicData uri="http://schemas.openxmlformats.org/drawingml/2006/table">
            <a:tbl>
              <a:tblPr/>
              <a:tblGrid>
                <a:gridCol w="1357322">
                  <a:extLst>
                    <a:ext uri="{9D8B030D-6E8A-4147-A177-3AD203B41FA5}">
                      <a16:colId xmlns:a16="http://schemas.microsoft.com/office/drawing/2014/main" val="20000"/>
                    </a:ext>
                  </a:extLst>
                </a:gridCol>
                <a:gridCol w="1039054">
                  <a:extLst>
                    <a:ext uri="{9D8B030D-6E8A-4147-A177-3AD203B41FA5}">
                      <a16:colId xmlns:a16="http://schemas.microsoft.com/office/drawing/2014/main" val="20001"/>
                    </a:ext>
                  </a:extLst>
                </a:gridCol>
                <a:gridCol w="823754">
                  <a:extLst>
                    <a:ext uri="{9D8B030D-6E8A-4147-A177-3AD203B41FA5}">
                      <a16:colId xmlns:a16="http://schemas.microsoft.com/office/drawing/2014/main" val="20002"/>
                    </a:ext>
                  </a:extLst>
                </a:gridCol>
                <a:gridCol w="1137588">
                  <a:extLst>
                    <a:ext uri="{9D8B030D-6E8A-4147-A177-3AD203B41FA5}">
                      <a16:colId xmlns:a16="http://schemas.microsoft.com/office/drawing/2014/main" val="20003"/>
                    </a:ext>
                  </a:extLst>
                </a:gridCol>
                <a:gridCol w="659694">
                  <a:extLst>
                    <a:ext uri="{9D8B030D-6E8A-4147-A177-3AD203B41FA5}">
                      <a16:colId xmlns:a16="http://schemas.microsoft.com/office/drawing/2014/main" val="20004"/>
                    </a:ext>
                  </a:extLst>
                </a:gridCol>
                <a:gridCol w="5841165">
                  <a:extLst>
                    <a:ext uri="{9D8B030D-6E8A-4147-A177-3AD203B41FA5}">
                      <a16:colId xmlns:a16="http://schemas.microsoft.com/office/drawing/2014/main" val="20005"/>
                    </a:ext>
                  </a:extLst>
                </a:gridCol>
              </a:tblGrid>
              <a:tr h="1097283">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Öncü Risk Göstergesi (ÖRG)</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Sorumlusu</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Hedefi</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Gerçekleşme</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000" kern="100" dirty="0">
                        <a:latin typeface="Calibri"/>
                        <a:ea typeface="Calibri"/>
                        <a:cs typeface="Times New Roman"/>
                      </a:endParaRPr>
                    </a:p>
                    <a:p>
                      <a:pPr algn="ctr">
                        <a:lnSpc>
                          <a:spcPct val="115000"/>
                        </a:lnSpc>
                        <a:spcAft>
                          <a:spcPts val="0"/>
                        </a:spcAft>
                      </a:pPr>
                      <a:endParaRPr lang="tr-TR" sz="900" b="1" kern="0" dirty="0">
                        <a:solidFill>
                          <a:srgbClr val="FFFFFF"/>
                        </a:solidFill>
                        <a:latin typeface="Times New Roman"/>
                        <a:ea typeface="Times New Roman"/>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ÖRG Durumu</a:t>
                      </a:r>
                      <a:endParaRPr lang="tr-TR" sz="1000" kern="100" dirty="0">
                        <a:latin typeface="Calibri"/>
                        <a:ea typeface="Calibri"/>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a:t>
                      </a:r>
                      <a:endParaRPr lang="tr-TR" sz="10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AÇIKLAMA</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2402158">
                <a:tc>
                  <a:txBody>
                    <a:bodyPr/>
                    <a:lstStyle/>
                    <a:p>
                      <a:pPr>
                        <a:lnSpc>
                          <a:spcPct val="115000"/>
                        </a:lnSpc>
                        <a:spcAft>
                          <a:spcPts val="0"/>
                        </a:spcAft>
                      </a:pPr>
                      <a:r>
                        <a:rPr lang="tr-TR" sz="1400" kern="100" dirty="0">
                          <a:solidFill>
                            <a:srgbClr val="000000"/>
                          </a:solidFill>
                          <a:latin typeface="Times New Roman"/>
                          <a:ea typeface="Calibri"/>
                          <a:cs typeface="Times New Roman"/>
                        </a:rPr>
                        <a:t>Okuyucu Memnuiyeti Oranı</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Kütüphane ve Dok.</a:t>
                      </a:r>
                      <a:r>
                        <a:rPr lang="tr-TR" sz="1400" kern="100" dirty="0" err="1">
                          <a:solidFill>
                            <a:srgbClr val="000000"/>
                          </a:solidFill>
                          <a:latin typeface="Times New Roman"/>
                          <a:ea typeface="Calibri"/>
                          <a:cs typeface="Times New Roman"/>
                        </a:rPr>
                        <a:t>Dai</a:t>
                      </a:r>
                      <a:r>
                        <a:rPr lang="tr-TR" sz="1400" kern="100" dirty="0">
                          <a:solidFill>
                            <a:srgbClr val="000000"/>
                          </a:solidFill>
                          <a:latin typeface="Times New Roman"/>
                          <a:ea typeface="Calibri"/>
                          <a:cs typeface="Times New Roman"/>
                        </a:rPr>
                        <a:t>.Bşk.</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%51 in altı</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a:solidFill>
                            <a:srgbClr val="000000"/>
                          </a:solidFill>
                          <a:latin typeface="Times New Roman"/>
                          <a:ea typeface="Calibri"/>
                          <a:cs typeface="Times New Roman"/>
                        </a:rPr>
                        <a:t>Akademik Personel  Memnuniyeti: %55 </a:t>
                      </a:r>
                      <a:endParaRPr lang="tr-TR" sz="1400" kern="100">
                        <a:latin typeface="Calibri"/>
                        <a:ea typeface="Calibri"/>
                        <a:cs typeface="Times New Roman"/>
                      </a:endParaRPr>
                    </a:p>
                    <a:p>
                      <a:pPr>
                        <a:lnSpc>
                          <a:spcPct val="115000"/>
                        </a:lnSpc>
                        <a:spcAft>
                          <a:spcPts val="0"/>
                        </a:spcAft>
                      </a:pPr>
                      <a:r>
                        <a:rPr lang="tr-TR" sz="1400" kern="100">
                          <a:solidFill>
                            <a:srgbClr val="000000"/>
                          </a:solidFill>
                          <a:latin typeface="Times New Roman"/>
                          <a:ea typeface="Calibri"/>
                          <a:cs typeface="Times New Roman"/>
                        </a:rPr>
                        <a:t>Öğrenci Memnuniyeti: %58</a:t>
                      </a:r>
                      <a:endParaRPr lang="tr-TR" sz="1400" kern="10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r>
                        <a:rPr lang="tr-TR" sz="1400" kern="100" dirty="0">
                          <a:solidFill>
                            <a:srgbClr val="000000"/>
                          </a:solidFill>
                          <a:latin typeface="Times New Roman"/>
                          <a:ea typeface="Calibri"/>
                          <a:cs typeface="Times New Roman"/>
                        </a:rPr>
                        <a:t>%100</a:t>
                      </a:r>
                      <a:endParaRPr lang="tr-TR" sz="14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Okuyucu Memnuniyeti Oranı 2024 yılında </a:t>
                      </a:r>
                      <a:endParaRPr lang="tr-TR" sz="1400" kern="100" dirty="0">
                        <a:latin typeface="Calibri"/>
                        <a:ea typeface="Calibri"/>
                        <a:cs typeface="Times New Roman"/>
                      </a:endParaRPr>
                    </a:p>
                    <a:p>
                      <a:pPr>
                        <a:lnSpc>
                          <a:spcPct val="115000"/>
                        </a:lnSpc>
                        <a:spcAft>
                          <a:spcPts val="0"/>
                        </a:spcAft>
                      </a:pPr>
                      <a:r>
                        <a:rPr lang="tr-TR" sz="1400" kern="100" dirty="0">
                          <a:solidFill>
                            <a:srgbClr val="000000"/>
                          </a:solidFill>
                          <a:latin typeface="Times New Roman"/>
                          <a:ea typeface="Calibri"/>
                          <a:cs typeface="Times New Roman"/>
                        </a:rPr>
                        <a:t>Akademik Personel  Memnuniyeti: %55 </a:t>
                      </a:r>
                      <a:endParaRPr lang="tr-TR" sz="1400" kern="100" dirty="0">
                        <a:latin typeface="Calibri"/>
                        <a:ea typeface="Calibri"/>
                        <a:cs typeface="Times New Roman"/>
                      </a:endParaRPr>
                    </a:p>
                    <a:p>
                      <a:pPr>
                        <a:lnSpc>
                          <a:spcPct val="115000"/>
                        </a:lnSpc>
                        <a:spcAft>
                          <a:spcPts val="0"/>
                        </a:spcAft>
                      </a:pPr>
                      <a:r>
                        <a:rPr lang="tr-TR" sz="1400" kern="100" dirty="0">
                          <a:solidFill>
                            <a:srgbClr val="000000"/>
                          </a:solidFill>
                          <a:latin typeface="Times New Roman"/>
                          <a:ea typeface="Calibri"/>
                          <a:cs typeface="Times New Roman"/>
                        </a:rPr>
                        <a:t>Öğrenci Memnuniyeti: %58</a:t>
                      </a:r>
                      <a:endParaRPr lang="tr-TR" sz="1400" kern="100" dirty="0">
                        <a:latin typeface="Calibri"/>
                        <a:ea typeface="Calibri"/>
                        <a:cs typeface="Times New Roman"/>
                      </a:endParaRPr>
                    </a:p>
                    <a:p>
                      <a:pPr>
                        <a:lnSpc>
                          <a:spcPct val="115000"/>
                        </a:lnSpc>
                        <a:spcAft>
                          <a:spcPts val="1000"/>
                        </a:spcAft>
                      </a:pPr>
                      <a:r>
                        <a:rPr lang="tr-TR" sz="1400" kern="100" dirty="0">
                          <a:solidFill>
                            <a:srgbClr val="000000"/>
                          </a:solidFill>
                          <a:latin typeface="Times New Roman"/>
                          <a:ea typeface="Calibri"/>
                          <a:cs typeface="Times New Roman"/>
                        </a:rPr>
                        <a:t>Öğrenci sayısının artmasına paralel olarak yayın sayısındaki artış orantılı olarak sağlanamamıştır.</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Kütüphanede basılı kitap sayısının artırılması ve ulaşılabilirliğinin sağlanması amacıyla ihtiyaç duyulan fiziki ve mali kaynakların bütçe </a:t>
                      </a:r>
                      <a:r>
                        <a:rPr lang="tr-TR" sz="1400" kern="100" dirty="0" err="1">
                          <a:solidFill>
                            <a:srgbClr val="000000"/>
                          </a:solidFill>
                          <a:latin typeface="Times New Roman"/>
                          <a:ea typeface="Calibri"/>
                          <a:cs typeface="Times New Roman"/>
                        </a:rPr>
                        <a:t>kısıtı</a:t>
                      </a:r>
                      <a:r>
                        <a:rPr lang="tr-TR" sz="1400" kern="100" dirty="0">
                          <a:solidFill>
                            <a:srgbClr val="000000"/>
                          </a:solidFill>
                          <a:latin typeface="Times New Roman"/>
                          <a:ea typeface="Calibri"/>
                          <a:cs typeface="Times New Roman"/>
                        </a:rPr>
                        <a:t> nedeniyle yeterince sağlanmaması ve imkan oluşturulamaması performans göstergelerinde istenilen hedefe ulaşılmasında risk teşkil etmekte olup, ek bütçe talebinde bulunulması ve yeterli fiziki ortamın sağlanabilmesi amacıyla çalışmalar yürütülmektedir.</a:t>
                      </a:r>
                      <a:endParaRPr lang="tr-TR" sz="14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0B6017BC-2BA0-1777-2BD0-453C2CB23574}"/>
              </a:ext>
            </a:extLst>
          </p:cNvPr>
          <p:cNvSpPr txBox="1"/>
          <p:nvPr/>
        </p:nvSpPr>
        <p:spPr>
          <a:xfrm>
            <a:off x="1054646" y="5013970"/>
            <a:ext cx="6990588" cy="523220"/>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Calibri" panose="020F0502020204030204" pitchFamily="34" charset="0"/>
              </a:rPr>
              <a:t>A.2</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Eğitim ve Öğretim Faaliyetlerinin Nitelik ve Niceliğini Geliştirmek</a:t>
            </a:r>
          </a:p>
          <a:p>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(H2.6)</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Kütüphane materyali ve bilimsel dergi sayısını artırmak</a:t>
            </a:r>
            <a:r>
              <a:rPr lang="tr-TR" sz="1400" dirty="0">
                <a:highlight>
                  <a:srgbClr val="262F59"/>
                </a:highlight>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4" descr="gökyüzü, dış mekan, bulut, mülk içeren bir resim&#10;&#10;Açıklama otomatik olarak oluşturuldu">
            <a:extLst>
              <a:ext uri="{FF2B5EF4-FFF2-40B4-BE49-F238E27FC236}">
                <a16:creationId xmlns:a16="http://schemas.microsoft.com/office/drawing/2014/main" id="{08BF26F4-88EB-9958-BD71-BBB5552719B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 y="-14450"/>
            <a:ext cx="12189600" cy="6856650"/>
          </a:xfrm>
          <a:prstGeom prst="rect">
            <a:avLst/>
          </a:prstGeom>
        </p:spPr>
      </p:pic>
      <p:sp>
        <p:nvSpPr>
          <p:cNvPr id="3" name="Başlık 1">
            <a:extLst>
              <a:ext uri="{FF2B5EF4-FFF2-40B4-BE49-F238E27FC236}">
                <a16:creationId xmlns:a16="http://schemas.microsoft.com/office/drawing/2014/main" id="{61BBEBDF-EC55-AAD5-97C5-864DDCC608A4}"/>
              </a:ext>
            </a:extLst>
          </p:cNvPr>
          <p:cNvSpPr txBox="1">
            <a:spLocks/>
          </p:cNvSpPr>
          <p:nvPr/>
        </p:nvSpPr>
        <p:spPr>
          <a:xfrm>
            <a:off x="2693690" y="214391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r>
              <a:rPr lang="tr-TR" sz="2400" b="1" dirty="0">
                <a:solidFill>
                  <a:srgbClr val="262F59"/>
                </a:solidFill>
                <a:latin typeface="Times New Roman" panose="02020603050405020304" pitchFamily="18" charset="0"/>
                <a:cs typeface="Times New Roman" panose="02020603050405020304" pitchFamily="18" charset="0"/>
              </a:rPr>
              <a:t>Malatya Turgut Özal Üniversitesi</a:t>
            </a:r>
          </a:p>
        </p:txBody>
      </p:sp>
      <p:pic>
        <p:nvPicPr>
          <p:cNvPr id="4"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5532629" y="929464"/>
            <a:ext cx="1080000" cy="1080000"/>
          </a:xfrm>
          <a:prstGeom prst="rect">
            <a:avLst/>
          </a:prstGeom>
        </p:spPr>
      </p:pic>
      <p:sp>
        <p:nvSpPr>
          <p:cNvPr id="7" name="Başlık 1">
            <a:extLst>
              <a:ext uri="{FF2B5EF4-FFF2-40B4-BE49-F238E27FC236}">
                <a16:creationId xmlns:a16="http://schemas.microsoft.com/office/drawing/2014/main" id="{A89DB15C-4A6C-D786-0762-54272083FCFA}"/>
              </a:ext>
            </a:extLst>
          </p:cNvPr>
          <p:cNvSpPr txBox="1">
            <a:spLocks/>
          </p:cNvSpPr>
          <p:nvPr/>
        </p:nvSpPr>
        <p:spPr>
          <a:xfrm>
            <a:off x="3786417" y="5727730"/>
            <a:ext cx="4572424" cy="450858"/>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a:solidFill>
                  <a:srgbClr val="FF0000"/>
                </a:solidFill>
                <a:latin typeface="Times New Roman" panose="02020603050405020304" pitchFamily="18" charset="0"/>
                <a:cs typeface="Times New Roman" panose="02020603050405020304" pitchFamily="18" charset="0"/>
              </a:rPr>
              <a:t> </a:t>
            </a:r>
            <a:r>
              <a:rPr lang="tr-TR" sz="1600" b="1" dirty="0">
                <a:solidFill>
                  <a:srgbClr val="262F59"/>
                </a:solidFill>
                <a:latin typeface="Times New Roman" panose="02020603050405020304" pitchFamily="18" charset="0"/>
                <a:cs typeface="Times New Roman" panose="02020603050405020304" pitchFamily="18" charset="0"/>
              </a:rPr>
              <a:t>https://strateji/ozal</a:t>
            </a:r>
            <a:r>
              <a:rPr lang="tr-TR" sz="1400" dirty="0">
                <a:solidFill>
                  <a:srgbClr val="262F59"/>
                </a:solidFill>
                <a:latin typeface="Times New Roman" panose="02020603050405020304" pitchFamily="18" charset="0"/>
                <a:cs typeface="Times New Roman" panose="02020603050405020304" pitchFamily="18" charset="0"/>
              </a:rPr>
              <a:t>.edu.tr</a:t>
            </a:r>
          </a:p>
        </p:txBody>
      </p:sp>
      <p:sp>
        <p:nvSpPr>
          <p:cNvPr id="5" name="Dikdörtgen 38">
            <a:extLst>
              <a:ext uri="{FF2B5EF4-FFF2-40B4-BE49-F238E27FC236}">
                <a16:creationId xmlns:a16="http://schemas.microsoft.com/office/drawing/2014/main" id="{009D80A7-C8FA-C071-79C5-010F2FE506E8}"/>
              </a:ext>
            </a:extLst>
          </p:cNvPr>
          <p:cNvSpPr/>
          <p:nvPr/>
        </p:nvSpPr>
        <p:spPr>
          <a:xfrm>
            <a:off x="3912629" y="3780264"/>
            <a:ext cx="4320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Başlık 1">
            <a:extLst>
              <a:ext uri="{FF2B5EF4-FFF2-40B4-BE49-F238E27FC236}">
                <a16:creationId xmlns:a16="http://schemas.microsoft.com/office/drawing/2014/main" id="{61BBEBDF-EC55-AAD5-97C5-864DDCC608A4}"/>
              </a:ext>
            </a:extLst>
          </p:cNvPr>
          <p:cNvSpPr txBox="1">
            <a:spLocks/>
          </p:cNvSpPr>
          <p:nvPr/>
        </p:nvSpPr>
        <p:spPr>
          <a:xfrm>
            <a:off x="2537843" y="3900929"/>
            <a:ext cx="7069572" cy="705363"/>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r>
              <a:rPr lang="tr-TR" sz="2800" b="1" dirty="0">
                <a:solidFill>
                  <a:srgbClr val="262F59"/>
                </a:solidFill>
                <a:latin typeface="Times New Roman" panose="02020603050405020304" pitchFamily="18" charset="0"/>
                <a:cs typeface="Times New Roman" panose="02020603050405020304" pitchFamily="18" charset="0"/>
              </a:rPr>
              <a:t>Strateji Geliştirme Daire Başkanlığı</a:t>
            </a:r>
          </a:p>
        </p:txBody>
      </p:sp>
      <p:sp>
        <p:nvSpPr>
          <p:cNvPr id="8" name="Dikdörtgen 38">
            <a:extLst>
              <a:ext uri="{FF2B5EF4-FFF2-40B4-BE49-F238E27FC236}">
                <a16:creationId xmlns:a16="http://schemas.microsoft.com/office/drawing/2014/main" id="{009D80A7-C8FA-C071-79C5-010F2FE506E8}"/>
              </a:ext>
            </a:extLst>
          </p:cNvPr>
          <p:cNvSpPr/>
          <p:nvPr/>
        </p:nvSpPr>
        <p:spPr>
          <a:xfrm>
            <a:off x="3912629" y="4708958"/>
            <a:ext cx="4320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Başlık 1">
            <a:extLst>
              <a:ext uri="{FF2B5EF4-FFF2-40B4-BE49-F238E27FC236}">
                <a16:creationId xmlns:a16="http://schemas.microsoft.com/office/drawing/2014/main" id="{61BBEBDF-EC55-AAD5-97C5-864DDCC608A4}"/>
              </a:ext>
            </a:extLst>
          </p:cNvPr>
          <p:cNvSpPr txBox="1">
            <a:spLocks/>
          </p:cNvSpPr>
          <p:nvPr/>
        </p:nvSpPr>
        <p:spPr>
          <a:xfrm>
            <a:off x="2537843" y="4351768"/>
            <a:ext cx="7069572"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endParaRPr lang="tr-TR" sz="2000" dirty="0">
              <a:solidFill>
                <a:srgbClr val="0098B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nvGraphicFramePr>
        <p:xfrm>
          <a:off x="951670" y="1072340"/>
          <a:ext cx="10858577" cy="3796287"/>
        </p:xfrm>
        <a:graphic>
          <a:graphicData uri="http://schemas.openxmlformats.org/drawingml/2006/table">
            <a:tbl>
              <a:tblPr/>
              <a:tblGrid>
                <a:gridCol w="1357322">
                  <a:extLst>
                    <a:ext uri="{9D8B030D-6E8A-4147-A177-3AD203B41FA5}">
                      <a16:colId xmlns:a16="http://schemas.microsoft.com/office/drawing/2014/main" val="20000"/>
                    </a:ext>
                  </a:extLst>
                </a:gridCol>
                <a:gridCol w="1039054">
                  <a:extLst>
                    <a:ext uri="{9D8B030D-6E8A-4147-A177-3AD203B41FA5}">
                      <a16:colId xmlns:a16="http://schemas.microsoft.com/office/drawing/2014/main" val="20001"/>
                    </a:ext>
                  </a:extLst>
                </a:gridCol>
                <a:gridCol w="823754">
                  <a:extLst>
                    <a:ext uri="{9D8B030D-6E8A-4147-A177-3AD203B41FA5}">
                      <a16:colId xmlns:a16="http://schemas.microsoft.com/office/drawing/2014/main" val="20002"/>
                    </a:ext>
                  </a:extLst>
                </a:gridCol>
                <a:gridCol w="1137588">
                  <a:extLst>
                    <a:ext uri="{9D8B030D-6E8A-4147-A177-3AD203B41FA5}">
                      <a16:colId xmlns:a16="http://schemas.microsoft.com/office/drawing/2014/main" val="20003"/>
                    </a:ext>
                  </a:extLst>
                </a:gridCol>
                <a:gridCol w="659694">
                  <a:extLst>
                    <a:ext uri="{9D8B030D-6E8A-4147-A177-3AD203B41FA5}">
                      <a16:colId xmlns:a16="http://schemas.microsoft.com/office/drawing/2014/main" val="20004"/>
                    </a:ext>
                  </a:extLst>
                </a:gridCol>
                <a:gridCol w="5841165">
                  <a:extLst>
                    <a:ext uri="{9D8B030D-6E8A-4147-A177-3AD203B41FA5}">
                      <a16:colId xmlns:a16="http://schemas.microsoft.com/office/drawing/2014/main" val="20005"/>
                    </a:ext>
                  </a:extLst>
                </a:gridCol>
              </a:tblGrid>
              <a:tr h="1097283">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Öncü Risk Göstergesi (ÖRG)</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Sorumlusu</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Hedefi</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Gerçekleşme</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000" kern="100" dirty="0">
                        <a:latin typeface="Calibri"/>
                        <a:ea typeface="Calibri"/>
                        <a:cs typeface="Times New Roman"/>
                      </a:endParaRPr>
                    </a:p>
                    <a:p>
                      <a:pPr algn="ctr">
                        <a:lnSpc>
                          <a:spcPct val="115000"/>
                        </a:lnSpc>
                        <a:spcAft>
                          <a:spcPts val="0"/>
                        </a:spcAft>
                      </a:pPr>
                      <a:endParaRPr lang="tr-TR" sz="900" b="1" kern="0" dirty="0">
                        <a:solidFill>
                          <a:srgbClr val="FFFFFF"/>
                        </a:solidFill>
                        <a:latin typeface="Times New Roman"/>
                        <a:ea typeface="Times New Roman"/>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ÖRG Durumu</a:t>
                      </a:r>
                      <a:endParaRPr lang="tr-TR" sz="1000" kern="100" dirty="0">
                        <a:latin typeface="Calibri"/>
                        <a:ea typeface="Calibri"/>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a:t>
                      </a:r>
                      <a:endParaRPr lang="tr-TR" sz="10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AÇIKLAMA</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2402158">
                <a:tc>
                  <a:txBody>
                    <a:bodyPr/>
                    <a:lstStyle/>
                    <a:p>
                      <a:pPr>
                        <a:lnSpc>
                          <a:spcPct val="115000"/>
                        </a:lnSpc>
                        <a:spcAft>
                          <a:spcPts val="1000"/>
                        </a:spcAft>
                      </a:pPr>
                      <a:r>
                        <a:rPr lang="tr-TR" sz="1400" kern="100" dirty="0">
                          <a:solidFill>
                            <a:srgbClr val="000000"/>
                          </a:solidFill>
                          <a:latin typeface="Times New Roman"/>
                          <a:ea typeface="Calibri"/>
                          <a:cs typeface="Times New Roman"/>
                        </a:rPr>
                        <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SCI, SCI-</a:t>
                      </a:r>
                      <a:r>
                        <a:rPr lang="tr-TR" sz="1400" kern="100" dirty="0" err="1">
                          <a:solidFill>
                            <a:srgbClr val="000000"/>
                          </a:solidFill>
                          <a:latin typeface="Times New Roman"/>
                          <a:ea typeface="Calibri"/>
                          <a:cs typeface="Times New Roman"/>
                        </a:rPr>
                        <a:t>Expanded</a:t>
                      </a:r>
                      <a:r>
                        <a:rPr lang="tr-TR" sz="1400" kern="100" dirty="0">
                          <a:solidFill>
                            <a:srgbClr val="000000"/>
                          </a:solidFill>
                          <a:latin typeface="Times New Roman"/>
                          <a:ea typeface="Calibri"/>
                          <a:cs typeface="Times New Roman"/>
                        </a:rPr>
                        <a:t>, SSCI, A&amp;HCI ve ESCI endeksli dergilerdeki(</a:t>
                      </a:r>
                      <a:r>
                        <a:rPr lang="tr-TR" sz="1400" kern="100" dirty="0" err="1">
                          <a:solidFill>
                            <a:srgbClr val="000000"/>
                          </a:solidFill>
                          <a:latin typeface="Times New Roman"/>
                          <a:ea typeface="Calibri"/>
                          <a:cs typeface="Times New Roman"/>
                        </a:rPr>
                        <a:t>WoS</a:t>
                      </a:r>
                      <a:r>
                        <a:rPr lang="tr-TR" sz="1400" kern="100" dirty="0">
                          <a:solidFill>
                            <a:srgbClr val="000000"/>
                          </a:solidFill>
                          <a:latin typeface="Times New Roman"/>
                          <a:ea typeface="Calibri"/>
                          <a:cs typeface="Times New Roman"/>
                        </a:rPr>
                        <a:t> kaynaklı)Q1 ve Q2 dilimindeki dergilerde yer alan yayın sayısı  (</a:t>
                      </a:r>
                      <a:r>
                        <a:rPr lang="tr-TR" sz="1400" kern="100" dirty="0" err="1">
                          <a:solidFill>
                            <a:srgbClr val="000000"/>
                          </a:solidFill>
                          <a:latin typeface="Times New Roman"/>
                          <a:ea typeface="Calibri"/>
                          <a:cs typeface="Times New Roman"/>
                        </a:rPr>
                        <a:t>WoS</a:t>
                      </a:r>
                      <a:r>
                        <a:rPr lang="tr-TR" sz="1400" kern="100" dirty="0">
                          <a:solidFill>
                            <a:srgbClr val="000000"/>
                          </a:solidFill>
                          <a:latin typeface="Times New Roman"/>
                          <a:ea typeface="Calibri"/>
                          <a:cs typeface="Times New Roman"/>
                        </a:rPr>
                        <a:t> kaynaklı) </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Akademik Birimler</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2024(92)</a:t>
                      </a:r>
                      <a:br>
                        <a:rPr lang="tr-TR" sz="1400" kern="100" dirty="0">
                          <a:solidFill>
                            <a:srgbClr val="000000"/>
                          </a:solidFill>
                          <a:latin typeface="Times New Roman"/>
                          <a:ea typeface="Calibri"/>
                          <a:cs typeface="Times New Roman"/>
                        </a:rPr>
                      </a:b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112</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r>
                        <a:rPr lang="tr-TR" sz="1400" kern="100" dirty="0">
                          <a:solidFill>
                            <a:srgbClr val="000000"/>
                          </a:solidFill>
                          <a:latin typeface="Times New Roman"/>
                          <a:ea typeface="Calibri"/>
                          <a:cs typeface="Times New Roman"/>
                        </a:rPr>
                        <a:t>%100</a:t>
                      </a:r>
                      <a:endParaRPr lang="tr-TR" sz="1400" kern="100" dirty="0">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1000"/>
                        </a:spcAft>
                      </a:pPr>
                      <a:r>
                        <a:rPr lang="tr-TR" sz="1400" kern="100" dirty="0">
                          <a:solidFill>
                            <a:srgbClr val="000000"/>
                          </a:solidFill>
                          <a:latin typeface="Times New Roman"/>
                          <a:ea typeface="Calibri"/>
                          <a:cs typeface="Times New Roman"/>
                        </a:rPr>
                        <a:t>Performans göstergesi değerlerine ulaşılmıştır.</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Makale yayınlama ücretlerinde ( APC) artış, depremin uzun süreli etkileri riskler arasındadır.</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Üniversitede tecrübeli öğretim elemanının artması, planlanan teşvik sistemiyle Q1 ve Q2 yayın sayısının artması beklenmektedir.</a:t>
                      </a:r>
                      <a:endParaRPr lang="tr-TR" sz="1400" kern="100" dirty="0">
                        <a:latin typeface="Calibri"/>
                        <a:ea typeface="Calibri"/>
                        <a:cs typeface="Times New Roman"/>
                      </a:endParaRPr>
                    </a:p>
                    <a:p>
                      <a:pPr>
                        <a:lnSpc>
                          <a:spcPct val="115000"/>
                        </a:lnSpc>
                        <a:spcAft>
                          <a:spcPts val="1000"/>
                        </a:spcAft>
                      </a:pPr>
                      <a:r>
                        <a:rPr lang="tr-TR" sz="1400" kern="100" dirty="0">
                          <a:solidFill>
                            <a:srgbClr val="000000"/>
                          </a:solidFill>
                          <a:latin typeface="Times New Roman"/>
                          <a:ea typeface="Calibri"/>
                          <a:cs typeface="Times New Roman"/>
                        </a:rPr>
                        <a:t>Nitelikli Dergilerde Makale Yazılımına Yönelik Eğitim Programlarına yönelik faaliyetler Araştırma Koordinatörlüğünce yapılmaktadır.</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ED800E96-AA5D-679E-AEF4-C4F362887414}"/>
              </a:ext>
            </a:extLst>
          </p:cNvPr>
          <p:cNvSpPr txBox="1"/>
          <p:nvPr/>
        </p:nvSpPr>
        <p:spPr>
          <a:xfrm>
            <a:off x="1126654" y="5157986"/>
            <a:ext cx="6990588" cy="523220"/>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A.3</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Araştırma ve Geliştirme Faaliyetlerinde Niteliğin Artırılmasını Sağlamak</a:t>
            </a:r>
            <a:r>
              <a:rPr lang="tr-TR" sz="1400" dirty="0">
                <a:highlight>
                  <a:srgbClr val="262F59"/>
                </a:highlight>
                <a:latin typeface="Times New Roman" panose="02020603050405020304" pitchFamily="18" charset="0"/>
                <a:cs typeface="Times New Roman" panose="02020603050405020304" pitchFamily="18" charset="0"/>
              </a:rPr>
              <a:t> </a:t>
            </a:r>
          </a:p>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(H3.1)</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Nitelikli bilimsel dergilerde yapılan yayın sayısını artırmak</a:t>
            </a:r>
            <a:r>
              <a:rPr lang="tr-TR" sz="1400" dirty="0">
                <a:highlight>
                  <a:srgbClr val="262F59"/>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nvGraphicFramePr>
        <p:xfrm>
          <a:off x="951670" y="1072340"/>
          <a:ext cx="10858577" cy="4000528"/>
        </p:xfrm>
        <a:graphic>
          <a:graphicData uri="http://schemas.openxmlformats.org/drawingml/2006/table">
            <a:tbl>
              <a:tblPr/>
              <a:tblGrid>
                <a:gridCol w="1357322">
                  <a:extLst>
                    <a:ext uri="{9D8B030D-6E8A-4147-A177-3AD203B41FA5}">
                      <a16:colId xmlns:a16="http://schemas.microsoft.com/office/drawing/2014/main" val="20000"/>
                    </a:ext>
                  </a:extLst>
                </a:gridCol>
                <a:gridCol w="1039054">
                  <a:extLst>
                    <a:ext uri="{9D8B030D-6E8A-4147-A177-3AD203B41FA5}">
                      <a16:colId xmlns:a16="http://schemas.microsoft.com/office/drawing/2014/main" val="20001"/>
                    </a:ext>
                  </a:extLst>
                </a:gridCol>
                <a:gridCol w="823754">
                  <a:extLst>
                    <a:ext uri="{9D8B030D-6E8A-4147-A177-3AD203B41FA5}">
                      <a16:colId xmlns:a16="http://schemas.microsoft.com/office/drawing/2014/main" val="20002"/>
                    </a:ext>
                  </a:extLst>
                </a:gridCol>
                <a:gridCol w="1137588">
                  <a:extLst>
                    <a:ext uri="{9D8B030D-6E8A-4147-A177-3AD203B41FA5}">
                      <a16:colId xmlns:a16="http://schemas.microsoft.com/office/drawing/2014/main" val="20003"/>
                    </a:ext>
                  </a:extLst>
                </a:gridCol>
                <a:gridCol w="659694">
                  <a:extLst>
                    <a:ext uri="{9D8B030D-6E8A-4147-A177-3AD203B41FA5}">
                      <a16:colId xmlns:a16="http://schemas.microsoft.com/office/drawing/2014/main" val="20004"/>
                    </a:ext>
                  </a:extLst>
                </a:gridCol>
                <a:gridCol w="5841165">
                  <a:extLst>
                    <a:ext uri="{9D8B030D-6E8A-4147-A177-3AD203B41FA5}">
                      <a16:colId xmlns:a16="http://schemas.microsoft.com/office/drawing/2014/main" val="20005"/>
                    </a:ext>
                  </a:extLst>
                </a:gridCol>
              </a:tblGrid>
              <a:tr h="1241657">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Öncü Risk Göstergesi (ÖRG)</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Sorumlusu</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Hedefi</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Gerçekleşme</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000" kern="100" dirty="0">
                        <a:latin typeface="Calibri"/>
                        <a:ea typeface="Calibri"/>
                        <a:cs typeface="Times New Roman"/>
                      </a:endParaRPr>
                    </a:p>
                    <a:p>
                      <a:pPr algn="ctr">
                        <a:lnSpc>
                          <a:spcPct val="115000"/>
                        </a:lnSpc>
                        <a:spcAft>
                          <a:spcPts val="0"/>
                        </a:spcAft>
                      </a:pPr>
                      <a:endParaRPr lang="tr-TR" sz="900" b="1" kern="0" dirty="0">
                        <a:solidFill>
                          <a:srgbClr val="FFFFFF"/>
                        </a:solidFill>
                        <a:latin typeface="Times New Roman"/>
                        <a:ea typeface="Times New Roman"/>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ÖRG Durumu</a:t>
                      </a:r>
                      <a:endParaRPr lang="tr-TR" sz="1000" kern="100" dirty="0">
                        <a:latin typeface="Calibri"/>
                        <a:ea typeface="Calibri"/>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a:t>
                      </a:r>
                      <a:endParaRPr lang="tr-TR" sz="10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AÇIKLAMA</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2758871">
                <a:tc>
                  <a:txBody>
                    <a:bodyPr/>
                    <a:lstStyle/>
                    <a:p>
                      <a:pPr>
                        <a:lnSpc>
                          <a:spcPct val="115000"/>
                        </a:lnSpc>
                        <a:spcAft>
                          <a:spcPts val="0"/>
                        </a:spcAft>
                      </a:pPr>
                      <a:r>
                        <a:rPr lang="tr-TR" sz="1400" kern="100" dirty="0">
                          <a:solidFill>
                            <a:srgbClr val="000000"/>
                          </a:solidFill>
                          <a:latin typeface="Times New Roman"/>
                          <a:ea typeface="Calibri"/>
                          <a:cs typeface="Times New Roman"/>
                        </a:rPr>
                        <a:t>Uluslararası kurum ve kuruluşlar (AB, Dünya Bankası, FAO vb.) tarafından desteklenmesine karar verilen proje sayısı (kümülatif)</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Akademik Birimler</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2024(4)</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5</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r>
                        <a:rPr lang="tr-TR" sz="1400" kern="100" dirty="0">
                          <a:solidFill>
                            <a:srgbClr val="000000"/>
                          </a:solidFill>
                          <a:latin typeface="Times New Roman"/>
                          <a:ea typeface="Calibri"/>
                          <a:cs typeface="Times New Roman"/>
                        </a:rPr>
                        <a:t>%100</a:t>
                      </a:r>
                      <a:endParaRPr lang="tr-TR" sz="1400" kern="100" dirty="0">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Planın başlangıç döneminden itibaren Uluslar arası fonlarda da önemli finansal kısıtlar getirildi. Ülkemizde olduğu gibi tüm dünya da yüksek enflasyonist baskılar kaynakların verimli kullanılması ve sınırlandırılması yönünde düzenlemeleri beraberinde getirdi. Bu durum uluslararası kuruluşlar tarafından sağlanan fonların bütçelerini etkiledi. Bu değişiklikler kurumsal hedeflerimizde bir revizyonu gerekli kılmadı. Yeni ortaya çıkan duruma göre proje sunum stratejileri revize edildi. Hedeflerin üzerinde bir performans ortaya konuldu.</a:t>
                      </a:r>
                      <a:endParaRPr lang="tr-TR" sz="1400" kern="100" dirty="0">
                        <a:latin typeface="Calibri"/>
                        <a:ea typeface="Calibri"/>
                        <a:cs typeface="Times New Roman"/>
                      </a:endParaRPr>
                    </a:p>
                    <a:p>
                      <a:pPr>
                        <a:lnSpc>
                          <a:spcPct val="115000"/>
                        </a:lnSpc>
                        <a:spcAft>
                          <a:spcPts val="0"/>
                        </a:spcAft>
                      </a:pPr>
                      <a:r>
                        <a:rPr lang="tr-TR" sz="1400" kern="100" dirty="0">
                          <a:solidFill>
                            <a:srgbClr val="000000"/>
                          </a:solidFill>
                          <a:latin typeface="Times New Roman"/>
                          <a:ea typeface="Calibri"/>
                          <a:cs typeface="Times New Roman"/>
                        </a:rPr>
                        <a:t>Stratejik plan dönemi için öngörülen hedefler aşılarak erişilmiştir. Stratejik plan dönemi için öngörülen risklerde bir güncelleme gerekliliği oluşmamıştır.</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118C20B7-518E-E738-2E8C-C92EAAE894C0}"/>
              </a:ext>
            </a:extLst>
          </p:cNvPr>
          <p:cNvSpPr txBox="1"/>
          <p:nvPr/>
        </p:nvSpPr>
        <p:spPr>
          <a:xfrm>
            <a:off x="910630" y="5374010"/>
            <a:ext cx="6990588" cy="523220"/>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A.3</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Araştırma ve Geliştirme Faaliyetlerinde Niteliğin Artırılmasını Sağlamak</a:t>
            </a:r>
            <a:r>
              <a:rPr lang="tr-TR" sz="1400" dirty="0">
                <a:highlight>
                  <a:srgbClr val="262F59"/>
                </a:highlight>
                <a:latin typeface="Times New Roman" panose="02020603050405020304" pitchFamily="18" charset="0"/>
                <a:cs typeface="Times New Roman" panose="02020603050405020304" pitchFamily="18" charset="0"/>
              </a:rPr>
              <a:t> </a:t>
            </a:r>
          </a:p>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(H3.2)</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Ar-</a:t>
            </a:r>
            <a:r>
              <a:rPr lang="tr-TR" sz="1400" b="0" i="0" u="none" strike="noStrike" dirty="0" err="1">
                <a:solidFill>
                  <a:srgbClr val="FFFFFF"/>
                </a:solidFill>
                <a:effectLst/>
                <a:highlight>
                  <a:srgbClr val="262F59"/>
                </a:highlight>
                <a:latin typeface="Times New Roman" panose="02020603050405020304" pitchFamily="18" charset="0"/>
                <a:cs typeface="Times New Roman" panose="02020603050405020304" pitchFamily="18" charset="0"/>
              </a:rPr>
              <a:t>Ge</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 projeleri sayısını ve niteliğini artırmak</a:t>
            </a:r>
            <a:r>
              <a:rPr lang="tr-TR" sz="1400" dirty="0">
                <a:highlight>
                  <a:srgbClr val="262F59"/>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nvGraphicFramePr>
        <p:xfrm>
          <a:off x="951670" y="1072340"/>
          <a:ext cx="10858577" cy="4000528"/>
        </p:xfrm>
        <a:graphic>
          <a:graphicData uri="http://schemas.openxmlformats.org/drawingml/2006/table">
            <a:tbl>
              <a:tblPr/>
              <a:tblGrid>
                <a:gridCol w="1357322">
                  <a:extLst>
                    <a:ext uri="{9D8B030D-6E8A-4147-A177-3AD203B41FA5}">
                      <a16:colId xmlns:a16="http://schemas.microsoft.com/office/drawing/2014/main" val="20000"/>
                    </a:ext>
                  </a:extLst>
                </a:gridCol>
                <a:gridCol w="1039054">
                  <a:extLst>
                    <a:ext uri="{9D8B030D-6E8A-4147-A177-3AD203B41FA5}">
                      <a16:colId xmlns:a16="http://schemas.microsoft.com/office/drawing/2014/main" val="20001"/>
                    </a:ext>
                  </a:extLst>
                </a:gridCol>
                <a:gridCol w="823754">
                  <a:extLst>
                    <a:ext uri="{9D8B030D-6E8A-4147-A177-3AD203B41FA5}">
                      <a16:colId xmlns:a16="http://schemas.microsoft.com/office/drawing/2014/main" val="20002"/>
                    </a:ext>
                  </a:extLst>
                </a:gridCol>
                <a:gridCol w="1137588">
                  <a:extLst>
                    <a:ext uri="{9D8B030D-6E8A-4147-A177-3AD203B41FA5}">
                      <a16:colId xmlns:a16="http://schemas.microsoft.com/office/drawing/2014/main" val="20003"/>
                    </a:ext>
                  </a:extLst>
                </a:gridCol>
                <a:gridCol w="659694">
                  <a:extLst>
                    <a:ext uri="{9D8B030D-6E8A-4147-A177-3AD203B41FA5}">
                      <a16:colId xmlns:a16="http://schemas.microsoft.com/office/drawing/2014/main" val="20004"/>
                    </a:ext>
                  </a:extLst>
                </a:gridCol>
                <a:gridCol w="5841165">
                  <a:extLst>
                    <a:ext uri="{9D8B030D-6E8A-4147-A177-3AD203B41FA5}">
                      <a16:colId xmlns:a16="http://schemas.microsoft.com/office/drawing/2014/main" val="20005"/>
                    </a:ext>
                  </a:extLst>
                </a:gridCol>
              </a:tblGrid>
              <a:tr h="1241657">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Öncü Risk Göstergesi (ÖRG)</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Sorumlusu</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Hedefi</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Gerçekleşme</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000" kern="100" dirty="0">
                        <a:latin typeface="Calibri"/>
                        <a:ea typeface="Calibri"/>
                        <a:cs typeface="Times New Roman"/>
                      </a:endParaRPr>
                    </a:p>
                    <a:p>
                      <a:pPr algn="ctr">
                        <a:lnSpc>
                          <a:spcPct val="115000"/>
                        </a:lnSpc>
                        <a:spcAft>
                          <a:spcPts val="0"/>
                        </a:spcAft>
                      </a:pPr>
                      <a:endParaRPr lang="tr-TR" sz="900" b="1" kern="0" dirty="0">
                        <a:solidFill>
                          <a:srgbClr val="FFFFFF"/>
                        </a:solidFill>
                        <a:latin typeface="Times New Roman"/>
                        <a:ea typeface="Times New Roman"/>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ÖRG Durumu</a:t>
                      </a:r>
                      <a:endParaRPr lang="tr-TR" sz="1000" kern="100" dirty="0">
                        <a:latin typeface="Calibri"/>
                        <a:ea typeface="Calibri"/>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a:t>
                      </a:r>
                      <a:endParaRPr lang="tr-TR" sz="10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AÇIKLAMA</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2758871">
                <a:tc>
                  <a:txBody>
                    <a:bodyPr/>
                    <a:lstStyle/>
                    <a:p>
                      <a:pPr>
                        <a:lnSpc>
                          <a:spcPct val="115000"/>
                        </a:lnSpc>
                        <a:spcAft>
                          <a:spcPts val="0"/>
                        </a:spcAft>
                      </a:pPr>
                      <a:r>
                        <a:rPr lang="tr-TR" sz="1400" kern="100" dirty="0">
                          <a:solidFill>
                            <a:srgbClr val="000000"/>
                          </a:solidFill>
                          <a:latin typeface="Times New Roman"/>
                          <a:ea typeface="Calibri"/>
                          <a:cs typeface="Times New Roman"/>
                        </a:rPr>
                        <a:t> Ar-</a:t>
                      </a:r>
                      <a:r>
                        <a:rPr lang="tr-TR" sz="1400" kern="100" dirty="0" err="1">
                          <a:solidFill>
                            <a:srgbClr val="000000"/>
                          </a:solidFill>
                          <a:latin typeface="Times New Roman"/>
                          <a:ea typeface="Calibri"/>
                          <a:cs typeface="Times New Roman"/>
                        </a:rPr>
                        <a:t>Ge</a:t>
                      </a:r>
                      <a:r>
                        <a:rPr lang="tr-TR" sz="1400" kern="100" dirty="0">
                          <a:solidFill>
                            <a:srgbClr val="000000"/>
                          </a:solidFill>
                          <a:latin typeface="Times New Roman"/>
                          <a:ea typeface="Calibri"/>
                          <a:cs typeface="Times New Roman"/>
                        </a:rPr>
                        <a:t> sonucu ortaya çıkan ürünlere ilişkin başvurulan patent, faydalı model veya tasarım sayısı (kümülatif)</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Akademik Birimler</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2024(4)</a:t>
                      </a:r>
                      <a:br>
                        <a:rPr lang="tr-TR" sz="1400" kern="100" dirty="0">
                          <a:solidFill>
                            <a:srgbClr val="000000"/>
                          </a:solidFill>
                          <a:latin typeface="Times New Roman"/>
                          <a:ea typeface="Calibri"/>
                          <a:cs typeface="Times New Roman"/>
                        </a:rPr>
                      </a:b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4</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r>
                        <a:rPr lang="tr-TR" sz="1400" kern="100" dirty="0">
                          <a:solidFill>
                            <a:srgbClr val="000000"/>
                          </a:solidFill>
                          <a:latin typeface="Times New Roman"/>
                          <a:ea typeface="Calibri"/>
                          <a:cs typeface="Times New Roman"/>
                        </a:rPr>
                        <a:t>%100</a:t>
                      </a:r>
                      <a:endParaRPr lang="tr-TR" sz="1400" kern="100" dirty="0">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Yapılan patent başvuru ücretleri ve yıllık patent sicil kayıt ücretleri fazladan bir maliyet getirmektedir.</a:t>
                      </a:r>
                      <a:endParaRPr lang="tr-TR" sz="1400" kern="100" dirty="0">
                        <a:latin typeface="Calibri"/>
                        <a:ea typeface="Calibri"/>
                        <a:cs typeface="Times New Roman"/>
                      </a:endParaRPr>
                    </a:p>
                    <a:p>
                      <a:pPr>
                        <a:lnSpc>
                          <a:spcPct val="115000"/>
                        </a:lnSpc>
                        <a:spcAft>
                          <a:spcPts val="0"/>
                        </a:spcAft>
                      </a:pPr>
                      <a:r>
                        <a:rPr lang="tr-TR" sz="1400" kern="100" dirty="0">
                          <a:solidFill>
                            <a:srgbClr val="000000"/>
                          </a:solidFill>
                          <a:latin typeface="Times New Roman"/>
                          <a:ea typeface="Calibri"/>
                          <a:cs typeface="Times New Roman"/>
                        </a:rPr>
                        <a:t>Öğretim üyelerinin yaptıkları akademik çalışmalar sonucu elde ettikleri patent, faydalı model, tasarım sayılarını ve teknoparklarda kurdukları şirketleri ile ilgili bilgileri ilgili idari kurumlarla paylaşmamaları en önemli risk kaynağını oluşturmaktadır.</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76A26333-BF3C-4B58-77E7-905433BA9705}"/>
              </a:ext>
            </a:extLst>
          </p:cNvPr>
          <p:cNvSpPr txBox="1"/>
          <p:nvPr/>
        </p:nvSpPr>
        <p:spPr>
          <a:xfrm>
            <a:off x="982638" y="5302002"/>
            <a:ext cx="6990588" cy="523220"/>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A.3</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Araştırma ve Geliştirme Faaliyetlerinde Niteliğin Artırılmasını Sağlamak</a:t>
            </a:r>
          </a:p>
          <a:p>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(H3.3)</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Bilimsel araştırma çıktı sayısını artırmak ve ticari ürünlere dönüştürmek</a:t>
            </a:r>
            <a:r>
              <a:rPr lang="tr-TR" sz="1400" dirty="0">
                <a:highlight>
                  <a:srgbClr val="262F59"/>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90550"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nvGraphicFramePr>
        <p:xfrm>
          <a:off x="951670" y="1072340"/>
          <a:ext cx="10858577" cy="4000528"/>
        </p:xfrm>
        <a:graphic>
          <a:graphicData uri="http://schemas.openxmlformats.org/drawingml/2006/table">
            <a:tbl>
              <a:tblPr/>
              <a:tblGrid>
                <a:gridCol w="1357322">
                  <a:extLst>
                    <a:ext uri="{9D8B030D-6E8A-4147-A177-3AD203B41FA5}">
                      <a16:colId xmlns:a16="http://schemas.microsoft.com/office/drawing/2014/main" val="20000"/>
                    </a:ext>
                  </a:extLst>
                </a:gridCol>
                <a:gridCol w="2000264">
                  <a:extLst>
                    <a:ext uri="{9D8B030D-6E8A-4147-A177-3AD203B41FA5}">
                      <a16:colId xmlns:a16="http://schemas.microsoft.com/office/drawing/2014/main" val="20001"/>
                    </a:ext>
                  </a:extLst>
                </a:gridCol>
                <a:gridCol w="714380">
                  <a:extLst>
                    <a:ext uri="{9D8B030D-6E8A-4147-A177-3AD203B41FA5}">
                      <a16:colId xmlns:a16="http://schemas.microsoft.com/office/drawing/2014/main" val="20002"/>
                    </a:ext>
                  </a:extLst>
                </a:gridCol>
                <a:gridCol w="857256">
                  <a:extLst>
                    <a:ext uri="{9D8B030D-6E8A-4147-A177-3AD203B41FA5}">
                      <a16:colId xmlns:a16="http://schemas.microsoft.com/office/drawing/2014/main" val="20003"/>
                    </a:ext>
                  </a:extLst>
                </a:gridCol>
                <a:gridCol w="1071570">
                  <a:extLst>
                    <a:ext uri="{9D8B030D-6E8A-4147-A177-3AD203B41FA5}">
                      <a16:colId xmlns:a16="http://schemas.microsoft.com/office/drawing/2014/main" val="20004"/>
                    </a:ext>
                  </a:extLst>
                </a:gridCol>
                <a:gridCol w="4857785">
                  <a:extLst>
                    <a:ext uri="{9D8B030D-6E8A-4147-A177-3AD203B41FA5}">
                      <a16:colId xmlns:a16="http://schemas.microsoft.com/office/drawing/2014/main" val="20005"/>
                    </a:ext>
                  </a:extLst>
                </a:gridCol>
              </a:tblGrid>
              <a:tr h="1241657">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Öncü Risk Göstergesi (ÖRG)</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Sorumlusu</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Hedefi</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Gerçekleşme</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000" kern="100" dirty="0">
                        <a:latin typeface="Calibri"/>
                        <a:ea typeface="Calibri"/>
                        <a:cs typeface="Times New Roman"/>
                      </a:endParaRPr>
                    </a:p>
                    <a:p>
                      <a:pPr algn="ctr">
                        <a:lnSpc>
                          <a:spcPct val="115000"/>
                        </a:lnSpc>
                        <a:spcAft>
                          <a:spcPts val="0"/>
                        </a:spcAft>
                      </a:pPr>
                      <a:endParaRPr lang="tr-TR" sz="900" b="1" kern="0" dirty="0">
                        <a:solidFill>
                          <a:srgbClr val="FFFFFF"/>
                        </a:solidFill>
                        <a:latin typeface="Times New Roman"/>
                        <a:ea typeface="Times New Roman"/>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ÖRG Durumu</a:t>
                      </a:r>
                      <a:endParaRPr lang="tr-TR" sz="1000" kern="100" dirty="0">
                        <a:latin typeface="Calibri"/>
                        <a:ea typeface="Calibri"/>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a:t>
                      </a:r>
                      <a:endParaRPr lang="tr-TR" sz="10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AÇIKLAMA</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2758871">
                <a:tc>
                  <a:txBody>
                    <a:bodyPr/>
                    <a:lstStyle/>
                    <a:p>
                      <a:pPr>
                        <a:lnSpc>
                          <a:spcPct val="115000"/>
                        </a:lnSpc>
                        <a:spcAft>
                          <a:spcPts val="0"/>
                        </a:spcAft>
                      </a:pPr>
                      <a:r>
                        <a:rPr lang="tr-TR" sz="1400" kern="100" dirty="0">
                          <a:solidFill>
                            <a:srgbClr val="000000"/>
                          </a:solidFill>
                          <a:latin typeface="Times New Roman"/>
                          <a:ea typeface="Calibri"/>
                          <a:cs typeface="Times New Roman"/>
                        </a:rPr>
                        <a:t>Kayısı ve Endüstriyel Tarım alanlarında faaliyet gösteren Ar-</a:t>
                      </a:r>
                      <a:r>
                        <a:rPr lang="tr-TR" sz="1400" kern="100" dirty="0" err="1">
                          <a:solidFill>
                            <a:srgbClr val="000000"/>
                          </a:solidFill>
                          <a:latin typeface="Times New Roman"/>
                          <a:ea typeface="Calibri"/>
                          <a:cs typeface="Times New Roman"/>
                        </a:rPr>
                        <a:t>Ge</a:t>
                      </a:r>
                      <a:r>
                        <a:rPr lang="tr-TR" sz="1400" kern="100" dirty="0">
                          <a:solidFill>
                            <a:srgbClr val="000000"/>
                          </a:solidFill>
                          <a:latin typeface="Times New Roman"/>
                          <a:ea typeface="Calibri"/>
                          <a:cs typeface="Times New Roman"/>
                        </a:rPr>
                        <a:t> birimi, lisans ve lisansüstü program sayısı (kümülatif)</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Lisansüstü</a:t>
                      </a:r>
                      <a:r>
                        <a:rPr lang="tr-TR" sz="1400" kern="100" baseline="0" dirty="0">
                          <a:solidFill>
                            <a:srgbClr val="000000"/>
                          </a:solidFill>
                          <a:latin typeface="Times New Roman"/>
                          <a:ea typeface="Calibri"/>
                          <a:cs typeface="Times New Roman"/>
                        </a:rPr>
                        <a:t> Eğitim </a:t>
                      </a:r>
                      <a:r>
                        <a:rPr lang="tr-TR" sz="1400" kern="100" baseline="0" dirty="0" err="1">
                          <a:solidFill>
                            <a:srgbClr val="000000"/>
                          </a:solidFill>
                          <a:latin typeface="Times New Roman"/>
                          <a:ea typeface="Calibri"/>
                          <a:cs typeface="Times New Roman"/>
                        </a:rPr>
                        <a:t>Ens</a:t>
                      </a:r>
                      <a:r>
                        <a:rPr lang="tr-TR" sz="1400" kern="100" baseline="0" dirty="0">
                          <a:solidFill>
                            <a:srgbClr val="000000"/>
                          </a:solidFill>
                          <a:latin typeface="Times New Roman"/>
                          <a:ea typeface="Calibri"/>
                          <a:cs typeface="Times New Roman"/>
                        </a:rPr>
                        <a:t>.</a:t>
                      </a:r>
                      <a:r>
                        <a:rPr lang="tr-TR" sz="1400" kern="100" dirty="0">
                          <a:solidFill>
                            <a:srgbClr val="000000"/>
                          </a:solidFill>
                          <a:latin typeface="Times New Roman"/>
                          <a:ea typeface="Calibri"/>
                          <a:cs typeface="Times New Roman"/>
                        </a:rPr>
                        <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(Ziraat Fakültesi, Arı ve Arı Ürünleri Geliştirme Araştırma ve Uygulama Merkezi, Kayısı ve Kayısı Ürünleri Geliştirme Uygulama ve Araştırma Merkezi)</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r>
                        <a:rPr lang="tr-TR" sz="1400" kern="100" dirty="0">
                          <a:solidFill>
                            <a:srgbClr val="000000"/>
                          </a:solidFill>
                          <a:latin typeface="Times New Roman"/>
                          <a:ea typeface="Calibri"/>
                          <a:cs typeface="Times New Roman"/>
                        </a:rPr>
                        <a:t>2024(9)</a:t>
                      </a:r>
                      <a:br>
                        <a:rPr lang="tr-TR" sz="1400" kern="100" dirty="0">
                          <a:solidFill>
                            <a:srgbClr val="000000"/>
                          </a:solidFill>
                          <a:latin typeface="Times New Roman"/>
                          <a:ea typeface="Calibri"/>
                          <a:cs typeface="Times New Roman"/>
                        </a:rPr>
                      </a:b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25</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r>
                        <a:rPr lang="tr-TR" sz="1400" kern="100" dirty="0">
                          <a:solidFill>
                            <a:srgbClr val="000000"/>
                          </a:solidFill>
                          <a:latin typeface="Times New Roman"/>
                          <a:ea typeface="Calibri"/>
                          <a:cs typeface="Times New Roman"/>
                        </a:rPr>
                        <a:t>%100</a:t>
                      </a:r>
                      <a:endParaRPr lang="tr-TR" sz="1400" kern="100" dirty="0">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lnSpc>
                          <a:spcPct val="115000"/>
                        </a:lnSpc>
                        <a:spcAft>
                          <a:spcPts val="0"/>
                        </a:spcAft>
                      </a:pPr>
                      <a:r>
                        <a:rPr lang="tr-TR" sz="1400" kern="100" dirty="0">
                          <a:solidFill>
                            <a:srgbClr val="000000"/>
                          </a:solidFill>
                          <a:latin typeface="Times New Roman"/>
                          <a:ea typeface="Calibri"/>
                          <a:cs typeface="Times New Roman"/>
                        </a:rPr>
                        <a:t>Açılması gereken programların tamamı açılmış olup, </a:t>
                      </a:r>
                      <a:r>
                        <a:rPr lang="tr-TR" sz="1400" kern="100" dirty="0" err="1">
                          <a:solidFill>
                            <a:srgbClr val="000000"/>
                          </a:solidFill>
                          <a:latin typeface="Times New Roman"/>
                          <a:ea typeface="Calibri"/>
                          <a:cs typeface="Times New Roman"/>
                        </a:rPr>
                        <a:t>biyo</a:t>
                      </a:r>
                      <a:r>
                        <a:rPr lang="tr-TR" sz="1400" kern="100" dirty="0">
                          <a:solidFill>
                            <a:srgbClr val="000000"/>
                          </a:solidFill>
                          <a:latin typeface="Times New Roman"/>
                          <a:ea typeface="Calibri"/>
                          <a:cs typeface="Times New Roman"/>
                        </a:rPr>
                        <a:t>-sistem ve endüstriyel tarım yüksek lisans programları ile ilgili açılış dosyaları hazırlandı. YÖK'ten gelen onay doğrultusunda sistemine aktarılacaktır.</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E77BCC3B-9A7A-5A28-08FE-13D60F3DCEE8}"/>
              </a:ext>
            </a:extLst>
          </p:cNvPr>
          <p:cNvSpPr txBox="1"/>
          <p:nvPr/>
        </p:nvSpPr>
        <p:spPr>
          <a:xfrm>
            <a:off x="910630" y="5302002"/>
            <a:ext cx="6990588" cy="738664"/>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A.3</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Araştırma ve Geliştirme Faaliyetlerinde Niteliğin Artırılmasını Sağlamak</a:t>
            </a:r>
            <a:r>
              <a:rPr lang="tr-TR" sz="1400" dirty="0">
                <a:highlight>
                  <a:srgbClr val="262F59"/>
                </a:highlight>
                <a:latin typeface="Times New Roman" panose="02020603050405020304" pitchFamily="18" charset="0"/>
                <a:cs typeface="Times New Roman" panose="02020603050405020304" pitchFamily="18" charset="0"/>
              </a:rPr>
              <a:t> </a:t>
            </a:r>
          </a:p>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(H3.4)</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Bölgesel Kalkınma Odaklı Misyon Farklılaşması ve İhtisaslaşması Projesi Kapsamında "Kayısı ve Endüstriyel Tarım" Alanında İhtisas Üniversitesi Olmak</a:t>
            </a:r>
            <a:r>
              <a:rPr lang="tr-TR" sz="1400" dirty="0">
                <a:highlight>
                  <a:srgbClr val="262F59"/>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extLst>
              <p:ext uri="{D42A27DB-BD31-4B8C-83A1-F6EECF244321}">
                <p14:modId xmlns:p14="http://schemas.microsoft.com/office/powerpoint/2010/main" val="1800765622"/>
              </p:ext>
            </p:extLst>
          </p:nvPr>
        </p:nvGraphicFramePr>
        <p:xfrm>
          <a:off x="951670" y="1072340"/>
          <a:ext cx="10858577" cy="4000528"/>
        </p:xfrm>
        <a:graphic>
          <a:graphicData uri="http://schemas.openxmlformats.org/drawingml/2006/table">
            <a:tbl>
              <a:tblPr/>
              <a:tblGrid>
                <a:gridCol w="1357322">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857256">
                  <a:extLst>
                    <a:ext uri="{9D8B030D-6E8A-4147-A177-3AD203B41FA5}">
                      <a16:colId xmlns:a16="http://schemas.microsoft.com/office/drawing/2014/main" val="20003"/>
                    </a:ext>
                  </a:extLst>
                </a:gridCol>
                <a:gridCol w="1071570">
                  <a:extLst>
                    <a:ext uri="{9D8B030D-6E8A-4147-A177-3AD203B41FA5}">
                      <a16:colId xmlns:a16="http://schemas.microsoft.com/office/drawing/2014/main" val="20004"/>
                    </a:ext>
                  </a:extLst>
                </a:gridCol>
                <a:gridCol w="4857785">
                  <a:extLst>
                    <a:ext uri="{9D8B030D-6E8A-4147-A177-3AD203B41FA5}">
                      <a16:colId xmlns:a16="http://schemas.microsoft.com/office/drawing/2014/main" val="20005"/>
                    </a:ext>
                  </a:extLst>
                </a:gridCol>
              </a:tblGrid>
              <a:tr h="1241657">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Öncü Risk Göstergesi (ÖRG)</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Sorumlusu</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Hedefi</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Gerçekleşme</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000" kern="100" dirty="0">
                        <a:latin typeface="Calibri"/>
                        <a:ea typeface="Calibri"/>
                        <a:cs typeface="Times New Roman"/>
                      </a:endParaRPr>
                    </a:p>
                    <a:p>
                      <a:pPr algn="ctr">
                        <a:lnSpc>
                          <a:spcPct val="115000"/>
                        </a:lnSpc>
                        <a:spcAft>
                          <a:spcPts val="0"/>
                        </a:spcAft>
                      </a:pPr>
                      <a:endParaRPr lang="tr-TR" sz="900" b="1" kern="0" dirty="0">
                        <a:solidFill>
                          <a:srgbClr val="FFFFFF"/>
                        </a:solidFill>
                        <a:latin typeface="Times New Roman"/>
                        <a:ea typeface="Times New Roman"/>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ÖRG Durumu</a:t>
                      </a:r>
                      <a:endParaRPr lang="tr-TR" sz="1000" kern="100" dirty="0">
                        <a:latin typeface="Calibri"/>
                        <a:ea typeface="Calibri"/>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a:t>
                      </a:r>
                      <a:endParaRPr lang="tr-TR" sz="10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AÇIKLAMA</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2758871">
                <a:tc>
                  <a:txBody>
                    <a:bodyPr/>
                    <a:lstStyle/>
                    <a:p>
                      <a:pPr>
                        <a:lnSpc>
                          <a:spcPct val="115000"/>
                        </a:lnSpc>
                        <a:spcAft>
                          <a:spcPts val="0"/>
                        </a:spcAft>
                      </a:pPr>
                      <a:r>
                        <a:rPr lang="tr-TR" sz="1400" kern="100" dirty="0">
                          <a:solidFill>
                            <a:srgbClr val="000000"/>
                          </a:solidFill>
                          <a:latin typeface="Times New Roman"/>
                          <a:ea typeface="Calibri"/>
                          <a:cs typeface="Times New Roman"/>
                        </a:rPr>
                        <a:t>Ar-</a:t>
                      </a:r>
                      <a:r>
                        <a:rPr lang="tr-TR" sz="1400" kern="100" dirty="0" err="1">
                          <a:solidFill>
                            <a:srgbClr val="000000"/>
                          </a:solidFill>
                          <a:latin typeface="Times New Roman"/>
                          <a:ea typeface="Calibri"/>
                          <a:cs typeface="Times New Roman"/>
                        </a:rPr>
                        <a:t>Ge</a:t>
                      </a:r>
                      <a:r>
                        <a:rPr lang="tr-TR" sz="1400" kern="100" dirty="0">
                          <a:solidFill>
                            <a:srgbClr val="000000"/>
                          </a:solidFill>
                          <a:latin typeface="Times New Roman"/>
                          <a:ea typeface="Calibri"/>
                          <a:cs typeface="Times New Roman"/>
                        </a:rPr>
                        <a:t>' ye harcanan bütçenin toplam bütçeye oranı</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Strateji Geliştirme </a:t>
                      </a:r>
                      <a:r>
                        <a:rPr lang="tr-TR" sz="1400" kern="100" dirty="0" err="1">
                          <a:solidFill>
                            <a:srgbClr val="000000"/>
                          </a:solidFill>
                          <a:latin typeface="Times New Roman"/>
                          <a:ea typeface="Calibri"/>
                          <a:cs typeface="Times New Roman"/>
                        </a:rPr>
                        <a:t>Dai</a:t>
                      </a:r>
                      <a:r>
                        <a:rPr lang="tr-TR" sz="1400" kern="100" dirty="0">
                          <a:solidFill>
                            <a:srgbClr val="000000"/>
                          </a:solidFill>
                          <a:latin typeface="Times New Roman"/>
                          <a:ea typeface="Calibri"/>
                          <a:cs typeface="Times New Roman"/>
                        </a:rPr>
                        <a:t>.Bşk.lığı</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2024(0,21)</a:t>
                      </a:r>
                      <a:br>
                        <a:rPr lang="tr-TR" sz="1400" kern="100" dirty="0">
                          <a:solidFill>
                            <a:srgbClr val="000000"/>
                          </a:solidFill>
                          <a:latin typeface="Times New Roman"/>
                          <a:ea typeface="Calibri"/>
                          <a:cs typeface="Times New Roman"/>
                        </a:rPr>
                      </a:b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0" dirty="0">
                          <a:solidFill>
                            <a:srgbClr val="000000"/>
                          </a:solidFill>
                          <a:latin typeface="Times New Roman"/>
                          <a:ea typeface="Times New Roman"/>
                          <a:cs typeface="Times New Roman"/>
                        </a:rPr>
                        <a:t>0,31</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endParaRPr lang="tr-TR" sz="1400" kern="0" dirty="0">
                        <a:solidFill>
                          <a:srgbClr val="000000"/>
                        </a:solidFill>
                        <a:latin typeface="Times New Roman"/>
                        <a:ea typeface="Times New Roman"/>
                        <a:cs typeface="Times New Roman"/>
                      </a:endParaRPr>
                    </a:p>
                    <a:p>
                      <a:pPr algn="ctr">
                        <a:lnSpc>
                          <a:spcPct val="115000"/>
                        </a:lnSpc>
                        <a:spcAft>
                          <a:spcPts val="0"/>
                        </a:spcAft>
                      </a:pPr>
                      <a:r>
                        <a:rPr lang="tr-TR" sz="1400" kern="0" dirty="0">
                          <a:solidFill>
                            <a:srgbClr val="000000"/>
                          </a:solidFill>
                          <a:latin typeface="Times New Roman"/>
                          <a:ea typeface="Times New Roman"/>
                          <a:cs typeface="Times New Roman"/>
                        </a:rPr>
                        <a:t>%100</a:t>
                      </a:r>
                      <a:endParaRPr lang="tr-TR" sz="1400" kern="100" dirty="0">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lnSpc>
                          <a:spcPct val="115000"/>
                        </a:lnSpc>
                        <a:spcAft>
                          <a:spcPts val="0"/>
                        </a:spcAft>
                      </a:pPr>
                      <a:r>
                        <a:rPr lang="tr-TR" sz="1400" kern="0" dirty="0">
                          <a:solidFill>
                            <a:srgbClr val="000000"/>
                          </a:solidFill>
                          <a:latin typeface="Times New Roman"/>
                          <a:ea typeface="Times New Roman"/>
                          <a:cs typeface="Times New Roman"/>
                        </a:rPr>
                        <a:t>Genç ve dinamik bir üniversite olan kurumumuz AR-GE için yeterli miktarda bütçeye sahip olmamasına rağmen sınırlı bütçe ile hedeflenen değerin üstünde bir performans sergilemiştir.</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3525AC51-9081-CAF4-7EE8-65990AA9F697}"/>
              </a:ext>
            </a:extLst>
          </p:cNvPr>
          <p:cNvSpPr txBox="1"/>
          <p:nvPr/>
        </p:nvSpPr>
        <p:spPr>
          <a:xfrm>
            <a:off x="910630" y="5302002"/>
            <a:ext cx="6990588" cy="523220"/>
          </a:xfrm>
          <a:prstGeom prst="rect">
            <a:avLst/>
          </a:prstGeom>
          <a:noFill/>
        </p:spPr>
        <p:txBody>
          <a:bodyPr wrap="square">
            <a:spAutoFit/>
          </a:bodyPr>
          <a:lstStyle/>
          <a:p>
            <a:r>
              <a:rPr lang="tr-TR" sz="1400" i="0" u="none" strike="noStrike" dirty="0">
                <a:solidFill>
                  <a:schemeClr val="bg1"/>
                </a:solidFill>
                <a:effectLst/>
                <a:highlight>
                  <a:srgbClr val="262F59"/>
                </a:highlight>
                <a:latin typeface="Times New Roman" panose="02020603050405020304" pitchFamily="18" charset="0"/>
                <a:cs typeface="Times New Roman" panose="02020603050405020304" pitchFamily="18" charset="0"/>
              </a:rPr>
              <a:t>A.3</a:t>
            </a:r>
            <a:r>
              <a:rPr lang="tr-TR" sz="1400" dirty="0">
                <a:solidFill>
                  <a:schemeClr val="bg1"/>
                </a:solidFill>
                <a:highlight>
                  <a:srgbClr val="262F59"/>
                </a:highlight>
                <a:latin typeface="Times New Roman" panose="02020603050405020304" pitchFamily="18" charset="0"/>
                <a:cs typeface="Times New Roman" panose="02020603050405020304" pitchFamily="18" charset="0"/>
              </a:rPr>
              <a:t> </a:t>
            </a:r>
            <a:r>
              <a:rPr lang="tr-TR" sz="1400" i="0" u="none" strike="noStrike" dirty="0">
                <a:solidFill>
                  <a:schemeClr val="bg1"/>
                </a:solidFill>
                <a:effectLst/>
                <a:highlight>
                  <a:srgbClr val="262F59"/>
                </a:highlight>
                <a:latin typeface="Times New Roman" panose="02020603050405020304" pitchFamily="18" charset="0"/>
                <a:cs typeface="Times New Roman" panose="02020603050405020304" pitchFamily="18" charset="0"/>
              </a:rPr>
              <a:t>Araştırma ve Geliştirme Faaliyetlerinde Niteliğin Artırılmasını Sağlamak</a:t>
            </a:r>
          </a:p>
          <a:p>
            <a:r>
              <a:rPr lang="tr-TR" sz="1400" dirty="0">
                <a:solidFill>
                  <a:schemeClr val="bg1"/>
                </a:solidFill>
                <a:highlight>
                  <a:srgbClr val="262F59"/>
                </a:highlight>
                <a:latin typeface="Times New Roman" panose="02020603050405020304" pitchFamily="18" charset="0"/>
                <a:cs typeface="Times New Roman" panose="02020603050405020304" pitchFamily="18" charset="0"/>
              </a:rPr>
              <a:t> </a:t>
            </a:r>
            <a:r>
              <a:rPr lang="tr-TR" sz="1400" i="0" u="none" strike="noStrike" dirty="0">
                <a:solidFill>
                  <a:schemeClr val="bg1"/>
                </a:solidFill>
                <a:effectLst/>
                <a:highlight>
                  <a:srgbClr val="262F59"/>
                </a:highlight>
                <a:latin typeface="Times New Roman" panose="02020603050405020304" pitchFamily="18" charset="0"/>
                <a:cs typeface="Times New Roman" panose="02020603050405020304" pitchFamily="18" charset="0"/>
              </a:rPr>
              <a:t>(H3.5)</a:t>
            </a:r>
            <a:r>
              <a:rPr lang="tr-TR" sz="1400" dirty="0">
                <a:solidFill>
                  <a:schemeClr val="bg1"/>
                </a:solidFill>
                <a:highlight>
                  <a:srgbClr val="262F59"/>
                </a:highlight>
                <a:latin typeface="Times New Roman" panose="02020603050405020304" pitchFamily="18" charset="0"/>
                <a:cs typeface="Times New Roman" panose="02020603050405020304" pitchFamily="18" charset="0"/>
              </a:rPr>
              <a:t> </a:t>
            </a:r>
            <a:r>
              <a:rPr lang="tr-TR" sz="1400" i="0" u="none" strike="noStrike" dirty="0">
                <a:solidFill>
                  <a:schemeClr val="bg1"/>
                </a:solidFill>
                <a:effectLst/>
                <a:highlight>
                  <a:srgbClr val="262F59"/>
                </a:highlight>
                <a:latin typeface="Times New Roman" panose="02020603050405020304" pitchFamily="18" charset="0"/>
                <a:cs typeface="Times New Roman" panose="02020603050405020304" pitchFamily="18" charset="0"/>
              </a:rPr>
              <a:t>Ar-</a:t>
            </a:r>
            <a:r>
              <a:rPr lang="tr-TR" sz="1400" i="0" u="none" strike="noStrike" dirty="0" err="1">
                <a:solidFill>
                  <a:schemeClr val="bg1"/>
                </a:solidFill>
                <a:effectLst/>
                <a:highlight>
                  <a:srgbClr val="262F59"/>
                </a:highlight>
                <a:latin typeface="Times New Roman" panose="02020603050405020304" pitchFamily="18" charset="0"/>
                <a:cs typeface="Times New Roman" panose="02020603050405020304" pitchFamily="18" charset="0"/>
              </a:rPr>
              <a:t>Ge</a:t>
            </a:r>
            <a:r>
              <a:rPr lang="tr-TR" sz="1400" i="0" u="none" strike="noStrike" dirty="0">
                <a:solidFill>
                  <a:schemeClr val="bg1"/>
                </a:solidFill>
                <a:effectLst/>
                <a:highlight>
                  <a:srgbClr val="262F59"/>
                </a:highlight>
                <a:latin typeface="Times New Roman" panose="02020603050405020304" pitchFamily="18" charset="0"/>
                <a:cs typeface="Times New Roman" panose="02020603050405020304" pitchFamily="18" charset="0"/>
              </a:rPr>
              <a:t> için mali kaynak yönetimini güçlendirmek ve geliştirmek</a:t>
            </a:r>
            <a:r>
              <a:rPr lang="tr-TR" sz="1400" dirty="0">
                <a:solidFill>
                  <a:schemeClr val="bg1"/>
                </a:solidFill>
                <a:highlight>
                  <a:srgbClr val="262F59"/>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nvGraphicFramePr>
        <p:xfrm>
          <a:off x="951670" y="1072340"/>
          <a:ext cx="10858577" cy="4000528"/>
        </p:xfrm>
        <a:graphic>
          <a:graphicData uri="http://schemas.openxmlformats.org/drawingml/2006/table">
            <a:tbl>
              <a:tblPr/>
              <a:tblGrid>
                <a:gridCol w="1357322">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857256">
                  <a:extLst>
                    <a:ext uri="{9D8B030D-6E8A-4147-A177-3AD203B41FA5}">
                      <a16:colId xmlns:a16="http://schemas.microsoft.com/office/drawing/2014/main" val="20003"/>
                    </a:ext>
                  </a:extLst>
                </a:gridCol>
                <a:gridCol w="1071570">
                  <a:extLst>
                    <a:ext uri="{9D8B030D-6E8A-4147-A177-3AD203B41FA5}">
                      <a16:colId xmlns:a16="http://schemas.microsoft.com/office/drawing/2014/main" val="20004"/>
                    </a:ext>
                  </a:extLst>
                </a:gridCol>
                <a:gridCol w="4857785">
                  <a:extLst>
                    <a:ext uri="{9D8B030D-6E8A-4147-A177-3AD203B41FA5}">
                      <a16:colId xmlns:a16="http://schemas.microsoft.com/office/drawing/2014/main" val="20005"/>
                    </a:ext>
                  </a:extLst>
                </a:gridCol>
              </a:tblGrid>
              <a:tr h="1241657">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Öncü Risk Göstergesi (ÖRG)</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Sorumlusu</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Hedefi</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Gerçekleşme</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000" kern="100" dirty="0">
                        <a:latin typeface="Calibri"/>
                        <a:ea typeface="Calibri"/>
                        <a:cs typeface="Times New Roman"/>
                      </a:endParaRPr>
                    </a:p>
                    <a:p>
                      <a:pPr algn="ctr">
                        <a:lnSpc>
                          <a:spcPct val="115000"/>
                        </a:lnSpc>
                        <a:spcAft>
                          <a:spcPts val="0"/>
                        </a:spcAft>
                      </a:pPr>
                      <a:endParaRPr lang="tr-TR" sz="900" b="1" kern="0" dirty="0">
                        <a:solidFill>
                          <a:srgbClr val="FFFFFF"/>
                        </a:solidFill>
                        <a:latin typeface="Times New Roman"/>
                        <a:ea typeface="Times New Roman"/>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ÖRG Durumu</a:t>
                      </a:r>
                      <a:endParaRPr lang="tr-TR" sz="1000" kern="100" dirty="0">
                        <a:latin typeface="Calibri"/>
                        <a:ea typeface="Calibri"/>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a:t>
                      </a:r>
                      <a:endParaRPr lang="tr-TR" sz="10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AÇIKLAMA</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2758871">
                <a:tc>
                  <a:txBody>
                    <a:bodyPr/>
                    <a:lstStyle/>
                    <a:p>
                      <a:pPr>
                        <a:lnSpc>
                          <a:spcPct val="115000"/>
                        </a:lnSpc>
                        <a:spcAft>
                          <a:spcPts val="0"/>
                        </a:spcAft>
                      </a:pPr>
                      <a:r>
                        <a:rPr lang="tr-TR" sz="1400" kern="100" dirty="0">
                          <a:solidFill>
                            <a:srgbClr val="000000"/>
                          </a:solidFill>
                          <a:latin typeface="Times New Roman"/>
                          <a:ea typeface="Calibri"/>
                          <a:cs typeface="Times New Roman"/>
                        </a:rPr>
                        <a:t>Öğrenci memnuniyet oranı (%)</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Kalite Koordinatörlüğü</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r>
                        <a:rPr lang="tr-TR" sz="1400" kern="100" dirty="0">
                          <a:solidFill>
                            <a:srgbClr val="000000"/>
                          </a:solidFill>
                          <a:latin typeface="Times New Roman"/>
                          <a:ea typeface="Calibri"/>
                          <a:cs typeface="Times New Roman"/>
                        </a:rPr>
                        <a:t>2024(55)</a:t>
                      </a:r>
                      <a:br>
                        <a:rPr lang="tr-TR" sz="1400" kern="100" dirty="0">
                          <a:solidFill>
                            <a:srgbClr val="000000"/>
                          </a:solidFill>
                          <a:latin typeface="Times New Roman"/>
                          <a:ea typeface="Calibri"/>
                          <a:cs typeface="Times New Roman"/>
                        </a:rPr>
                      </a:b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55,07</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%100</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1000"/>
                        </a:spcAft>
                      </a:pPr>
                      <a:r>
                        <a:rPr lang="tr-TR" sz="1400" kern="100" dirty="0">
                          <a:solidFill>
                            <a:srgbClr val="000000"/>
                          </a:solidFill>
                          <a:latin typeface="Times New Roman"/>
                          <a:ea typeface="Calibri"/>
                          <a:cs typeface="Times New Roman"/>
                        </a:rPr>
                        <a:t>Planın başlangıç döneminden itibaren iç ve dış çevrede ciddi değişiklikler meydana gelmedi ancak 6 Şubat depreminin devam eden etkisi nedeniyle bazı fiziki alanların yetersizliği bulunmaktadır. Bu da anket sonuçlarını etkilemektedir.</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Performans göstergesi değerlerine ulaşıldı ancak KYS takvimine göre yapılması planlanan ikinci anket ortalaması sonucunda asıl veri belirlenecektir.</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92E2989C-AF9E-0957-5C32-262BE09E3924}"/>
              </a:ext>
            </a:extLst>
          </p:cNvPr>
          <p:cNvSpPr txBox="1"/>
          <p:nvPr/>
        </p:nvSpPr>
        <p:spPr>
          <a:xfrm>
            <a:off x="1198662" y="5374010"/>
            <a:ext cx="6990588" cy="523220"/>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Calibri" panose="020F0502020204030204" pitchFamily="34" charset="0"/>
              </a:rPr>
              <a:t>A.4</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Kurumsal kalite anlayışının geliştirilmesi ve yaygınlaştırılmasını sağlamak</a:t>
            </a:r>
          </a:p>
          <a:p>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(H4.1)</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Öğrenci ve çalışanların üniversiteden duyduğu memnuniyet düzeylerini artırmak</a:t>
            </a:r>
            <a:r>
              <a:rPr lang="tr-TR" sz="1400" dirty="0">
                <a:highlight>
                  <a:srgbClr val="262F59"/>
                </a:highlight>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nvGraphicFramePr>
        <p:xfrm>
          <a:off x="951670" y="1072340"/>
          <a:ext cx="10858577" cy="4000528"/>
        </p:xfrm>
        <a:graphic>
          <a:graphicData uri="http://schemas.openxmlformats.org/drawingml/2006/table">
            <a:tbl>
              <a:tblPr/>
              <a:tblGrid>
                <a:gridCol w="1357322">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857256">
                  <a:extLst>
                    <a:ext uri="{9D8B030D-6E8A-4147-A177-3AD203B41FA5}">
                      <a16:colId xmlns:a16="http://schemas.microsoft.com/office/drawing/2014/main" val="20003"/>
                    </a:ext>
                  </a:extLst>
                </a:gridCol>
                <a:gridCol w="1071570">
                  <a:extLst>
                    <a:ext uri="{9D8B030D-6E8A-4147-A177-3AD203B41FA5}">
                      <a16:colId xmlns:a16="http://schemas.microsoft.com/office/drawing/2014/main" val="20004"/>
                    </a:ext>
                  </a:extLst>
                </a:gridCol>
                <a:gridCol w="4857785">
                  <a:extLst>
                    <a:ext uri="{9D8B030D-6E8A-4147-A177-3AD203B41FA5}">
                      <a16:colId xmlns:a16="http://schemas.microsoft.com/office/drawing/2014/main" val="20005"/>
                    </a:ext>
                  </a:extLst>
                </a:gridCol>
              </a:tblGrid>
              <a:tr h="1241657">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Öncü Risk Göstergesi (ÖRG)</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Sorumlusu</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Hedefi</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Gerçekleşme</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000" kern="100" dirty="0">
                        <a:latin typeface="Calibri"/>
                        <a:ea typeface="Calibri"/>
                        <a:cs typeface="Times New Roman"/>
                      </a:endParaRPr>
                    </a:p>
                    <a:p>
                      <a:pPr algn="ctr">
                        <a:lnSpc>
                          <a:spcPct val="115000"/>
                        </a:lnSpc>
                        <a:spcAft>
                          <a:spcPts val="0"/>
                        </a:spcAft>
                      </a:pPr>
                      <a:endParaRPr lang="tr-TR" sz="900" b="1" kern="0" dirty="0">
                        <a:solidFill>
                          <a:srgbClr val="FFFFFF"/>
                        </a:solidFill>
                        <a:latin typeface="Times New Roman"/>
                        <a:ea typeface="Times New Roman"/>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ÖRG Durumu</a:t>
                      </a:r>
                      <a:endParaRPr lang="tr-TR" sz="1000" kern="100" dirty="0">
                        <a:latin typeface="Calibri"/>
                        <a:ea typeface="Calibri"/>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a:t>
                      </a:r>
                      <a:endParaRPr lang="tr-TR" sz="10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AÇIKLAMA</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2758871">
                <a:tc>
                  <a:txBody>
                    <a:bodyPr/>
                    <a:lstStyle/>
                    <a:p>
                      <a:pPr>
                        <a:lnSpc>
                          <a:spcPct val="115000"/>
                        </a:lnSpc>
                        <a:spcAft>
                          <a:spcPts val="0"/>
                        </a:spcAft>
                      </a:pPr>
                      <a:r>
                        <a:rPr lang="tr-TR" sz="1400" kern="100" dirty="0">
                          <a:solidFill>
                            <a:srgbClr val="000000"/>
                          </a:solidFill>
                          <a:latin typeface="Times New Roman"/>
                          <a:ea typeface="Calibri"/>
                          <a:cs typeface="Times New Roman"/>
                        </a:rPr>
                        <a:t>Akreditasyon için başvurulacak lisans program sayısı (kümülatif)</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Kalite Koordinatörlüğü</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2024(1)</a:t>
                      </a:r>
                      <a:br>
                        <a:rPr lang="tr-TR" sz="1400" kern="100" dirty="0">
                          <a:solidFill>
                            <a:srgbClr val="000000"/>
                          </a:solidFill>
                          <a:latin typeface="Times New Roman"/>
                          <a:ea typeface="Calibri"/>
                          <a:cs typeface="Times New Roman"/>
                        </a:rPr>
                      </a:b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2</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r>
                        <a:rPr lang="tr-TR" sz="1400" kern="100" dirty="0">
                          <a:solidFill>
                            <a:srgbClr val="000000"/>
                          </a:solidFill>
                          <a:latin typeface="Times New Roman"/>
                          <a:ea typeface="Calibri"/>
                          <a:cs typeface="Times New Roman"/>
                        </a:rPr>
                        <a:t>%100</a:t>
                      </a:r>
                      <a:endParaRPr lang="tr-TR" sz="1400" kern="100" dirty="0">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just">
                        <a:lnSpc>
                          <a:spcPct val="115000"/>
                        </a:lnSpc>
                        <a:spcAft>
                          <a:spcPts val="0"/>
                        </a:spcAft>
                        <a:buFont typeface="Arial" pitchFamily="34" charset="0"/>
                        <a:buNone/>
                      </a:pPr>
                      <a:r>
                        <a:rPr lang="tr-TR" sz="1400" kern="100" dirty="0">
                          <a:solidFill>
                            <a:srgbClr val="000000"/>
                          </a:solidFill>
                          <a:latin typeface="Times New Roman"/>
                          <a:ea typeface="Calibri"/>
                          <a:cs typeface="Times New Roman"/>
                        </a:rPr>
                        <a:t>Fakültelerde kadro yapılanmasının akreditasyon süreçleri çerçevesinde planlanması</a:t>
                      </a:r>
                    </a:p>
                    <a:p>
                      <a:pPr algn="l">
                        <a:lnSpc>
                          <a:spcPct val="115000"/>
                        </a:lnSpc>
                        <a:spcAft>
                          <a:spcPts val="0"/>
                        </a:spcAft>
                        <a:buFont typeface="Arial" pitchFamily="34" charset="0"/>
                        <a:buNone/>
                      </a:pPr>
                      <a:r>
                        <a:rPr lang="tr-TR" sz="1400" kern="100" dirty="0">
                          <a:solidFill>
                            <a:srgbClr val="000000"/>
                          </a:solidFill>
                          <a:latin typeface="Times New Roman"/>
                          <a:ea typeface="Calibri"/>
                          <a:cs typeface="Times New Roman"/>
                        </a:rPr>
                        <a:t>Akreditasyon başvurusu öncesi ön değerlendirme hizmeti alınması</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Akreditasyon konusunda alanında yetkin </a:t>
                      </a:r>
                      <a:r>
                        <a:rPr lang="tr-TR" sz="1400" kern="100" dirty="0" err="1">
                          <a:solidFill>
                            <a:srgbClr val="000000"/>
                          </a:solidFill>
                          <a:latin typeface="Times New Roman"/>
                          <a:ea typeface="Calibri"/>
                          <a:cs typeface="Times New Roman"/>
                        </a:rPr>
                        <a:t>mentörlerden</a:t>
                      </a:r>
                      <a:r>
                        <a:rPr lang="tr-TR" sz="1400" kern="100" dirty="0">
                          <a:solidFill>
                            <a:srgbClr val="000000"/>
                          </a:solidFill>
                          <a:latin typeface="Times New Roman"/>
                          <a:ea typeface="Calibri"/>
                          <a:cs typeface="Times New Roman"/>
                        </a:rPr>
                        <a:t> destek alınması</a:t>
                      </a:r>
                      <a:br>
                        <a:rPr lang="tr-TR" sz="1400" kern="100" dirty="0">
                          <a:solidFill>
                            <a:srgbClr val="000000"/>
                          </a:solidFill>
                          <a:latin typeface="Times New Roman"/>
                          <a:ea typeface="Calibri"/>
                          <a:cs typeface="Times New Roman"/>
                        </a:rPr>
                      </a:br>
                      <a:r>
                        <a:rPr lang="tr-TR" sz="1400" kern="100" dirty="0">
                          <a:solidFill>
                            <a:srgbClr val="000000"/>
                          </a:solidFill>
                          <a:latin typeface="Times New Roman"/>
                          <a:ea typeface="Calibri"/>
                          <a:cs typeface="Times New Roman"/>
                        </a:rPr>
                        <a:t>İlgili akademik birimin müfredatının akreditasyon şartları doğrultusunda güncellenmesi</a:t>
                      </a:r>
                    </a:p>
                    <a:p>
                      <a:pPr algn="just">
                        <a:lnSpc>
                          <a:spcPct val="115000"/>
                        </a:lnSpc>
                        <a:spcAft>
                          <a:spcPts val="0"/>
                        </a:spcAft>
                      </a:pPr>
                      <a:r>
                        <a:rPr lang="tr-TR" sz="1400" kern="100" dirty="0">
                          <a:solidFill>
                            <a:srgbClr val="000000"/>
                          </a:solidFill>
                          <a:latin typeface="Times New Roman"/>
                          <a:ea typeface="Calibri"/>
                          <a:cs typeface="Times New Roman"/>
                        </a:rPr>
                        <a:t>Sürdürülebilirliğin sağlanması amacı ile program ve birim akreditasyon koordinatörlerinin görevlendirilmesi yapılarak Ziraat Fakültesi bünyesinde bulunan (Bitki Koruma ve Bahçe Bitkileri) bölümleri için  ZİDEK başvurusu yapılmıştır. </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EF8DA154-0477-74D1-597E-E2AAFAA4B97D}"/>
              </a:ext>
            </a:extLst>
          </p:cNvPr>
          <p:cNvSpPr txBox="1"/>
          <p:nvPr/>
        </p:nvSpPr>
        <p:spPr>
          <a:xfrm>
            <a:off x="838622" y="5374010"/>
            <a:ext cx="6990588" cy="523220"/>
          </a:xfrm>
          <a:prstGeom prst="rect">
            <a:avLst/>
          </a:prstGeom>
          <a:noFill/>
        </p:spPr>
        <p:txBody>
          <a:bodyPr wrap="square">
            <a:spAutoFit/>
          </a:bodyPr>
          <a:lstStyle/>
          <a:p>
            <a:r>
              <a:rPr lang="tr-TR" sz="1400" b="0" i="0" u="none" strike="noStrike" dirty="0">
                <a:solidFill>
                  <a:schemeClr val="bg1"/>
                </a:solidFill>
                <a:effectLst/>
                <a:highlight>
                  <a:srgbClr val="262F59"/>
                </a:highlight>
                <a:latin typeface="Calibri" panose="020F0502020204030204" pitchFamily="34" charset="0"/>
              </a:rPr>
              <a:t>A.</a:t>
            </a:r>
            <a:r>
              <a:rPr lang="tr-TR" sz="1400" b="0" i="0" u="none" strike="noStrike" dirty="0">
                <a:solidFill>
                  <a:srgbClr val="FFFFFF"/>
                </a:solidFill>
                <a:effectLst/>
                <a:highlight>
                  <a:srgbClr val="262F59"/>
                </a:highlight>
                <a:latin typeface="Calibri" panose="020F0502020204030204" pitchFamily="34" charset="0"/>
              </a:rPr>
              <a:t>4</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Kurumsal kalite anlayışının geliştirilmesi ve yaygınlaştırılmasını sağlamak</a:t>
            </a:r>
            <a:r>
              <a:rPr lang="tr-TR" sz="1400" dirty="0">
                <a:highlight>
                  <a:srgbClr val="262F59"/>
                </a:highlight>
              </a:rPr>
              <a:t> </a:t>
            </a:r>
          </a:p>
          <a:p>
            <a:r>
              <a:rPr lang="tr-TR" sz="1400" b="0" i="0" u="none" strike="noStrike" dirty="0">
                <a:solidFill>
                  <a:srgbClr val="FFFFFF"/>
                </a:solidFill>
                <a:effectLst/>
                <a:highlight>
                  <a:srgbClr val="262F59"/>
                </a:highlight>
                <a:latin typeface="Calibri" panose="020F0502020204030204" pitchFamily="34" charset="0"/>
              </a:rPr>
              <a:t>(H4.2)</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 Akredite olmuş eğitim-öğretim program sayısını artırmak</a:t>
            </a:r>
            <a:r>
              <a:rPr lang="tr-TR" sz="1400" dirty="0">
                <a:highlight>
                  <a:srgbClr val="262F59"/>
                </a:highlight>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extLst>
              <p:ext uri="{D42A27DB-BD31-4B8C-83A1-F6EECF244321}">
                <p14:modId xmlns:p14="http://schemas.microsoft.com/office/powerpoint/2010/main" val="3483065095"/>
              </p:ext>
            </p:extLst>
          </p:nvPr>
        </p:nvGraphicFramePr>
        <p:xfrm>
          <a:off x="951670" y="1072340"/>
          <a:ext cx="10858577" cy="4000528"/>
        </p:xfrm>
        <a:graphic>
          <a:graphicData uri="http://schemas.openxmlformats.org/drawingml/2006/table">
            <a:tbl>
              <a:tblPr/>
              <a:tblGrid>
                <a:gridCol w="1357322">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857256">
                  <a:extLst>
                    <a:ext uri="{9D8B030D-6E8A-4147-A177-3AD203B41FA5}">
                      <a16:colId xmlns:a16="http://schemas.microsoft.com/office/drawing/2014/main" val="20003"/>
                    </a:ext>
                  </a:extLst>
                </a:gridCol>
                <a:gridCol w="1071570">
                  <a:extLst>
                    <a:ext uri="{9D8B030D-6E8A-4147-A177-3AD203B41FA5}">
                      <a16:colId xmlns:a16="http://schemas.microsoft.com/office/drawing/2014/main" val="20004"/>
                    </a:ext>
                  </a:extLst>
                </a:gridCol>
                <a:gridCol w="4857785">
                  <a:extLst>
                    <a:ext uri="{9D8B030D-6E8A-4147-A177-3AD203B41FA5}">
                      <a16:colId xmlns:a16="http://schemas.microsoft.com/office/drawing/2014/main" val="20005"/>
                    </a:ext>
                  </a:extLst>
                </a:gridCol>
              </a:tblGrid>
              <a:tr h="1241657">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Öncü Risk Göstergesi (ÖRG)</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Sorumlusu</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Hedefi</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Gerçekleşme</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000" kern="100" dirty="0">
                        <a:latin typeface="Calibri"/>
                        <a:ea typeface="Calibri"/>
                        <a:cs typeface="Times New Roman"/>
                      </a:endParaRPr>
                    </a:p>
                    <a:p>
                      <a:pPr algn="ctr">
                        <a:lnSpc>
                          <a:spcPct val="115000"/>
                        </a:lnSpc>
                        <a:spcAft>
                          <a:spcPts val="0"/>
                        </a:spcAft>
                      </a:pPr>
                      <a:endParaRPr lang="tr-TR" sz="900" b="1" kern="0" dirty="0">
                        <a:solidFill>
                          <a:srgbClr val="FFFFFF"/>
                        </a:solidFill>
                        <a:latin typeface="Times New Roman"/>
                        <a:ea typeface="Times New Roman"/>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ÖRG Durumu</a:t>
                      </a:r>
                      <a:endParaRPr lang="tr-TR" sz="1000" kern="100" dirty="0">
                        <a:latin typeface="Calibri"/>
                        <a:ea typeface="Calibri"/>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a:t>
                      </a:r>
                      <a:endParaRPr lang="tr-TR" sz="10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AÇIKLAMA</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2758871">
                <a:tc>
                  <a:txBody>
                    <a:bodyPr/>
                    <a:lstStyle/>
                    <a:p>
                      <a:pPr>
                        <a:lnSpc>
                          <a:spcPct val="115000"/>
                        </a:lnSpc>
                        <a:spcAft>
                          <a:spcPts val="0"/>
                        </a:spcAft>
                      </a:pPr>
                      <a:r>
                        <a:rPr lang="tr-TR" sz="1400" kern="100" dirty="0">
                          <a:solidFill>
                            <a:srgbClr val="000000"/>
                          </a:solidFill>
                          <a:latin typeface="Times New Roman"/>
                          <a:ea typeface="Calibri"/>
                          <a:cs typeface="Times New Roman"/>
                        </a:rPr>
                        <a:t>Açılan uygunsuzlukların termin süresine göre kapatılma oranı </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Kalite Koordinatörlüğü</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a:solidFill>
                            <a:srgbClr val="000000"/>
                          </a:solidFill>
                          <a:latin typeface="Times New Roman"/>
                          <a:ea typeface="Calibri"/>
                          <a:cs typeface="Times New Roman"/>
                        </a:rPr>
                        <a:t>50%</a:t>
                      </a:r>
                      <a:endParaRPr lang="tr-TR" sz="1400" kern="10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%80</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r>
                        <a:rPr lang="tr-TR" sz="1400" kern="100" dirty="0">
                          <a:solidFill>
                            <a:srgbClr val="000000"/>
                          </a:solidFill>
                          <a:latin typeface="Times New Roman"/>
                          <a:ea typeface="Calibri"/>
                          <a:cs typeface="Times New Roman"/>
                        </a:rPr>
                        <a:t>%100</a:t>
                      </a:r>
                      <a:endParaRPr lang="tr-TR" sz="1400" kern="100" dirty="0">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2024 yılı içerisinde 111 adet uygunsuzluk belirlenmiş olup, uygunsuzlukların termin süresi içerisinde kapatılma oranı %80 olarak tespit edilmiştir.</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364D1AD1-D5AA-34D7-01AD-523D45844AAF}"/>
              </a:ext>
            </a:extLst>
          </p:cNvPr>
          <p:cNvSpPr txBox="1"/>
          <p:nvPr/>
        </p:nvSpPr>
        <p:spPr>
          <a:xfrm>
            <a:off x="1054646" y="5374010"/>
            <a:ext cx="6990588" cy="523220"/>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Calibri" panose="020F0502020204030204" pitchFamily="34" charset="0"/>
              </a:rPr>
              <a:t>A.4</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Kurumsal kalite anlayışının geliştirilmesi ve yaygınlaştırılmasını sağlamak</a:t>
            </a:r>
            <a:r>
              <a:rPr lang="tr-TR" sz="1400" dirty="0">
                <a:highlight>
                  <a:srgbClr val="262F59"/>
                </a:highlight>
              </a:rPr>
              <a:t> </a:t>
            </a:r>
          </a:p>
          <a:p>
            <a:r>
              <a:rPr lang="tr-TR" sz="1400" b="0" i="0" u="none" strike="noStrike" dirty="0">
                <a:solidFill>
                  <a:srgbClr val="FFFFFF"/>
                </a:solidFill>
                <a:effectLst/>
                <a:highlight>
                  <a:srgbClr val="262F59"/>
                </a:highlight>
                <a:latin typeface="Calibri" panose="020F0502020204030204" pitchFamily="34" charset="0"/>
              </a:rPr>
              <a:t>(H4.3)</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Kalite güvence sistemini sürekli izlemek, ölçmek ve iyileştirmek</a:t>
            </a:r>
            <a:r>
              <a:rPr lang="tr-TR" sz="1400" dirty="0">
                <a:highlight>
                  <a:srgbClr val="262F59"/>
                </a:highlight>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nvGraphicFramePr>
        <p:xfrm>
          <a:off x="951670" y="1072340"/>
          <a:ext cx="10858577" cy="4000528"/>
        </p:xfrm>
        <a:graphic>
          <a:graphicData uri="http://schemas.openxmlformats.org/drawingml/2006/table">
            <a:tbl>
              <a:tblPr/>
              <a:tblGrid>
                <a:gridCol w="1357322">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857256">
                  <a:extLst>
                    <a:ext uri="{9D8B030D-6E8A-4147-A177-3AD203B41FA5}">
                      <a16:colId xmlns:a16="http://schemas.microsoft.com/office/drawing/2014/main" val="20003"/>
                    </a:ext>
                  </a:extLst>
                </a:gridCol>
                <a:gridCol w="1071570">
                  <a:extLst>
                    <a:ext uri="{9D8B030D-6E8A-4147-A177-3AD203B41FA5}">
                      <a16:colId xmlns:a16="http://schemas.microsoft.com/office/drawing/2014/main" val="20004"/>
                    </a:ext>
                  </a:extLst>
                </a:gridCol>
                <a:gridCol w="4857785">
                  <a:extLst>
                    <a:ext uri="{9D8B030D-6E8A-4147-A177-3AD203B41FA5}">
                      <a16:colId xmlns:a16="http://schemas.microsoft.com/office/drawing/2014/main" val="20005"/>
                    </a:ext>
                  </a:extLst>
                </a:gridCol>
              </a:tblGrid>
              <a:tr h="1241657">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Öncü Risk Göstergesi (ÖRG)</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Sorumlusu</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Hedefi</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Gerçekleşme</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000" kern="100" dirty="0">
                        <a:latin typeface="Calibri"/>
                        <a:ea typeface="Calibri"/>
                        <a:cs typeface="Times New Roman"/>
                      </a:endParaRPr>
                    </a:p>
                    <a:p>
                      <a:pPr algn="ctr">
                        <a:lnSpc>
                          <a:spcPct val="115000"/>
                        </a:lnSpc>
                        <a:spcAft>
                          <a:spcPts val="0"/>
                        </a:spcAft>
                      </a:pPr>
                      <a:endParaRPr lang="tr-TR" sz="900" b="1" kern="0" dirty="0">
                        <a:solidFill>
                          <a:srgbClr val="FFFFFF"/>
                        </a:solidFill>
                        <a:latin typeface="Times New Roman"/>
                        <a:ea typeface="Times New Roman"/>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ÖRG Durumu</a:t>
                      </a:r>
                      <a:endParaRPr lang="tr-TR" sz="1000" kern="100" dirty="0">
                        <a:latin typeface="Calibri"/>
                        <a:ea typeface="Calibri"/>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a:t>
                      </a:r>
                      <a:endParaRPr lang="tr-TR" sz="10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AÇIKLAMA</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2758871">
                <a:tc>
                  <a:txBody>
                    <a:bodyPr/>
                    <a:lstStyle/>
                    <a:p>
                      <a:pPr>
                        <a:lnSpc>
                          <a:spcPct val="115000"/>
                        </a:lnSpc>
                        <a:spcAft>
                          <a:spcPts val="0"/>
                        </a:spcAft>
                      </a:pPr>
                      <a:r>
                        <a:rPr lang="tr-TR" sz="1400" kern="100" dirty="0">
                          <a:solidFill>
                            <a:srgbClr val="000000"/>
                          </a:solidFill>
                          <a:latin typeface="Times New Roman"/>
                          <a:ea typeface="Calibri"/>
                          <a:cs typeface="Times New Roman"/>
                        </a:rPr>
                        <a:t>Yetenek Kapısına üye öğrenci ve mezunların toplam öğrencilere oranı</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a:ea typeface="Calibri"/>
                          <a:cs typeface="Times New Roman"/>
                        </a:rPr>
                        <a:t>Kariyer </a:t>
                      </a:r>
                      <a:r>
                        <a:rPr lang="tr-TR" sz="1400" kern="100" dirty="0" err="1">
                          <a:solidFill>
                            <a:srgbClr val="000000"/>
                          </a:solidFill>
                          <a:latin typeface="Times New Roman"/>
                          <a:ea typeface="Calibri"/>
                          <a:cs typeface="Times New Roman"/>
                        </a:rPr>
                        <a:t>Uyg</a:t>
                      </a:r>
                      <a:r>
                        <a:rPr lang="tr-TR" sz="1400" kern="100" dirty="0">
                          <a:solidFill>
                            <a:srgbClr val="000000"/>
                          </a:solidFill>
                          <a:latin typeface="Times New Roman"/>
                          <a:ea typeface="Calibri"/>
                          <a:cs typeface="Times New Roman"/>
                        </a:rPr>
                        <a:t>.Arş.</a:t>
                      </a:r>
                      <a:r>
                        <a:rPr lang="tr-TR" sz="1400" kern="100" dirty="0" err="1">
                          <a:solidFill>
                            <a:srgbClr val="000000"/>
                          </a:solidFill>
                          <a:latin typeface="Times New Roman"/>
                          <a:ea typeface="Calibri"/>
                          <a:cs typeface="Times New Roman"/>
                        </a:rPr>
                        <a:t>Mrk</a:t>
                      </a:r>
                      <a:r>
                        <a:rPr lang="tr-TR" sz="1400" kern="100" dirty="0">
                          <a:solidFill>
                            <a:srgbClr val="000000"/>
                          </a:solidFill>
                          <a:latin typeface="Times New Roman"/>
                          <a:ea typeface="Calibri"/>
                          <a:cs typeface="Times New Roman"/>
                        </a:rPr>
                        <a:t>.</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2024(0,40)</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a:ea typeface="Calibri"/>
                          <a:cs typeface="Times New Roman"/>
                        </a:rPr>
                        <a:t>0,39</a:t>
                      </a:r>
                      <a:endParaRPr lang="tr-TR" sz="1400" kern="100" dirty="0">
                        <a:latin typeface="Calibri"/>
                        <a:ea typeface="Calibri"/>
                        <a:cs typeface="Times New Roman"/>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endParaRPr lang="tr-TR" sz="1400" kern="100" dirty="0">
                        <a:solidFill>
                          <a:srgbClr val="000000"/>
                        </a:solidFill>
                        <a:latin typeface="Times New Roman"/>
                        <a:ea typeface="Calibri"/>
                        <a:cs typeface="Times New Roman"/>
                      </a:endParaRPr>
                    </a:p>
                    <a:p>
                      <a:pPr>
                        <a:lnSpc>
                          <a:spcPct val="115000"/>
                        </a:lnSpc>
                        <a:spcAft>
                          <a:spcPts val="0"/>
                        </a:spcAft>
                      </a:pPr>
                      <a:endParaRPr lang="tr-TR" sz="1400" kern="100" dirty="0">
                        <a:solidFill>
                          <a:srgbClr val="000000"/>
                        </a:solidFill>
                        <a:latin typeface="Times New Roman"/>
                        <a:ea typeface="Calibri"/>
                        <a:cs typeface="Times New Roman"/>
                      </a:endParaRPr>
                    </a:p>
                    <a:p>
                      <a:pPr algn="ctr">
                        <a:lnSpc>
                          <a:spcPct val="115000"/>
                        </a:lnSpc>
                        <a:spcAft>
                          <a:spcPts val="0"/>
                        </a:spcAft>
                      </a:pPr>
                      <a:r>
                        <a:rPr lang="tr-TR" sz="1400" kern="100" dirty="0">
                          <a:solidFill>
                            <a:srgbClr val="000000"/>
                          </a:solidFill>
                          <a:latin typeface="Times New Roman"/>
                          <a:ea typeface="Calibri"/>
                          <a:cs typeface="Times New Roman"/>
                        </a:rPr>
                        <a:t>%97,5</a:t>
                      </a:r>
                      <a:endParaRPr lang="tr-TR" sz="1400" kern="100" dirty="0">
                        <a:latin typeface="Calibri"/>
                        <a:ea typeface="Calibri"/>
                        <a:cs typeface="Times New Roman"/>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pitchFamily="18" charset="0"/>
                          <a:ea typeface="Calibri"/>
                          <a:cs typeface="Times New Roman" pitchFamily="18" charset="0"/>
                        </a:rPr>
                        <a:t>Tüm yeni öğrencilere yetenek kapısıyla alakalı oryantasyon çalışması yapılıp, yetenek kapısını tanıtımına yönelik etkinlik ve faaliyetler gerçekleştirilecektir.</a:t>
                      </a:r>
                      <a:endParaRPr lang="tr-TR" sz="1400" kern="100" dirty="0">
                        <a:latin typeface="Times New Roman" pitchFamily="18" charset="0"/>
                        <a:ea typeface="Calibri"/>
                        <a:cs typeface="Times New Roman" pitchFamily="18" charset="0"/>
                      </a:endParaRPr>
                    </a:p>
                    <a:p>
                      <a:pPr>
                        <a:lnSpc>
                          <a:spcPct val="115000"/>
                        </a:lnSpc>
                        <a:spcAft>
                          <a:spcPts val="0"/>
                        </a:spcAft>
                      </a:pPr>
                      <a:r>
                        <a:rPr lang="tr-TR" sz="1400" kern="100" dirty="0">
                          <a:solidFill>
                            <a:srgbClr val="000000"/>
                          </a:solidFill>
                          <a:latin typeface="Times New Roman" pitchFamily="18" charset="0"/>
                          <a:ea typeface="Calibri"/>
                          <a:cs typeface="Times New Roman" pitchFamily="18" charset="0"/>
                        </a:rPr>
                        <a:t>Öğrencilerin yenilikçi iş fikirlerini sunabileceği yarışmalar düzenleyerek kazananlara ödül, </a:t>
                      </a:r>
                      <a:r>
                        <a:rPr lang="tr-TR" sz="1400" kern="100" dirty="0" err="1">
                          <a:solidFill>
                            <a:srgbClr val="000000"/>
                          </a:solidFill>
                          <a:latin typeface="Times New Roman" pitchFamily="18" charset="0"/>
                          <a:ea typeface="Calibri"/>
                          <a:cs typeface="Times New Roman" pitchFamily="18" charset="0"/>
                        </a:rPr>
                        <a:t>mentörluk</a:t>
                      </a:r>
                      <a:r>
                        <a:rPr lang="tr-TR" sz="1400" kern="100" dirty="0">
                          <a:solidFill>
                            <a:srgbClr val="000000"/>
                          </a:solidFill>
                          <a:latin typeface="Times New Roman" pitchFamily="18" charset="0"/>
                          <a:ea typeface="Calibri"/>
                          <a:cs typeface="Times New Roman" pitchFamily="18" charset="0"/>
                        </a:rPr>
                        <a:t> veya iş geliştirme desteği sunmak.</a:t>
                      </a:r>
                      <a:endParaRPr lang="tr-TR" sz="1400" kern="100" dirty="0">
                        <a:latin typeface="Times New Roman" pitchFamily="18" charset="0"/>
                        <a:ea typeface="Calibri"/>
                        <a:cs typeface="Times New Roman" pitchFamily="18" charset="0"/>
                      </a:endParaRPr>
                    </a:p>
                    <a:p>
                      <a:pPr>
                        <a:lnSpc>
                          <a:spcPct val="115000"/>
                        </a:lnSpc>
                        <a:spcAft>
                          <a:spcPts val="1000"/>
                        </a:spcAft>
                      </a:pPr>
                      <a:r>
                        <a:rPr lang="tr-TR" sz="1400" kern="100" dirty="0">
                          <a:latin typeface="Times New Roman" pitchFamily="18" charset="0"/>
                          <a:ea typeface="Calibri"/>
                          <a:cs typeface="Times New Roman" pitchFamily="18" charset="0"/>
                        </a:rPr>
                        <a:t>Planlanan faaliyetler kapsamındadır.</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666D35AF-DC0B-BA8B-53A5-515D614A618D}"/>
              </a:ext>
            </a:extLst>
          </p:cNvPr>
          <p:cNvSpPr txBox="1"/>
          <p:nvPr/>
        </p:nvSpPr>
        <p:spPr>
          <a:xfrm>
            <a:off x="910630" y="5229994"/>
            <a:ext cx="6990588" cy="738664"/>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Calibri" panose="020F0502020204030204" pitchFamily="34" charset="0"/>
              </a:rPr>
              <a:t>A.5</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Öğrencilerimizin, Çalışanlarımızın ve Toplumun Sosyal Gelişimine Katkıda Bulunan Çalışmaları Artırmak</a:t>
            </a:r>
          </a:p>
          <a:p>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(H5.1)</a:t>
            </a:r>
            <a:r>
              <a:rPr lang="tr-TR" sz="1400" dirty="0">
                <a:highlight>
                  <a:srgbClr val="262F59"/>
                </a:highlight>
              </a:rPr>
              <a:t> </a:t>
            </a:r>
            <a:r>
              <a:rPr lang="tr-TR" sz="1400" b="0" i="0" u="none" strike="noStrike" dirty="0">
                <a:solidFill>
                  <a:srgbClr val="FFFFFF"/>
                </a:solidFill>
                <a:effectLst/>
                <a:highlight>
                  <a:srgbClr val="262F59"/>
                </a:highlight>
                <a:latin typeface="Calibri" panose="020F0502020204030204" pitchFamily="34" charset="0"/>
              </a:rPr>
              <a:t>Öğrencilerimizin ve mezunlarımızın kariyer planlamasına rehberlik etmek</a:t>
            </a:r>
            <a:r>
              <a:rPr lang="tr-TR" sz="1400" dirty="0">
                <a:highlight>
                  <a:srgbClr val="262F59"/>
                </a:highlight>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17" name="16 Tablo"/>
          <p:cNvGraphicFramePr>
            <a:graphicFrameLocks noGrp="1"/>
          </p:cNvGraphicFramePr>
          <p:nvPr/>
        </p:nvGraphicFramePr>
        <p:xfrm>
          <a:off x="951670" y="1072340"/>
          <a:ext cx="10858577" cy="4000528"/>
        </p:xfrm>
        <a:graphic>
          <a:graphicData uri="http://schemas.openxmlformats.org/drawingml/2006/table">
            <a:tbl>
              <a:tblPr/>
              <a:tblGrid>
                <a:gridCol w="1357322">
                  <a:extLst>
                    <a:ext uri="{9D8B030D-6E8A-4147-A177-3AD203B41FA5}">
                      <a16:colId xmlns:a16="http://schemas.microsoft.com/office/drawing/2014/main" val="20000"/>
                    </a:ext>
                  </a:extLst>
                </a:gridCol>
                <a:gridCol w="1571636">
                  <a:extLst>
                    <a:ext uri="{9D8B030D-6E8A-4147-A177-3AD203B41FA5}">
                      <a16:colId xmlns:a16="http://schemas.microsoft.com/office/drawing/2014/main" val="20001"/>
                    </a:ext>
                  </a:extLst>
                </a:gridCol>
                <a:gridCol w="1143008">
                  <a:extLst>
                    <a:ext uri="{9D8B030D-6E8A-4147-A177-3AD203B41FA5}">
                      <a16:colId xmlns:a16="http://schemas.microsoft.com/office/drawing/2014/main" val="20002"/>
                    </a:ext>
                  </a:extLst>
                </a:gridCol>
                <a:gridCol w="857256">
                  <a:extLst>
                    <a:ext uri="{9D8B030D-6E8A-4147-A177-3AD203B41FA5}">
                      <a16:colId xmlns:a16="http://schemas.microsoft.com/office/drawing/2014/main" val="20003"/>
                    </a:ext>
                  </a:extLst>
                </a:gridCol>
                <a:gridCol w="1071570">
                  <a:extLst>
                    <a:ext uri="{9D8B030D-6E8A-4147-A177-3AD203B41FA5}">
                      <a16:colId xmlns:a16="http://schemas.microsoft.com/office/drawing/2014/main" val="20004"/>
                    </a:ext>
                  </a:extLst>
                </a:gridCol>
                <a:gridCol w="4857785">
                  <a:extLst>
                    <a:ext uri="{9D8B030D-6E8A-4147-A177-3AD203B41FA5}">
                      <a16:colId xmlns:a16="http://schemas.microsoft.com/office/drawing/2014/main" val="20005"/>
                    </a:ext>
                  </a:extLst>
                </a:gridCol>
              </a:tblGrid>
              <a:tr h="1241657">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Öncü Risk Göstergesi (ÖRG)</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Sorumlusu</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Hedefi</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ÖRG Gerçekleşme</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endParaRPr lang="tr-TR" sz="1000" kern="100" dirty="0">
                        <a:latin typeface="Calibri"/>
                        <a:ea typeface="Calibri"/>
                        <a:cs typeface="Times New Roman"/>
                      </a:endParaRPr>
                    </a:p>
                    <a:p>
                      <a:pPr algn="ctr">
                        <a:lnSpc>
                          <a:spcPct val="115000"/>
                        </a:lnSpc>
                        <a:spcAft>
                          <a:spcPts val="0"/>
                        </a:spcAft>
                      </a:pPr>
                      <a:endParaRPr lang="tr-TR" sz="900" b="1" kern="0" dirty="0">
                        <a:solidFill>
                          <a:srgbClr val="FFFFFF"/>
                        </a:solidFill>
                        <a:latin typeface="Times New Roman"/>
                        <a:ea typeface="Times New Roman"/>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ÖRG Durumu</a:t>
                      </a:r>
                      <a:endParaRPr lang="tr-TR" sz="1000" kern="100" dirty="0">
                        <a:latin typeface="Calibri"/>
                        <a:ea typeface="Calibri"/>
                        <a:cs typeface="Times New Roman"/>
                      </a:endParaRPr>
                    </a:p>
                    <a:p>
                      <a:pPr algn="ctr">
                        <a:lnSpc>
                          <a:spcPct val="115000"/>
                        </a:lnSpc>
                        <a:spcAft>
                          <a:spcPts val="0"/>
                        </a:spcAft>
                      </a:pPr>
                      <a:r>
                        <a:rPr lang="tr-TR" sz="900" b="1" kern="0" dirty="0">
                          <a:solidFill>
                            <a:srgbClr val="FFFFFF"/>
                          </a:solidFill>
                          <a:latin typeface="Times New Roman"/>
                          <a:ea typeface="Times New Roman"/>
                          <a:cs typeface="Times New Roman"/>
                        </a:rPr>
                        <a:t>(%)</a:t>
                      </a:r>
                      <a:endParaRPr lang="tr-TR" sz="1000" kern="100" dirty="0">
                        <a:latin typeface="Calibri"/>
                        <a:ea typeface="Calibri"/>
                        <a:cs typeface="Times New Roman"/>
                      </a:endParaRPr>
                    </a:p>
                  </a:txBody>
                  <a:tcPr marL="38782" marR="3878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tc>
                  <a:txBody>
                    <a:bodyPr/>
                    <a:lstStyle/>
                    <a:p>
                      <a:pPr algn="ctr">
                        <a:lnSpc>
                          <a:spcPct val="115000"/>
                        </a:lnSpc>
                        <a:spcAft>
                          <a:spcPts val="0"/>
                        </a:spcAft>
                      </a:pPr>
                      <a:r>
                        <a:rPr lang="tr-TR" sz="900" b="1" kern="0" dirty="0">
                          <a:solidFill>
                            <a:srgbClr val="FFFFFF"/>
                          </a:solidFill>
                          <a:latin typeface="Times New Roman"/>
                          <a:ea typeface="Times New Roman"/>
                          <a:cs typeface="Times New Roman"/>
                        </a:rPr>
                        <a:t>AÇIKLAMA</a:t>
                      </a:r>
                      <a:endParaRPr lang="tr-TR" sz="1000" kern="100" dirty="0">
                        <a:latin typeface="Calibri"/>
                        <a:ea typeface="Calibri"/>
                        <a:cs typeface="Times New Roman"/>
                      </a:endParaRPr>
                    </a:p>
                  </a:txBody>
                  <a:tcPr marL="38782" marR="3878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62F59"/>
                    </a:solidFill>
                  </a:tcPr>
                </a:tc>
                <a:extLst>
                  <a:ext uri="{0D108BD9-81ED-4DB2-BD59-A6C34878D82A}">
                    <a16:rowId xmlns:a16="http://schemas.microsoft.com/office/drawing/2014/main" val="10000"/>
                  </a:ext>
                </a:extLst>
              </a:tr>
              <a:tr h="2758871">
                <a:tc>
                  <a:txBody>
                    <a:bodyPr/>
                    <a:lstStyle/>
                    <a:p>
                      <a:pPr>
                        <a:lnSpc>
                          <a:spcPct val="115000"/>
                        </a:lnSpc>
                        <a:spcAft>
                          <a:spcPts val="0"/>
                        </a:spcAft>
                      </a:pPr>
                      <a:r>
                        <a:rPr lang="tr-TR" sz="1400" kern="100" dirty="0">
                          <a:solidFill>
                            <a:srgbClr val="000000"/>
                          </a:solidFill>
                          <a:latin typeface="Times New Roman" pitchFamily="18" charset="0"/>
                          <a:ea typeface="Calibri"/>
                          <a:cs typeface="Times New Roman" pitchFamily="18" charset="0"/>
                        </a:rPr>
                        <a:t>Sosyal sorumluluk proje sayısı (kümülatif)</a:t>
                      </a:r>
                      <a:endParaRPr lang="tr-TR" sz="1400" kern="100" dirty="0">
                        <a:latin typeface="Times New Roman" pitchFamily="18" charset="0"/>
                        <a:ea typeface="Calibri"/>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r>
                        <a:rPr lang="tr-TR" sz="1400" kern="100" dirty="0">
                          <a:solidFill>
                            <a:srgbClr val="000000"/>
                          </a:solidFill>
                          <a:latin typeface="Times New Roman" pitchFamily="18" charset="0"/>
                          <a:ea typeface="Calibri"/>
                          <a:cs typeface="Times New Roman" pitchFamily="18" charset="0"/>
                        </a:rPr>
                        <a:t>       SKS</a:t>
                      </a:r>
                      <a:endParaRPr lang="tr-TR" sz="1400" kern="100" dirty="0">
                        <a:latin typeface="Times New Roman" pitchFamily="18" charset="0"/>
                        <a:ea typeface="Calibri"/>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pitchFamily="18" charset="0"/>
                          <a:ea typeface="Calibri"/>
                          <a:cs typeface="Times New Roman" pitchFamily="18" charset="0"/>
                        </a:rPr>
                        <a:t>2024(4)</a:t>
                      </a:r>
                      <a:br>
                        <a:rPr lang="tr-TR" sz="1400" kern="100" dirty="0">
                          <a:solidFill>
                            <a:srgbClr val="000000"/>
                          </a:solidFill>
                          <a:latin typeface="Times New Roman" pitchFamily="18" charset="0"/>
                          <a:ea typeface="Calibri"/>
                          <a:cs typeface="Times New Roman" pitchFamily="18" charset="0"/>
                        </a:rPr>
                      </a:br>
                      <a:endParaRPr lang="tr-TR" sz="1400" kern="100" dirty="0">
                        <a:latin typeface="Times New Roman" pitchFamily="18" charset="0"/>
                        <a:ea typeface="Calibri"/>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ct val="115000"/>
                        </a:lnSpc>
                        <a:spcAft>
                          <a:spcPts val="0"/>
                        </a:spcAft>
                      </a:pPr>
                      <a:r>
                        <a:rPr lang="tr-TR" sz="1400" kern="100" dirty="0">
                          <a:solidFill>
                            <a:srgbClr val="000000"/>
                          </a:solidFill>
                          <a:latin typeface="Times New Roman" pitchFamily="18" charset="0"/>
                          <a:ea typeface="Calibri"/>
                          <a:cs typeface="Times New Roman" pitchFamily="18" charset="0"/>
                        </a:rPr>
                        <a:t>6</a:t>
                      </a:r>
                      <a:endParaRPr lang="tr-TR" sz="1400" kern="100" dirty="0">
                        <a:latin typeface="Times New Roman" pitchFamily="18" charset="0"/>
                        <a:ea typeface="Calibri"/>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0"/>
                        </a:spcAft>
                      </a:pPr>
                      <a:endParaRPr lang="tr-TR" sz="1400" kern="100" dirty="0">
                        <a:solidFill>
                          <a:srgbClr val="000000"/>
                        </a:solidFill>
                        <a:latin typeface="Times New Roman" pitchFamily="18" charset="0"/>
                        <a:ea typeface="Calibri"/>
                        <a:cs typeface="Times New Roman" pitchFamily="18" charset="0"/>
                      </a:endParaRPr>
                    </a:p>
                    <a:p>
                      <a:pPr>
                        <a:lnSpc>
                          <a:spcPct val="115000"/>
                        </a:lnSpc>
                        <a:spcAft>
                          <a:spcPts val="0"/>
                        </a:spcAft>
                      </a:pPr>
                      <a:endParaRPr lang="tr-TR" sz="1400" kern="100" dirty="0">
                        <a:solidFill>
                          <a:srgbClr val="000000"/>
                        </a:solidFill>
                        <a:latin typeface="Times New Roman" pitchFamily="18" charset="0"/>
                        <a:ea typeface="Calibri"/>
                        <a:cs typeface="Times New Roman" pitchFamily="18" charset="0"/>
                      </a:endParaRPr>
                    </a:p>
                    <a:p>
                      <a:pPr>
                        <a:lnSpc>
                          <a:spcPct val="115000"/>
                        </a:lnSpc>
                        <a:spcAft>
                          <a:spcPts val="0"/>
                        </a:spcAft>
                      </a:pPr>
                      <a:endParaRPr lang="tr-TR" sz="1400" kern="100" dirty="0">
                        <a:solidFill>
                          <a:srgbClr val="000000"/>
                        </a:solidFill>
                        <a:latin typeface="Times New Roman" pitchFamily="18" charset="0"/>
                        <a:ea typeface="Calibri"/>
                        <a:cs typeface="Times New Roman" pitchFamily="18" charset="0"/>
                      </a:endParaRPr>
                    </a:p>
                    <a:p>
                      <a:pPr>
                        <a:lnSpc>
                          <a:spcPct val="115000"/>
                        </a:lnSpc>
                        <a:spcAft>
                          <a:spcPts val="0"/>
                        </a:spcAft>
                      </a:pPr>
                      <a:endParaRPr lang="tr-TR" sz="1400" kern="100" dirty="0">
                        <a:solidFill>
                          <a:srgbClr val="000000"/>
                        </a:solidFill>
                        <a:latin typeface="Times New Roman" pitchFamily="18" charset="0"/>
                        <a:ea typeface="Calibri"/>
                        <a:cs typeface="Times New Roman" pitchFamily="18" charset="0"/>
                      </a:endParaRPr>
                    </a:p>
                    <a:p>
                      <a:pPr>
                        <a:lnSpc>
                          <a:spcPct val="115000"/>
                        </a:lnSpc>
                        <a:spcAft>
                          <a:spcPts val="0"/>
                        </a:spcAft>
                      </a:pPr>
                      <a:endParaRPr lang="tr-TR" sz="1400" kern="100" dirty="0">
                        <a:solidFill>
                          <a:srgbClr val="000000"/>
                        </a:solidFill>
                        <a:latin typeface="Times New Roman" pitchFamily="18" charset="0"/>
                        <a:ea typeface="Calibri"/>
                        <a:cs typeface="Times New Roman" pitchFamily="18" charset="0"/>
                      </a:endParaRPr>
                    </a:p>
                    <a:p>
                      <a:pPr>
                        <a:lnSpc>
                          <a:spcPct val="115000"/>
                        </a:lnSpc>
                        <a:spcAft>
                          <a:spcPts val="0"/>
                        </a:spcAft>
                      </a:pPr>
                      <a:r>
                        <a:rPr lang="tr-TR" sz="1400" kern="100" dirty="0">
                          <a:solidFill>
                            <a:srgbClr val="000000"/>
                          </a:solidFill>
                          <a:latin typeface="Times New Roman" pitchFamily="18" charset="0"/>
                          <a:ea typeface="Calibri"/>
                          <a:cs typeface="Times New Roman" pitchFamily="18" charset="0"/>
                        </a:rPr>
                        <a:t>%100</a:t>
                      </a:r>
                      <a:endParaRPr lang="tr-TR" sz="1400" kern="100" dirty="0">
                        <a:latin typeface="Times New Roman" pitchFamily="18" charset="0"/>
                        <a:ea typeface="Calibri"/>
                        <a:cs typeface="Times New Roman"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15000"/>
                        </a:lnSpc>
                        <a:spcAft>
                          <a:spcPts val="1000"/>
                        </a:spcAft>
                      </a:pPr>
                      <a:r>
                        <a:rPr lang="tr-TR" sz="1400" kern="100" dirty="0">
                          <a:solidFill>
                            <a:srgbClr val="000000"/>
                          </a:solidFill>
                          <a:latin typeface="Times New Roman" pitchFamily="18" charset="0"/>
                          <a:ea typeface="Calibri"/>
                          <a:cs typeface="Times New Roman" pitchFamily="18" charset="0"/>
                        </a:rPr>
                        <a:t>Sosyal sorumluluk kapsamında (göç, yoksulluk, cinsiyet eşitsizliği, hayvan hakları, çevre duyarlılığı, bağımlılıkla mücadele vb.) faaliyetlerin ve projelerin desteklenmesine yönelik çalışmalar sürdürülmektedir.</a:t>
                      </a:r>
                      <a:endParaRPr lang="tr-TR" sz="1400" kern="100" dirty="0">
                        <a:latin typeface="Times New Roman" pitchFamily="18" charset="0"/>
                        <a:ea typeface="Calibri"/>
                        <a:cs typeface="Times New Roman"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13" name="Metin kutusu 12">
            <a:extLst>
              <a:ext uri="{FF2B5EF4-FFF2-40B4-BE49-F238E27FC236}">
                <a16:creationId xmlns:a16="http://schemas.microsoft.com/office/drawing/2014/main" id="{BF3955A0-0075-C4D8-8142-3D7F319BD397}"/>
              </a:ext>
            </a:extLst>
          </p:cNvPr>
          <p:cNvSpPr txBox="1"/>
          <p:nvPr/>
        </p:nvSpPr>
        <p:spPr>
          <a:xfrm>
            <a:off x="982638" y="5229994"/>
            <a:ext cx="6990588" cy="738664"/>
          </a:xfrm>
          <a:prstGeom prst="rect">
            <a:avLst/>
          </a:prstGeom>
          <a:noFill/>
        </p:spPr>
        <p:txBody>
          <a:bodyPr wrap="square">
            <a:spAutoFit/>
          </a:bodyPr>
          <a:lstStyle/>
          <a:p>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A.5</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Öğrencilerimizin, Çalışanlarımızın ve Toplumun Sosyal Gelişimine Katkıda Bulunan Çalışmaları Artırmak</a:t>
            </a:r>
          </a:p>
          <a:p>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(H5.3)</a:t>
            </a:r>
            <a:r>
              <a:rPr lang="tr-TR" sz="1400" dirty="0">
                <a:highlight>
                  <a:srgbClr val="262F59"/>
                </a:highlight>
                <a:latin typeface="Times New Roman" panose="02020603050405020304" pitchFamily="18" charset="0"/>
                <a:cs typeface="Times New Roman" panose="02020603050405020304" pitchFamily="18" charset="0"/>
              </a:rPr>
              <a:t> </a:t>
            </a:r>
            <a:r>
              <a:rPr lang="tr-TR" sz="1400" b="0" i="0" u="none" strike="noStrike" dirty="0">
                <a:solidFill>
                  <a:srgbClr val="FFFFFF"/>
                </a:solidFill>
                <a:effectLst/>
                <a:highlight>
                  <a:srgbClr val="262F59"/>
                </a:highlight>
                <a:latin typeface="Times New Roman" panose="02020603050405020304" pitchFamily="18" charset="0"/>
                <a:cs typeface="Times New Roman" panose="02020603050405020304" pitchFamily="18" charset="0"/>
              </a:rPr>
              <a:t>Sosyal sorumluluk projelerini ve etkinliklerini artırmak</a:t>
            </a:r>
            <a:r>
              <a:rPr lang="tr-TR" sz="1400" dirty="0">
                <a:highlight>
                  <a:srgbClr val="262F59"/>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65574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4"/>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Strateji Geliştirme Daire Başkanlığı</a:t>
            </a:r>
          </a:p>
        </p:txBody>
      </p:sp>
      <p:grpSp>
        <p:nvGrpSpPr>
          <p:cNvPr id="4" name="3 Grup"/>
          <p:cNvGrpSpPr/>
          <p:nvPr/>
        </p:nvGrpSpPr>
        <p:grpSpPr>
          <a:xfrm>
            <a:off x="13663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İçerik Yer Tutucusu 2">
            <a:extLst>
              <a:ext uri="{FF2B5EF4-FFF2-40B4-BE49-F238E27FC236}">
                <a16:creationId xmlns:a16="http://schemas.microsoft.com/office/drawing/2014/main" id="{415610BF-56EC-09BA-DE1C-612C0BC1FDF0}"/>
              </a:ext>
            </a:extLst>
          </p:cNvPr>
          <p:cNvSpPr txBox="1">
            <a:spLocks/>
          </p:cNvSpPr>
          <p:nvPr/>
        </p:nvSpPr>
        <p:spPr>
          <a:xfrm>
            <a:off x="1094539" y="1072342"/>
            <a:ext cx="10404000" cy="513064"/>
          </a:xfrm>
          <a:prstGeom prst="rect">
            <a:avLst/>
          </a:prstGeom>
        </p:spPr>
        <p:txBody>
          <a:bodyPr/>
          <a:lstStyle>
            <a:lvl1pPr marL="348901" indent="-348901" algn="l" defTabSz="930402"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55952" indent="-290751" algn="l" defTabSz="93040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63003" indent="-232601" algn="l" defTabSz="93040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28204"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93405"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58606"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23807"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89008"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54209" indent="-232601" algn="l" defTabSz="93040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Aft>
                <a:spcPts val="1000"/>
              </a:spcAft>
              <a:buNone/>
            </a:pP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Akademik Birimler</a:t>
            </a:r>
          </a:p>
        </p:txBody>
      </p:sp>
      <p:sp>
        <p:nvSpPr>
          <p:cNvPr id="16" name="Başlık 5"/>
          <p:cNvSpPr txBox="1">
            <a:spLocks/>
          </p:cNvSpPr>
          <p:nvPr/>
        </p:nvSpPr>
        <p:spPr>
          <a:xfrm>
            <a:off x="1104902" y="2292094"/>
            <a:ext cx="4886325" cy="2375156"/>
          </a:xfrm>
          <a:prstGeom prst="rect">
            <a:avLst/>
          </a:prstGeom>
          <a:solidFill>
            <a:srgbClr val="262F59"/>
          </a:solidFill>
        </p:spPr>
        <p:txBody>
          <a:bodyPr rtlCol="0" anchor="ctr">
            <a:normAutofit fontScale="97500"/>
          </a:bodyPr>
          <a:lstStyle>
            <a:lvl1pPr algn="ctr" defTabSz="930402" rtl="0" eaLnBrk="1" latinLnBrk="0" hangingPunct="1">
              <a:spcBef>
                <a:spcPct val="0"/>
              </a:spcBef>
              <a:buNone/>
              <a:defRPr sz="4500" kern="1200">
                <a:solidFill>
                  <a:schemeClr val="tx1"/>
                </a:solidFill>
                <a:latin typeface="+mj-lt"/>
                <a:ea typeface="+mj-ea"/>
                <a:cs typeface="+mj-cs"/>
              </a:defRPr>
            </a:lvl1pPr>
          </a:lstStyle>
          <a:p>
            <a:r>
              <a:rPr lang="tr-TR" dirty="0">
                <a:solidFill>
                  <a:schemeClr val="bg1"/>
                </a:solidFill>
              </a:rPr>
              <a:t>Kurumsal Risk Yönetimi</a:t>
            </a:r>
          </a:p>
        </p:txBody>
      </p:sp>
      <p:pic>
        <p:nvPicPr>
          <p:cNvPr id="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051" y="1233897"/>
            <a:ext cx="6066324" cy="440041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349700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4"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4" name="Dikdörtgen 38">
            <a:extLst>
              <a:ext uri="{FF2B5EF4-FFF2-40B4-BE49-F238E27FC236}">
                <a16:creationId xmlns:a16="http://schemas.microsoft.com/office/drawing/2014/main" id="{92FE2F7D-07BD-2009-9A7D-B14DE3C1E9B9}"/>
              </a:ext>
            </a:extLst>
          </p:cNvPr>
          <p:cNvSpPr/>
          <p:nvPr/>
        </p:nvSpPr>
        <p:spPr>
          <a:xfrm>
            <a:off x="982638" y="1053530"/>
            <a:ext cx="10213409" cy="540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tr-TR"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RİSK HARİTASI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endParaRPr lang="tr-TR" dirty="0"/>
          </a:p>
        </p:txBody>
      </p:sp>
      <p:sp>
        <p:nvSpPr>
          <p:cNvPr id="13" name="Metin kutusu 12">
            <a:extLst>
              <a:ext uri="{FF2B5EF4-FFF2-40B4-BE49-F238E27FC236}">
                <a16:creationId xmlns:a16="http://schemas.microsoft.com/office/drawing/2014/main" id="{68CB0B54-74A5-F90E-6FE2-2B719B1B4B7F}"/>
              </a:ext>
            </a:extLst>
          </p:cNvPr>
          <p:cNvSpPr txBox="1"/>
          <p:nvPr/>
        </p:nvSpPr>
        <p:spPr>
          <a:xfrm>
            <a:off x="982638" y="2205658"/>
            <a:ext cx="10009112" cy="89377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tr-TR" sz="1200" dirty="0">
                <a:effectLst/>
                <a:latin typeface="Times New Roman" panose="02020603050405020304" pitchFamily="18" charset="0"/>
                <a:ea typeface="Calibri" panose="020F0502020204030204" pitchFamily="34" charset="0"/>
              </a:rPr>
              <a:t>Üniversitenin stratejik amaç ve hedeflerine ulaşmasını etkileyebilecek risklerin değerlendirilmesi kapsamında, risk seviyelerini gösteren risk haritası oluşturulmuştur. Risk haritaları; idarenin stratejik amaç ve hedeflerine yönelik risklerin seviyelerini daha rahat takip edebilmesini sağlar ve idarenin ortak risk algısını yansıtır</a:t>
            </a:r>
            <a:endParaRPr lang="tr-TR" sz="1200" dirty="0"/>
          </a:p>
        </p:txBody>
      </p:sp>
      <p:pic>
        <p:nvPicPr>
          <p:cNvPr id="19" name="Resim 18">
            <a:extLst>
              <a:ext uri="{FF2B5EF4-FFF2-40B4-BE49-F238E27FC236}">
                <a16:creationId xmlns:a16="http://schemas.microsoft.com/office/drawing/2014/main" id="{0658415A-ACB8-1E3D-2BC6-E414FF56083A}"/>
              </a:ext>
            </a:extLst>
          </p:cNvPr>
          <p:cNvPicPr>
            <a:picLocks noChangeAspect="1"/>
          </p:cNvPicPr>
          <p:nvPr/>
        </p:nvPicPr>
        <p:blipFill>
          <a:blip r:embed="rId4"/>
          <a:stretch>
            <a:fillRect/>
          </a:stretch>
        </p:blipFill>
        <p:spPr>
          <a:xfrm>
            <a:off x="2854846" y="3213770"/>
            <a:ext cx="5760640" cy="3240360"/>
          </a:xfrm>
          <a:prstGeom prst="rect">
            <a:avLst/>
          </a:prstGeom>
        </p:spPr>
      </p:pic>
    </p:spTree>
    <p:extLst>
      <p:ext uri="{BB962C8B-B14F-4D97-AF65-F5344CB8AC3E}">
        <p14:creationId xmlns:p14="http://schemas.microsoft.com/office/powerpoint/2010/main" val="1455558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4"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16" name="Resim 15">
            <a:extLst>
              <a:ext uri="{FF2B5EF4-FFF2-40B4-BE49-F238E27FC236}">
                <a16:creationId xmlns:a16="http://schemas.microsoft.com/office/drawing/2014/main" id="{D0EA7C82-A054-F968-A7BB-58A4CCA28A8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0298" y="1358092"/>
            <a:ext cx="9217024" cy="4680520"/>
          </a:xfrm>
          <a:prstGeom prst="rect">
            <a:avLst/>
          </a:prstGeom>
          <a:noFill/>
          <a:ln>
            <a:noFill/>
          </a:ln>
        </p:spPr>
      </p:pic>
      <p:sp>
        <p:nvSpPr>
          <p:cNvPr id="19" name="Metin kutusu 18">
            <a:extLst>
              <a:ext uri="{FF2B5EF4-FFF2-40B4-BE49-F238E27FC236}">
                <a16:creationId xmlns:a16="http://schemas.microsoft.com/office/drawing/2014/main" id="{C9467F2A-F062-280D-77F5-117A669C064B}"/>
              </a:ext>
            </a:extLst>
          </p:cNvPr>
          <p:cNvSpPr txBox="1"/>
          <p:nvPr/>
        </p:nvSpPr>
        <p:spPr>
          <a:xfrm>
            <a:off x="1054646" y="6022082"/>
            <a:ext cx="10009112" cy="613117"/>
          </a:xfrm>
          <a:prstGeom prst="rect">
            <a:avLst/>
          </a:prstGeom>
          <a:noFill/>
        </p:spPr>
        <p:txBody>
          <a:bodyPr wrap="square">
            <a:spAutoFit/>
          </a:bodyPr>
          <a:lstStyle/>
          <a:p>
            <a:pPr algn="just">
              <a:lnSpc>
                <a:spcPct val="150000"/>
              </a:lnSpc>
              <a:spcBef>
                <a:spcPts val="600"/>
              </a:spcBef>
              <a:spcAft>
                <a:spcPts val="1000"/>
              </a:spcAft>
            </a:pPr>
            <a:r>
              <a:rPr lang="tr-TR"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İlgili haritada bölgeler renklerle ifade edilmektedir. A bölgesi çok yüksek seviyeye sahip riskleri ifade ederken, E bölgesi çok düşük seviyeli riskleri ifade etmektedir. </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Dikdörtgen 38">
            <a:extLst>
              <a:ext uri="{FF2B5EF4-FFF2-40B4-BE49-F238E27FC236}">
                <a16:creationId xmlns:a16="http://schemas.microsoft.com/office/drawing/2014/main" id="{92FE2F7D-07BD-2009-9A7D-B14DE3C1E9B9}"/>
              </a:ext>
            </a:extLst>
          </p:cNvPr>
          <p:cNvSpPr/>
          <p:nvPr/>
        </p:nvSpPr>
        <p:spPr>
          <a:xfrm>
            <a:off x="4380694" y="286522"/>
            <a:ext cx="5143536" cy="571504"/>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tr-TR"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RİSK HARİTASI HAZİRAN DÖNEMİ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endParaRPr lang="tr-TR" dirty="0"/>
          </a:p>
        </p:txBody>
      </p:sp>
    </p:spTree>
    <p:extLst>
      <p:ext uri="{BB962C8B-B14F-4D97-AF65-F5344CB8AC3E}">
        <p14:creationId xmlns:p14="http://schemas.microsoft.com/office/powerpoint/2010/main" val="3723384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2"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4"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7"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9" name="Metin kutusu 18">
            <a:extLst>
              <a:ext uri="{FF2B5EF4-FFF2-40B4-BE49-F238E27FC236}">
                <a16:creationId xmlns:a16="http://schemas.microsoft.com/office/drawing/2014/main" id="{C9467F2A-F062-280D-77F5-117A669C064B}"/>
              </a:ext>
            </a:extLst>
          </p:cNvPr>
          <p:cNvSpPr txBox="1"/>
          <p:nvPr/>
        </p:nvSpPr>
        <p:spPr>
          <a:xfrm>
            <a:off x="1054646" y="6022082"/>
            <a:ext cx="10009112" cy="613117"/>
          </a:xfrm>
          <a:prstGeom prst="rect">
            <a:avLst/>
          </a:prstGeom>
          <a:noFill/>
        </p:spPr>
        <p:txBody>
          <a:bodyPr wrap="square">
            <a:spAutoFit/>
          </a:bodyPr>
          <a:lstStyle/>
          <a:p>
            <a:pPr algn="just">
              <a:lnSpc>
                <a:spcPct val="150000"/>
              </a:lnSpc>
              <a:spcBef>
                <a:spcPts val="600"/>
              </a:spcBef>
              <a:spcAft>
                <a:spcPts val="1000"/>
              </a:spcAft>
            </a:pPr>
            <a:r>
              <a:rPr lang="tr-TR" sz="1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İlgili haritada bölgeler renklerle ifade edilmektedir. A bölgesi çok yüksek seviyeye sahip riskleri ifade ederken, E bölgesi çok düşük seviyeli riskleri ifade etmektedir. </a:t>
            </a:r>
            <a:endParaRPr lang="tr-TR" sz="1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Dikdörtgen 38">
            <a:extLst>
              <a:ext uri="{FF2B5EF4-FFF2-40B4-BE49-F238E27FC236}">
                <a16:creationId xmlns:a16="http://schemas.microsoft.com/office/drawing/2014/main" id="{92FE2F7D-07BD-2009-9A7D-B14DE3C1E9B9}"/>
              </a:ext>
            </a:extLst>
          </p:cNvPr>
          <p:cNvSpPr/>
          <p:nvPr/>
        </p:nvSpPr>
        <p:spPr>
          <a:xfrm>
            <a:off x="4380694" y="286522"/>
            <a:ext cx="5143536" cy="571504"/>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tr-TR"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RİSK HARİTASI ARALIK DÖNEMİ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endParaRPr lang="tr-TR" dirty="0"/>
          </a:p>
        </p:txBody>
      </p:sp>
      <p:pic>
        <p:nvPicPr>
          <p:cNvPr id="64515" name="Picture 3"/>
          <p:cNvPicPr>
            <a:picLocks noChangeAspect="1" noChangeArrowheads="1"/>
          </p:cNvPicPr>
          <p:nvPr/>
        </p:nvPicPr>
        <p:blipFill>
          <a:blip r:embed="rId4"/>
          <a:srcRect/>
          <a:stretch>
            <a:fillRect/>
          </a:stretch>
        </p:blipFill>
        <p:spPr bwMode="auto">
          <a:xfrm>
            <a:off x="1380298" y="1143778"/>
            <a:ext cx="9767123" cy="4714908"/>
          </a:xfrm>
          <a:prstGeom prst="rect">
            <a:avLst/>
          </a:prstGeom>
          <a:noFill/>
          <a:ln w="9525">
            <a:noFill/>
            <a:miter lim="800000"/>
            <a:headEnd/>
            <a:tailEnd/>
          </a:ln>
          <a:effectLst/>
        </p:spPr>
      </p:pic>
    </p:spTree>
    <p:extLst>
      <p:ext uri="{BB962C8B-B14F-4D97-AF65-F5344CB8AC3E}">
        <p14:creationId xmlns:p14="http://schemas.microsoft.com/office/powerpoint/2010/main" val="3723384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4"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Dikdörtgen 38">
            <a:extLst>
              <a:ext uri="{FF2B5EF4-FFF2-40B4-BE49-F238E27FC236}">
                <a16:creationId xmlns:a16="http://schemas.microsoft.com/office/drawing/2014/main" id="{C4877547-9AC4-C0AA-2C3F-59211E6283EA}"/>
              </a:ext>
            </a:extLst>
          </p:cNvPr>
          <p:cNvSpPr/>
          <p:nvPr/>
        </p:nvSpPr>
        <p:spPr>
          <a:xfrm>
            <a:off x="982638" y="1053530"/>
            <a:ext cx="10213409" cy="540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tr-TR"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RİSK GRAFİĞİ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endParaRPr lang="tr-TR" dirty="0"/>
          </a:p>
        </p:txBody>
      </p:sp>
      <p:graphicFrame>
        <p:nvGraphicFramePr>
          <p:cNvPr id="16" name="1 Grafik"/>
          <p:cNvGraphicFramePr/>
          <p:nvPr/>
        </p:nvGraphicFramePr>
        <p:xfrm>
          <a:off x="2166116" y="1929596"/>
          <a:ext cx="7786742" cy="37862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62220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4"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Dikdörtgen 38">
            <a:extLst>
              <a:ext uri="{FF2B5EF4-FFF2-40B4-BE49-F238E27FC236}">
                <a16:creationId xmlns:a16="http://schemas.microsoft.com/office/drawing/2014/main" id="{C4877547-9AC4-C0AA-2C3F-59211E6283EA}"/>
              </a:ext>
            </a:extLst>
          </p:cNvPr>
          <p:cNvSpPr/>
          <p:nvPr/>
        </p:nvSpPr>
        <p:spPr>
          <a:xfrm>
            <a:off x="982638" y="1053530"/>
            <a:ext cx="10213409" cy="36004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tr-TR"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KURUMSAL RİSK YÖNETİMİ TAKVİMİ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endParaRPr lang="tr-TR" dirty="0"/>
          </a:p>
        </p:txBody>
      </p:sp>
      <p:pic>
        <p:nvPicPr>
          <p:cNvPr id="18" name="Resim 17">
            <a:extLst>
              <a:ext uri="{FF2B5EF4-FFF2-40B4-BE49-F238E27FC236}">
                <a16:creationId xmlns:a16="http://schemas.microsoft.com/office/drawing/2014/main" id="{4BEEA02E-EDE0-8B3E-85A8-F6FAD6EDB83E}"/>
              </a:ext>
            </a:extLst>
          </p:cNvPr>
          <p:cNvPicPr>
            <a:picLocks noChangeAspect="1"/>
          </p:cNvPicPr>
          <p:nvPr/>
        </p:nvPicPr>
        <p:blipFill>
          <a:blip r:embed="rId4"/>
          <a:stretch>
            <a:fillRect/>
          </a:stretch>
        </p:blipFill>
        <p:spPr>
          <a:xfrm>
            <a:off x="838622" y="1485578"/>
            <a:ext cx="10049446" cy="5224408"/>
          </a:xfrm>
          <a:prstGeom prst="rect">
            <a:avLst/>
          </a:prstGeom>
        </p:spPr>
      </p:pic>
    </p:spTree>
    <p:extLst>
      <p:ext uri="{BB962C8B-B14F-4D97-AF65-F5344CB8AC3E}">
        <p14:creationId xmlns:p14="http://schemas.microsoft.com/office/powerpoint/2010/main" val="3731789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4" descr="gökyüzü, dış mekan, bulut, mülk içeren bir resim&#10;&#10;Açıklama otomatik olarak oluşturuldu">
            <a:extLst>
              <a:ext uri="{FF2B5EF4-FFF2-40B4-BE49-F238E27FC236}">
                <a16:creationId xmlns:a16="http://schemas.microsoft.com/office/drawing/2014/main" id="{08BF26F4-88EB-9958-BD71-BBB5552719B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813" y="22623"/>
            <a:ext cx="12189600" cy="6856650"/>
          </a:xfrm>
          <a:prstGeom prst="rect">
            <a:avLst/>
          </a:prstGeom>
        </p:spPr>
      </p:pic>
      <p:sp>
        <p:nvSpPr>
          <p:cNvPr id="5" name="Başlık 1">
            <a:extLst>
              <a:ext uri="{FF2B5EF4-FFF2-40B4-BE49-F238E27FC236}">
                <a16:creationId xmlns:a16="http://schemas.microsoft.com/office/drawing/2014/main" id="{61BBEBDF-EC55-AAD5-97C5-864DDCC608A4}"/>
              </a:ext>
            </a:extLst>
          </p:cNvPr>
          <p:cNvSpPr txBox="1">
            <a:spLocks/>
          </p:cNvSpPr>
          <p:nvPr/>
        </p:nvSpPr>
        <p:spPr>
          <a:xfrm>
            <a:off x="2716267" y="214391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r>
              <a:rPr lang="tr-TR" sz="2400" b="1" dirty="0">
                <a:solidFill>
                  <a:srgbClr val="262F59"/>
                </a:solidFill>
                <a:latin typeface="Times New Roman" panose="02020603050405020304" pitchFamily="18" charset="0"/>
                <a:cs typeface="Times New Roman" panose="02020603050405020304" pitchFamily="18" charset="0"/>
              </a:rPr>
              <a:t>Malatya Turgut Özal Üniversitesi</a:t>
            </a:r>
          </a:p>
          <a:p>
            <a:r>
              <a:rPr lang="tr-TR" sz="2000" b="1" dirty="0">
                <a:solidFill>
                  <a:srgbClr val="262F59"/>
                </a:solidFill>
                <a:latin typeface="Times New Roman" panose="02020603050405020304" pitchFamily="18" charset="0"/>
                <a:cs typeface="Times New Roman" panose="02020603050405020304" pitchFamily="18" charset="0"/>
              </a:rPr>
              <a:t>Strateji Geliştirme Daire Başkanlığı</a:t>
            </a:r>
          </a:p>
        </p:txBody>
      </p:sp>
      <p:pic>
        <p:nvPicPr>
          <p:cNvPr id="8"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5555207" y="929464"/>
            <a:ext cx="1080000" cy="1080000"/>
          </a:xfrm>
          <a:prstGeom prst="rect">
            <a:avLst/>
          </a:prstGeom>
        </p:spPr>
      </p:pic>
      <p:sp>
        <p:nvSpPr>
          <p:cNvPr id="12" name="Dikdörtgen 38">
            <a:extLst>
              <a:ext uri="{FF2B5EF4-FFF2-40B4-BE49-F238E27FC236}">
                <a16:creationId xmlns:a16="http://schemas.microsoft.com/office/drawing/2014/main" id="{009D80A7-C8FA-C071-79C5-010F2FE506E8}"/>
              </a:ext>
            </a:extLst>
          </p:cNvPr>
          <p:cNvSpPr/>
          <p:nvPr/>
        </p:nvSpPr>
        <p:spPr>
          <a:xfrm>
            <a:off x="3166248" y="4001300"/>
            <a:ext cx="5857918" cy="540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Başlık 1">
            <a:extLst>
              <a:ext uri="{FF2B5EF4-FFF2-40B4-BE49-F238E27FC236}">
                <a16:creationId xmlns:a16="http://schemas.microsoft.com/office/drawing/2014/main" id="{61BBEBDF-EC55-AAD5-97C5-864DDCC608A4}"/>
              </a:ext>
            </a:extLst>
          </p:cNvPr>
          <p:cNvSpPr txBox="1">
            <a:spLocks/>
          </p:cNvSpPr>
          <p:nvPr/>
        </p:nvSpPr>
        <p:spPr>
          <a:xfrm>
            <a:off x="2560420" y="4001300"/>
            <a:ext cx="7069572" cy="54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r>
              <a:rPr lang="tr-TR" sz="3200" b="1" dirty="0">
                <a:solidFill>
                  <a:schemeClr val="bg1"/>
                </a:solidFill>
                <a:latin typeface="Times New Roman" panose="02020603050405020304" pitchFamily="18" charset="0"/>
                <a:cs typeface="Times New Roman" panose="02020603050405020304" pitchFamily="18" charset="0"/>
              </a:rPr>
              <a:t>Teşekkürler</a:t>
            </a:r>
          </a:p>
        </p:txBody>
      </p:sp>
      <p:sp>
        <p:nvSpPr>
          <p:cNvPr id="13" name="Başlık 1">
            <a:extLst>
              <a:ext uri="{FF2B5EF4-FFF2-40B4-BE49-F238E27FC236}">
                <a16:creationId xmlns:a16="http://schemas.microsoft.com/office/drawing/2014/main" id="{A89DB15C-4A6C-D786-0762-54272083FCFA}"/>
              </a:ext>
            </a:extLst>
          </p:cNvPr>
          <p:cNvSpPr txBox="1">
            <a:spLocks/>
          </p:cNvSpPr>
          <p:nvPr/>
        </p:nvSpPr>
        <p:spPr>
          <a:xfrm>
            <a:off x="5339207" y="5787248"/>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13663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Metin Yer Tutucusu 12">
            <a:extLst>
              <a:ext uri="{FF2B5EF4-FFF2-40B4-BE49-F238E27FC236}">
                <a16:creationId xmlns:a16="http://schemas.microsoft.com/office/drawing/2014/main" id="{EC3DDA0D-5CBC-1060-9D72-7C291C106643}"/>
              </a:ext>
            </a:extLst>
          </p:cNvPr>
          <p:cNvSpPr>
            <a:spLocks noGrp="1"/>
          </p:cNvSpPr>
          <p:nvPr>
            <p:ph type="body" idx="1"/>
          </p:nvPr>
        </p:nvSpPr>
        <p:spPr>
          <a:xfrm>
            <a:off x="1165984" y="1572406"/>
            <a:ext cx="10361852" cy="3929090"/>
          </a:xfrm>
        </p:spPr>
        <p:txBody>
          <a:bodyPr>
            <a:normAutofit fontScale="25000" lnSpcReduction="20000"/>
          </a:bodyPr>
          <a:lstStyle/>
          <a:p>
            <a:pPr algn="just">
              <a:lnSpc>
                <a:spcPct val="150000"/>
              </a:lnSpc>
              <a:spcAft>
                <a:spcPts val="600"/>
              </a:spcAft>
            </a:pPr>
            <a:endParaRPr lang="tr-TR"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1800"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1800"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685800" indent="-685800" algn="just">
              <a:lnSpc>
                <a:spcPct val="150000"/>
              </a:lnSpc>
              <a:spcAft>
                <a:spcPts val="600"/>
              </a:spcAft>
              <a:buFont typeface="Wingdings" panose="05000000000000000000" pitchFamily="2" charset="2"/>
              <a:buChar char="v"/>
            </a:pPr>
            <a:r>
              <a:rPr lang="tr-TR" sz="5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56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Üniversitemiz Risk Strateji Belgesi</a:t>
            </a:r>
            <a:r>
              <a:rPr lang="tr-TR" sz="5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Üniversitemiz  İç Kontrol İzleme ve Değerlendirme Kurulu 09/08/2024 tarihinde kabul edilerek Üst yönetimin onayına sunulmuştur.</a:t>
            </a:r>
            <a:r>
              <a:rPr lang="tr-TR" sz="56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(23 Ağustos 2024 tarihinde web sayfamızda yayımlanmıştır.)</a:t>
            </a:r>
            <a:endParaRPr lang="tr-TR" sz="5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85800" indent="-685800" algn="just">
              <a:lnSpc>
                <a:spcPct val="150000"/>
              </a:lnSpc>
              <a:spcAft>
                <a:spcPts val="600"/>
              </a:spcAft>
              <a:buFont typeface="Wingdings" panose="05000000000000000000" pitchFamily="2" charset="2"/>
              <a:buChar char="v"/>
            </a:pPr>
            <a:r>
              <a:rPr lang="tr-TR" sz="5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 belge 5018 Sayılı Kamu Mali Yönetimi ve Kontrol Kanunu, İç Kontrol ve Ön Mali Kontrole İlişkin Usul ve Esaslar, Kamu İç Kontrol Standartları Genel Tebliği ve Kamu Kurumsal Risk Yönetim Rehberine dayanılarak hazırlanmıştır.</a:t>
            </a:r>
            <a:endParaRPr lang="tr-TR" sz="56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685800" indent="-685800" algn="just">
              <a:lnSpc>
                <a:spcPct val="150000"/>
              </a:lnSpc>
              <a:spcAft>
                <a:spcPts val="600"/>
              </a:spcAft>
              <a:buFont typeface="Wingdings" panose="05000000000000000000" pitchFamily="2" charset="2"/>
              <a:buChar char="v"/>
            </a:pPr>
            <a:r>
              <a:rPr lang="tr-TR" sz="56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Belgenin İçeriği:</a:t>
            </a:r>
            <a:r>
              <a:rPr lang="tr-TR" sz="56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Malatya Turgut Özal Üniversitesinin risk yönetim sürecini; üniversiteye bağlı tüm birimlerin risk idaresi için yetki ve sorumluluklarının belirlenmesi, risklerin tespit edilmesi, değerlendirilmesi, yönetilmesi ve raporlama prosedürlerinin belirlenmesine ilişkin usul ve esasları kapsar. </a:t>
            </a:r>
          </a:p>
          <a:p>
            <a:pPr marL="685800" indent="-685800" algn="just">
              <a:lnSpc>
                <a:spcPct val="150000"/>
              </a:lnSpc>
              <a:spcAft>
                <a:spcPts val="600"/>
              </a:spcAft>
              <a:buFont typeface="Wingdings" panose="05000000000000000000" pitchFamily="2" charset="2"/>
              <a:buChar char="v"/>
            </a:pPr>
            <a:r>
              <a:rPr lang="tr-TR" sz="5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Risk Strateji Belgesi hazırlanacak veya uygulanmakta olan stratejik planın dönemini kapsayacak şekilde hazırlanır, yıllık olarak gözden geçirilir ve gerekli görüldüğünde güncellenir.</a:t>
            </a:r>
          </a:p>
          <a:p>
            <a:pPr marL="685800" indent="-685800" algn="just">
              <a:lnSpc>
                <a:spcPct val="150000"/>
              </a:lnSpc>
              <a:spcAft>
                <a:spcPts val="600"/>
              </a:spcAft>
              <a:buFont typeface="Wingdings" panose="05000000000000000000" pitchFamily="2" charset="2"/>
              <a:buChar char="v"/>
            </a:pPr>
            <a:endParaRPr lang="tr-TR" sz="5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sz="5600" dirty="0"/>
          </a:p>
        </p:txBody>
      </p:sp>
      <p:sp>
        <p:nvSpPr>
          <p:cNvPr id="15" name="Metin kutusu 14">
            <a:extLst>
              <a:ext uri="{FF2B5EF4-FFF2-40B4-BE49-F238E27FC236}">
                <a16:creationId xmlns:a16="http://schemas.microsoft.com/office/drawing/2014/main" id="{0E785301-26A7-ADAB-F65F-99134D100278}"/>
              </a:ext>
            </a:extLst>
          </p:cNvPr>
          <p:cNvSpPr txBox="1"/>
          <p:nvPr/>
        </p:nvSpPr>
        <p:spPr>
          <a:xfrm>
            <a:off x="2422798" y="981522"/>
            <a:ext cx="9289032" cy="422167"/>
          </a:xfrm>
          <a:prstGeom prst="rect">
            <a:avLst/>
          </a:prstGeom>
          <a:noFill/>
        </p:spPr>
        <p:txBody>
          <a:bodyPr wrap="square">
            <a:spAutoFit/>
          </a:bodyPr>
          <a:lstStyle/>
          <a:p>
            <a:pPr algn="just">
              <a:lnSpc>
                <a:spcPct val="150000"/>
              </a:lnSpc>
              <a:spcAft>
                <a:spcPts val="600"/>
              </a:spcAft>
            </a:pPr>
            <a:r>
              <a:rPr lang="tr-TR" sz="1600" b="1" kern="100" dirty="0">
                <a:effectLst/>
                <a:latin typeface="Times New Roman" panose="02020603050405020304" pitchFamily="18" charset="0"/>
                <a:ea typeface="Times New Roman" panose="02020603050405020304" pitchFamily="18" charset="0"/>
                <a:cs typeface="Times New Roman" panose="02020603050405020304" pitchFamily="18" charset="0"/>
              </a:rPr>
              <a:t>ÜNİVERSİTEMİZ RİSK STRATEJİ BELGESİ GÜNCELLENMİŞTİR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Metin kutusu 16">
            <a:extLst>
              <a:ext uri="{FF2B5EF4-FFF2-40B4-BE49-F238E27FC236}">
                <a16:creationId xmlns:a16="http://schemas.microsoft.com/office/drawing/2014/main" id="{D900328F-1BFA-98D8-BA40-A0E227937DED}"/>
              </a:ext>
            </a:extLst>
          </p:cNvPr>
          <p:cNvSpPr txBox="1"/>
          <p:nvPr/>
        </p:nvSpPr>
        <p:spPr>
          <a:xfrm>
            <a:off x="2926854" y="261442"/>
            <a:ext cx="6094638" cy="463397"/>
          </a:xfrm>
          <a:prstGeom prst="rect">
            <a:avLst/>
          </a:prstGeom>
          <a:noFill/>
        </p:spPr>
        <p:txBody>
          <a:bodyPr wrap="square">
            <a:spAutoFit/>
          </a:bodyPr>
          <a:lstStyle/>
          <a:p>
            <a:pPr algn="ctr">
              <a:lnSpc>
                <a:spcPct val="150000"/>
              </a:lnSpc>
              <a:spcAft>
                <a:spcPts val="600"/>
              </a:spcAft>
            </a:pPr>
            <a:r>
              <a:rPr lang="tr-TR"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KURUMSAL RİSK YÖNETİMİ ÇALIŞMALARI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433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13663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3" name="Metin Yer Tutucusu 12">
            <a:extLst>
              <a:ext uri="{FF2B5EF4-FFF2-40B4-BE49-F238E27FC236}">
                <a16:creationId xmlns:a16="http://schemas.microsoft.com/office/drawing/2014/main" id="{EC3DDA0D-5CBC-1060-9D72-7C291C106643}"/>
              </a:ext>
            </a:extLst>
          </p:cNvPr>
          <p:cNvSpPr>
            <a:spLocks noGrp="1"/>
          </p:cNvSpPr>
          <p:nvPr>
            <p:ph type="body" idx="1"/>
          </p:nvPr>
        </p:nvSpPr>
        <p:spPr>
          <a:xfrm>
            <a:off x="1342678" y="1341562"/>
            <a:ext cx="10361852" cy="2592288"/>
          </a:xfrm>
        </p:spPr>
        <p:txBody>
          <a:bodyPr>
            <a:normAutofit fontScale="25000" lnSpcReduction="20000"/>
          </a:bodyPr>
          <a:lstStyle/>
          <a:p>
            <a:pPr algn="just">
              <a:lnSpc>
                <a:spcPct val="150000"/>
              </a:lnSpc>
              <a:spcAft>
                <a:spcPts val="600"/>
              </a:spcAft>
            </a:pPr>
            <a:endParaRPr lang="tr-TR"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1800"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1800" kern="1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endParaRPr lang="tr-TR" sz="5000"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600"/>
              </a:spcAft>
            </a:pPr>
            <a:r>
              <a:rPr lang="tr-TR" sz="56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56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Üniversitemiz Risk Strateji Belgesi</a:t>
            </a:r>
            <a:r>
              <a:rPr lang="tr-TR" sz="5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Üniversitemiz  İç Kontrol İzleme ve Değerlendirme Kurulu 09/08/2024 tarihinde kabul edilerek Üst yönetimin onayına sunulmuştur.</a:t>
            </a:r>
            <a:r>
              <a:rPr lang="tr-TR" sz="56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(23 Ağustos 2024 tarihinde web sayfamızda yayımlanmıştır.)</a:t>
            </a:r>
            <a:endParaRPr lang="tr-TR" sz="5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tr-TR" sz="5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 belge 5018 Sayılı Kamu Mali Yönetimi ve Kontrol Kanunu, İç Kontrol ve Ön Mali Kontrole İlişkin Usul ve Esaslar, Kamu İç Kontrol Standartları Genel Tebliği ve Kamu Kurumsal Risk Yönetim Rehberine dayanılarak hazırlanmıştır.</a:t>
            </a:r>
            <a:endParaRPr lang="tr-TR" sz="5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tr-TR" sz="56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Belgenin İçeriği:</a:t>
            </a:r>
            <a:r>
              <a:rPr lang="tr-TR" sz="56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Malatya Turgut Özal Üniversitesinin risk yönetim sürecini; üniversiteye bağlı tüm birimlerin risk idaresi için yetki ve sorumluluklarının belirlenmesi, risklerin tespit edilmesi, değerlendirilmesi, yönetilmesi ve raporlama prosedürlerinin belirlenmesine ilişkin usul ve esasları kapsar. </a:t>
            </a:r>
            <a:endParaRPr lang="tr-TR" sz="5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tr-TR" sz="5600" dirty="0"/>
          </a:p>
        </p:txBody>
      </p:sp>
      <p:sp>
        <p:nvSpPr>
          <p:cNvPr id="17" name="Metin kutusu 16">
            <a:extLst>
              <a:ext uri="{FF2B5EF4-FFF2-40B4-BE49-F238E27FC236}">
                <a16:creationId xmlns:a16="http://schemas.microsoft.com/office/drawing/2014/main" id="{D900328F-1BFA-98D8-BA40-A0E227937DED}"/>
              </a:ext>
            </a:extLst>
          </p:cNvPr>
          <p:cNvSpPr txBox="1"/>
          <p:nvPr/>
        </p:nvSpPr>
        <p:spPr>
          <a:xfrm>
            <a:off x="2926854" y="261442"/>
            <a:ext cx="6094638" cy="463397"/>
          </a:xfrm>
          <a:prstGeom prst="rect">
            <a:avLst/>
          </a:prstGeom>
          <a:noFill/>
        </p:spPr>
        <p:txBody>
          <a:bodyPr wrap="square">
            <a:spAutoFit/>
          </a:bodyPr>
          <a:lstStyle/>
          <a:p>
            <a:pPr algn="ctr">
              <a:lnSpc>
                <a:spcPct val="150000"/>
              </a:lnSpc>
              <a:spcAft>
                <a:spcPts val="600"/>
              </a:spcAft>
            </a:pPr>
            <a:r>
              <a:rPr lang="tr-TR"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KURUMSAL RİSK YÖNETİMİ ÇALIŞMALARI</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Resim 18">
            <a:extLst>
              <a:ext uri="{FF2B5EF4-FFF2-40B4-BE49-F238E27FC236}">
                <a16:creationId xmlns:a16="http://schemas.microsoft.com/office/drawing/2014/main" id="{13388706-E550-4718-1F0E-9C254A46FD53}"/>
              </a:ext>
            </a:extLst>
          </p:cNvPr>
          <p:cNvPicPr>
            <a:picLocks noChangeAspect="1"/>
          </p:cNvPicPr>
          <p:nvPr/>
        </p:nvPicPr>
        <p:blipFill>
          <a:blip r:embed="rId4"/>
          <a:stretch>
            <a:fillRect/>
          </a:stretch>
        </p:blipFill>
        <p:spPr>
          <a:xfrm>
            <a:off x="3790950" y="3789834"/>
            <a:ext cx="4752528" cy="2520280"/>
          </a:xfrm>
          <a:prstGeom prst="rect">
            <a:avLst/>
          </a:prstGeom>
        </p:spPr>
      </p:pic>
    </p:spTree>
    <p:extLst>
      <p:ext uri="{BB962C8B-B14F-4D97-AF65-F5344CB8AC3E}">
        <p14:creationId xmlns:p14="http://schemas.microsoft.com/office/powerpoint/2010/main" val="2258069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4"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2" name="Dikdörtgen 38">
            <a:extLst>
              <a:ext uri="{FF2B5EF4-FFF2-40B4-BE49-F238E27FC236}">
                <a16:creationId xmlns:a16="http://schemas.microsoft.com/office/drawing/2014/main" id="{DBCAC5B1-8E4F-60C6-D1CC-BEBEA2B240A6}"/>
              </a:ext>
            </a:extLst>
          </p:cNvPr>
          <p:cNvSpPr/>
          <p:nvPr/>
        </p:nvSpPr>
        <p:spPr>
          <a:xfrm>
            <a:off x="1426413" y="3069754"/>
            <a:ext cx="10213409" cy="144016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ARALIK 2024 KURUMSAL RİSK RAPORU </a:t>
            </a:r>
          </a:p>
          <a:p>
            <a:pPr algn="ctr"/>
            <a:endParaRPr lang="tr-TR" dirty="0"/>
          </a:p>
        </p:txBody>
      </p:sp>
    </p:spTree>
    <p:extLst>
      <p:ext uri="{BB962C8B-B14F-4D97-AF65-F5344CB8AC3E}">
        <p14:creationId xmlns:p14="http://schemas.microsoft.com/office/powerpoint/2010/main" val="4223871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4"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3" name="Metin kutusu 12">
            <a:extLst>
              <a:ext uri="{FF2B5EF4-FFF2-40B4-BE49-F238E27FC236}">
                <a16:creationId xmlns:a16="http://schemas.microsoft.com/office/drawing/2014/main" id="{4E5F5A97-29A9-86D8-52A9-F27841241E4C}"/>
              </a:ext>
            </a:extLst>
          </p:cNvPr>
          <p:cNvSpPr txBox="1"/>
          <p:nvPr/>
        </p:nvSpPr>
        <p:spPr>
          <a:xfrm>
            <a:off x="910630" y="981522"/>
            <a:ext cx="10801200" cy="1348061"/>
          </a:xfrm>
          <a:prstGeom prst="rect">
            <a:avLst/>
          </a:prstGeom>
          <a:noFill/>
        </p:spPr>
        <p:txBody>
          <a:bodyPr wrap="square">
            <a:spAutoFit/>
          </a:bodyPr>
          <a:lstStyle/>
          <a:p>
            <a:pPr>
              <a:lnSpc>
                <a:spcPct val="115000"/>
              </a:lnSpc>
              <a:spcBef>
                <a:spcPts val="100"/>
              </a:spcBef>
              <a:spcAft>
                <a:spcPts val="1000"/>
              </a:spcAft>
            </a:pPr>
            <a:r>
              <a:rPr lang="tr-TR"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Üniversitemiz 2022-2026 Dönemi Stratejik Planı 2023 güncellenmiş versiyonu Üniversitemiz web sayfasında yayımlanmıştır. </a:t>
            </a:r>
            <a:r>
              <a:rPr lang="tr-TR" sz="1600" u="sng" kern="100"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https://ozal.edu.tr/stratejik-plan/</a:t>
            </a:r>
            <a:endParaRPr lang="tr-TR" sz="1600" u="sng" kern="1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100"/>
              </a:spcBef>
              <a:spcAft>
                <a:spcPts val="1000"/>
              </a:spcAft>
            </a:pPr>
            <a:r>
              <a:rPr lang="tr-TR" sz="16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Güncellenmiş mevcut Stratejik Planda 5 amaç doğrultusunda 22 hedef belirlenmiştir. Bu hedeflere yönelik 77 gösterge bulunmaktadır.</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Diyagram 16">
            <a:extLst>
              <a:ext uri="{FF2B5EF4-FFF2-40B4-BE49-F238E27FC236}">
                <a16:creationId xmlns:a16="http://schemas.microsoft.com/office/drawing/2014/main" id="{34D51F4A-819D-53AD-2229-0FDFE5C1FC24}"/>
              </a:ext>
            </a:extLst>
          </p:cNvPr>
          <p:cNvGraphicFramePr/>
          <p:nvPr>
            <p:extLst>
              <p:ext uri="{D42A27DB-BD31-4B8C-83A1-F6EECF244321}">
                <p14:modId xmlns:p14="http://schemas.microsoft.com/office/powerpoint/2010/main" val="1490430738"/>
              </p:ext>
            </p:extLst>
          </p:nvPr>
        </p:nvGraphicFramePr>
        <p:xfrm>
          <a:off x="3358902" y="2637706"/>
          <a:ext cx="5760720" cy="26860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113059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4"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4" name="Metin kutusu 13">
            <a:extLst>
              <a:ext uri="{FF2B5EF4-FFF2-40B4-BE49-F238E27FC236}">
                <a16:creationId xmlns:a16="http://schemas.microsoft.com/office/drawing/2014/main" id="{3A770204-1B71-8701-C967-14C766B4C203}"/>
              </a:ext>
            </a:extLst>
          </p:cNvPr>
          <p:cNvSpPr txBox="1"/>
          <p:nvPr/>
        </p:nvSpPr>
        <p:spPr>
          <a:xfrm>
            <a:off x="1126654" y="2205658"/>
            <a:ext cx="10225136" cy="3277820"/>
          </a:xfrm>
          <a:prstGeom prst="rect">
            <a:avLst/>
          </a:prstGeom>
          <a:noFill/>
        </p:spPr>
        <p:txBody>
          <a:bodyPr wrap="square">
            <a:spAutoFit/>
          </a:bodyPr>
          <a:lstStyle/>
          <a:p>
            <a:pPr marL="342900" lvl="0" indent="-342900" algn="just">
              <a:lnSpc>
                <a:spcPct val="150000"/>
              </a:lnSpc>
              <a:spcAft>
                <a:spcPts val="600"/>
              </a:spcAft>
              <a:buFont typeface="Symbol" panose="05050102010706020507" pitchFamily="18" charset="2"/>
              <a:buChar char=""/>
            </a:pPr>
            <a:r>
              <a:rPr lang="tr-TR" sz="1400" kern="100" dirty="0">
                <a:effectLst/>
                <a:latin typeface="Times New Roman" panose="02020603050405020304" pitchFamily="18" charset="0"/>
                <a:ea typeface="Times New Roman" panose="02020603050405020304" pitchFamily="18" charset="0"/>
                <a:cs typeface="Times New Roman" panose="02020603050405020304" pitchFamily="18" charset="0"/>
              </a:rPr>
              <a:t>Üniversitemiz Stratejik Planında yer alan amaç ve hedefler doğrultusunda karşılaşılacak riskler tanımlanmış kök nedenlerine yer verilmiş hedef kartlarında sorumlu birimlerce risk değerlendirmeleri yapılarak doğal risk puanları belirlenmiştir. </a:t>
            </a:r>
          </a:p>
          <a:p>
            <a:pPr marL="342900" lvl="0" indent="-342900" algn="just">
              <a:lnSpc>
                <a:spcPct val="150000"/>
              </a:lnSpc>
              <a:spcAft>
                <a:spcPts val="600"/>
              </a:spcAft>
              <a:buFont typeface="Symbol" panose="05050102010706020507" pitchFamily="18" charset="2"/>
              <a:buChar char=""/>
            </a:pPr>
            <a:r>
              <a:rPr lang="tr-TR" sz="1400" kern="100" dirty="0">
                <a:effectLst/>
                <a:latin typeface="Times New Roman" panose="02020603050405020304" pitchFamily="18" charset="0"/>
                <a:ea typeface="Times New Roman" panose="02020603050405020304" pitchFamily="18" charset="0"/>
                <a:cs typeface="Times New Roman" panose="02020603050405020304" pitchFamily="18" charset="0"/>
              </a:rPr>
              <a:t>Mevcut risk kontrolleri de bu süreçte gözden geçirilerek elde edilen artık risk oranına göre ilave risk kontrol yöntemleri </a:t>
            </a:r>
            <a:r>
              <a:rPr lang="tr-TR" sz="1400" kern="100" dirty="0">
                <a:latin typeface="Times New Roman" panose="02020603050405020304" pitchFamily="18" charset="0"/>
                <a:ea typeface="Times New Roman" panose="02020603050405020304" pitchFamily="18" charset="0"/>
                <a:cs typeface="Times New Roman" panose="02020603050405020304" pitchFamily="18" charset="0"/>
              </a:rPr>
              <a:t>belirlenmektedir. </a:t>
            </a:r>
            <a:r>
              <a:rPr lang="tr-TR" sz="1400" kern="100" dirty="0">
                <a:effectLst/>
                <a:latin typeface="Times New Roman" panose="02020603050405020304" pitchFamily="18" charset="0"/>
                <a:ea typeface="Times New Roman" panose="02020603050405020304" pitchFamily="18" charset="0"/>
                <a:cs typeface="Times New Roman" panose="02020603050405020304" pitchFamily="18" charset="0"/>
              </a:rPr>
              <a:t>Risklerin takibi ve önemine göre öncü risk göstergeleri belirlenmiştir. Takibi izleme formunda belirtilen termin sürelerince yapılmaktadır.</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tr-TR" sz="1400" kern="100" dirty="0">
                <a:effectLst/>
                <a:latin typeface="Times New Roman" panose="02020603050405020304" pitchFamily="18" charset="0"/>
                <a:ea typeface="Calibri" panose="020F0502020204030204" pitchFamily="34" charset="0"/>
                <a:cs typeface="Times New Roman" panose="02020603050405020304" pitchFamily="18" charset="0"/>
              </a:rPr>
              <a:t>Risklerin değerlendirilmesi, risk iştahları, risk seviyelerinin belirlenmesini ve risklerin önceliklendirilmeleri yapılan çalıştaylarla belirlenmiş olup,  risklerin değerlendirilmesine yönelik dokümanlar için Risk Strateji Belgesinde yer alan eklerden yararlanılarak hazırlanmıştır.</a:t>
            </a:r>
          </a:p>
          <a:p>
            <a:pPr marL="342900" lvl="0" indent="-342900" algn="just">
              <a:lnSpc>
                <a:spcPct val="150000"/>
              </a:lnSpc>
              <a:spcAft>
                <a:spcPts val="600"/>
              </a:spcAft>
              <a:buFont typeface="Symbol" panose="05050102010706020507" pitchFamily="18" charset="2"/>
              <a:buChar char=""/>
            </a:pP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Dikdörtgen 38">
            <a:extLst>
              <a:ext uri="{FF2B5EF4-FFF2-40B4-BE49-F238E27FC236}">
                <a16:creationId xmlns:a16="http://schemas.microsoft.com/office/drawing/2014/main" id="{1DF857CF-B593-238B-86CA-014EA4435C79}"/>
              </a:ext>
            </a:extLst>
          </p:cNvPr>
          <p:cNvSpPr/>
          <p:nvPr/>
        </p:nvSpPr>
        <p:spPr>
          <a:xfrm>
            <a:off x="982638" y="1341562"/>
            <a:ext cx="10213409" cy="540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KURUMSAL RİSK RAPORU ÇALIŞMALARI</a:t>
            </a:r>
          </a:p>
          <a:p>
            <a:pPr algn="ctr"/>
            <a:endParaRPr lang="tr-TR" dirty="0"/>
          </a:p>
        </p:txBody>
      </p:sp>
    </p:spTree>
    <p:extLst>
      <p:ext uri="{BB962C8B-B14F-4D97-AF65-F5344CB8AC3E}">
        <p14:creationId xmlns:p14="http://schemas.microsoft.com/office/powerpoint/2010/main" val="3206728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1">
            <a:extLst>
              <a:ext uri="{FF2B5EF4-FFF2-40B4-BE49-F238E27FC236}">
                <a16:creationId xmlns:a16="http://schemas.microsoft.com/office/drawing/2014/main" id="{61BBEBDF-EC55-AAD5-97C5-864DDCC608A4}"/>
              </a:ext>
            </a:extLst>
          </p:cNvPr>
          <p:cNvSpPr txBox="1">
            <a:spLocks/>
          </p:cNvSpPr>
          <p:nvPr/>
        </p:nvSpPr>
        <p:spPr>
          <a:xfrm>
            <a:off x="1026948" y="260102"/>
            <a:ext cx="6757878" cy="576064"/>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l"/>
            <a:r>
              <a:rPr lang="tr-TR" sz="2000" b="1" dirty="0">
                <a:solidFill>
                  <a:srgbClr val="262F59"/>
                </a:solidFill>
                <a:latin typeface="Times New Roman" panose="02020603050405020304" pitchFamily="18" charset="0"/>
                <a:cs typeface="Times New Roman" panose="02020603050405020304" pitchFamily="18" charset="0"/>
              </a:rPr>
              <a:t>Kurumsal Risk Yönetimi</a:t>
            </a:r>
            <a:endParaRPr lang="tr-TR" sz="1600" b="1" dirty="0">
              <a:solidFill>
                <a:srgbClr val="262F59"/>
              </a:solidFill>
              <a:latin typeface="Times New Roman" panose="02020603050405020304" pitchFamily="18" charset="0"/>
              <a:cs typeface="Times New Roman" panose="02020603050405020304" pitchFamily="18" charset="0"/>
            </a:endParaRPr>
          </a:p>
        </p:txBody>
      </p:sp>
      <p:grpSp>
        <p:nvGrpSpPr>
          <p:cNvPr id="4" name="3 Grup"/>
          <p:cNvGrpSpPr/>
          <p:nvPr/>
        </p:nvGrpSpPr>
        <p:grpSpPr>
          <a:xfrm>
            <a:off x="118542" y="0"/>
            <a:ext cx="11756856" cy="6859588"/>
            <a:chOff x="136630" y="0"/>
            <a:chExt cx="11756856" cy="6859588"/>
          </a:xfrm>
        </p:grpSpPr>
        <p:sp>
          <p:nvSpPr>
            <p:cNvPr id="5" name="Dikdörtgen 3">
              <a:extLst>
                <a:ext uri="{FF2B5EF4-FFF2-40B4-BE49-F238E27FC236}">
                  <a16:creationId xmlns:a16="http://schemas.microsoft.com/office/drawing/2014/main" id="{E6672F29-9226-D8A8-450C-7A0CAD727AC8}"/>
                </a:ext>
              </a:extLst>
            </p:cNvPr>
            <p:cNvSpPr/>
            <p:nvPr/>
          </p:nvSpPr>
          <p:spPr>
            <a:xfrm>
              <a:off x="280630" y="0"/>
              <a:ext cx="540000" cy="6859588"/>
            </a:xfrm>
            <a:prstGeom prst="rect">
              <a:avLst/>
            </a:prstGeom>
            <a:solidFill>
              <a:srgbClr val="262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6" name="Dikdörtgen 38">
              <a:extLst>
                <a:ext uri="{FF2B5EF4-FFF2-40B4-BE49-F238E27FC236}">
                  <a16:creationId xmlns:a16="http://schemas.microsoft.com/office/drawing/2014/main" id="{93660088-2851-64EA-8334-F24E721193B6}"/>
                </a:ext>
              </a:extLst>
            </p:cNvPr>
            <p:cNvSpPr/>
            <p:nvPr/>
          </p:nvSpPr>
          <p:spPr>
            <a:xfrm>
              <a:off x="1094539" y="909522"/>
              <a:ext cx="10764000" cy="18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7" name="Grup 6">
              <a:extLst>
                <a:ext uri="{FF2B5EF4-FFF2-40B4-BE49-F238E27FC236}">
                  <a16:creationId xmlns:a16="http://schemas.microsoft.com/office/drawing/2014/main" id="{15D56711-067A-BC2C-0F87-9075833A64BC}"/>
                </a:ext>
              </a:extLst>
            </p:cNvPr>
            <p:cNvGrpSpPr/>
            <p:nvPr/>
          </p:nvGrpSpPr>
          <p:grpSpPr>
            <a:xfrm>
              <a:off x="136630" y="153522"/>
              <a:ext cx="828000" cy="828000"/>
              <a:chOff x="136630" y="207522"/>
              <a:chExt cx="828000" cy="828000"/>
            </a:xfrm>
          </p:grpSpPr>
          <p:grpSp>
            <p:nvGrpSpPr>
              <p:cNvPr id="9" name="Grup 7">
                <a:extLst>
                  <a:ext uri="{FF2B5EF4-FFF2-40B4-BE49-F238E27FC236}">
                    <a16:creationId xmlns:a16="http://schemas.microsoft.com/office/drawing/2014/main" id="{B432986F-9F41-B3E2-F069-D5CB90F12075}"/>
                  </a:ext>
                </a:extLst>
              </p:cNvPr>
              <p:cNvGrpSpPr/>
              <p:nvPr/>
            </p:nvGrpSpPr>
            <p:grpSpPr>
              <a:xfrm>
                <a:off x="190630" y="261522"/>
                <a:ext cx="720000" cy="720000"/>
                <a:chOff x="187969" y="2345617"/>
                <a:chExt cx="720000" cy="720000"/>
              </a:xfrm>
            </p:grpSpPr>
            <p:sp>
              <p:nvSpPr>
                <p:cNvPr id="11" name="Dikdörtgen 3">
                  <a:extLst>
                    <a:ext uri="{FF2B5EF4-FFF2-40B4-BE49-F238E27FC236}">
                      <a16:creationId xmlns:a16="http://schemas.microsoft.com/office/drawing/2014/main" id="{29DDD055-50D4-EBAD-9D17-C97F671789F7}"/>
                    </a:ext>
                  </a:extLst>
                </p:cNvPr>
                <p:cNvSpPr/>
                <p:nvPr/>
              </p:nvSpPr>
              <p:spPr>
                <a:xfrm>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sp>
              <p:nvSpPr>
                <p:cNvPr id="12" name="Dikdörtgen 3">
                  <a:extLst>
                    <a:ext uri="{FF2B5EF4-FFF2-40B4-BE49-F238E27FC236}">
                      <a16:creationId xmlns:a16="http://schemas.microsoft.com/office/drawing/2014/main" id="{EBBBCE9B-11EC-B256-0282-8F4AE3BA5643}"/>
                    </a:ext>
                  </a:extLst>
                </p:cNvPr>
                <p:cNvSpPr/>
                <p:nvPr/>
              </p:nvSpPr>
              <p:spPr>
                <a:xfrm rot="18900000">
                  <a:off x="187969" y="234561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n>
                      <a:solidFill>
                        <a:schemeClr val="accent2"/>
                      </a:solidFill>
                    </a:ln>
                  </a:endParaRPr>
                </a:p>
              </p:txBody>
            </p:sp>
          </p:grpSp>
          <p:pic>
            <p:nvPicPr>
              <p:cNvPr id="10" name="10 Resim" descr="MTÜ_ LOGO 7.png">
                <a:extLst>
                  <a:ext uri="{FF2B5EF4-FFF2-40B4-BE49-F238E27FC236}">
                    <a16:creationId xmlns:a16="http://schemas.microsoft.com/office/drawing/2014/main" id="{3BCEB172-2205-DDB9-2D5F-DCCAB60F8E1D}"/>
                  </a:ext>
                </a:extLst>
              </p:cNvPr>
              <p:cNvPicPr>
                <a:picLocks noChangeAspect="1"/>
              </p:cNvPicPr>
              <p:nvPr/>
            </p:nvPicPr>
            <p:blipFill>
              <a:blip r:embed="rId3" cstate="print"/>
              <a:stretch>
                <a:fillRect/>
              </a:stretch>
            </p:blipFill>
            <p:spPr>
              <a:xfrm>
                <a:off x="136630" y="207522"/>
                <a:ext cx="828000" cy="828000"/>
              </a:xfrm>
              <a:prstGeom prst="rect">
                <a:avLst/>
              </a:prstGeom>
            </p:spPr>
          </p:pic>
        </p:grpSp>
        <p:sp>
          <p:nvSpPr>
            <p:cNvPr id="8" name="Başlık 1">
              <a:extLst>
                <a:ext uri="{FF2B5EF4-FFF2-40B4-BE49-F238E27FC236}">
                  <a16:creationId xmlns:a16="http://schemas.microsoft.com/office/drawing/2014/main" id="{A89DB15C-4A6C-D786-0762-54272083FCFA}"/>
                </a:ext>
              </a:extLst>
            </p:cNvPr>
            <p:cNvSpPr txBox="1">
              <a:spLocks/>
            </p:cNvSpPr>
            <p:nvPr/>
          </p:nvSpPr>
          <p:spPr>
            <a:xfrm>
              <a:off x="10381486" y="626395"/>
              <a:ext cx="1512000" cy="180000"/>
            </a:xfrm>
            <a:prstGeom prst="rect">
              <a:avLst/>
            </a:prstGeom>
          </p:spPr>
          <p:txBody>
            <a:bodyPr vert="horz" lIns="93040" tIns="46520" rIns="93040" bIns="46520" rtlCol="0" anchor="ctr">
              <a:noAutofit/>
            </a:bodyPr>
            <a:lstStyle>
              <a:lvl1pPr algn="ctr" defTabSz="930402" rtl="0" eaLnBrk="1" latinLnBrk="0" hangingPunct="1">
                <a:spcBef>
                  <a:spcPct val="0"/>
                </a:spcBef>
                <a:buNone/>
                <a:defRPr sz="4500" kern="1200">
                  <a:solidFill>
                    <a:schemeClr val="tx1"/>
                  </a:solidFill>
                  <a:latin typeface="+mj-lt"/>
                  <a:ea typeface="+mj-ea"/>
                  <a:cs typeface="+mj-cs"/>
                </a:defRPr>
              </a:lvl1pPr>
            </a:lstStyle>
            <a:p>
              <a:pPr algn="r"/>
              <a:r>
                <a:rPr lang="tr-TR" sz="1400" dirty="0">
                  <a:solidFill>
                    <a:srgbClr val="262F59"/>
                  </a:solidFill>
                  <a:latin typeface="Times New Roman" panose="02020603050405020304" pitchFamily="18" charset="0"/>
                  <a:cs typeface="Times New Roman" panose="02020603050405020304" pitchFamily="18" charset="0"/>
                </a:rPr>
                <a:t>www.</a:t>
              </a:r>
              <a:r>
                <a:rPr lang="tr-TR" sz="1600" b="1" dirty="0" err="1">
                  <a:solidFill>
                    <a:srgbClr val="262F59"/>
                  </a:solidFill>
                  <a:latin typeface="Times New Roman" panose="02020603050405020304" pitchFamily="18" charset="0"/>
                  <a:cs typeface="Times New Roman" panose="02020603050405020304" pitchFamily="18" charset="0"/>
                </a:rPr>
                <a:t>ozal</a:t>
              </a:r>
              <a:r>
                <a:rPr lang="tr-TR" sz="1400" dirty="0">
                  <a:solidFill>
                    <a:srgbClr val="262F59"/>
                  </a:solidFill>
                  <a:latin typeface="Times New Roman" panose="02020603050405020304" pitchFamily="18" charset="0"/>
                  <a:cs typeface="Times New Roman" panose="02020603050405020304" pitchFamily="18" charset="0"/>
                </a:rPr>
                <a:t>.edu.tr</a:t>
              </a:r>
            </a:p>
          </p:txBody>
        </p:sp>
      </p:grpSp>
      <p:sp>
        <p:nvSpPr>
          <p:cNvPr id="15" name="Rectangle 1">
            <a:extLst>
              <a:ext uri="{FF2B5EF4-FFF2-40B4-BE49-F238E27FC236}">
                <a16:creationId xmlns:a16="http://schemas.microsoft.com/office/drawing/2014/main" id="{29698EB3-A49C-2267-7F8B-EF501B57B5AE}"/>
              </a:ext>
            </a:extLst>
          </p:cNvPr>
          <p:cNvSpPr>
            <a:spLocks noChangeArrowheads="1"/>
          </p:cNvSpPr>
          <p:nvPr/>
        </p:nvSpPr>
        <p:spPr bwMode="auto">
          <a:xfrm>
            <a:off x="1792288" y="3071813"/>
            <a:ext cx="1219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14" name="Metin kutusu 13">
            <a:extLst>
              <a:ext uri="{FF2B5EF4-FFF2-40B4-BE49-F238E27FC236}">
                <a16:creationId xmlns:a16="http://schemas.microsoft.com/office/drawing/2014/main" id="{3A770204-1B71-8701-C967-14C766B4C203}"/>
              </a:ext>
            </a:extLst>
          </p:cNvPr>
          <p:cNvSpPr txBox="1"/>
          <p:nvPr/>
        </p:nvSpPr>
        <p:spPr>
          <a:xfrm>
            <a:off x="951670" y="1572406"/>
            <a:ext cx="10225136" cy="3829510"/>
          </a:xfrm>
          <a:prstGeom prst="rect">
            <a:avLst/>
          </a:prstGeom>
          <a:noFill/>
        </p:spPr>
        <p:txBody>
          <a:bodyPr wrap="square">
            <a:spAutoFit/>
          </a:bodyPr>
          <a:lstStyle/>
          <a:p>
            <a:pPr algn="just"/>
            <a:endParaRPr lang="tr-TR" sz="1400" dirty="0">
              <a:latin typeface="Times New Roman" pitchFamily="18" charset="0"/>
              <a:cs typeface="Times New Roman" pitchFamily="18" charset="0"/>
            </a:endParaRPr>
          </a:p>
          <a:p>
            <a:pPr algn="just"/>
            <a:endParaRPr lang="tr-TR" sz="1400" dirty="0">
              <a:latin typeface="Times New Roman" pitchFamily="18" charset="0"/>
              <a:cs typeface="Times New Roman" pitchFamily="18" charset="0"/>
            </a:endParaRPr>
          </a:p>
          <a:p>
            <a:pPr algn="just"/>
            <a:r>
              <a:rPr lang="tr-TR" sz="1400" kern="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Riskler Risk Kayıt ve İlave Risk Yönetimi Faaliyetleri Takip Formu aracılığıyla takip edilmektedir.</a:t>
            </a:r>
            <a:r>
              <a:rPr lang="tr-TR" sz="14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Takip Formunda yer alan risk tanımları, etkileri, olasılıkları riske yönelik alınan kararlar yer almaktadır. </a:t>
            </a:r>
          </a:p>
          <a:p>
            <a:pPr algn="just"/>
            <a:endParaRPr lang="tr-TR" sz="1400" kern="1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tr-TR" sz="1400" dirty="0">
                <a:latin typeface="Times New Roman" pitchFamily="18" charset="0"/>
                <a:cs typeface="Times New Roman" pitchFamily="18" charset="0"/>
              </a:rPr>
              <a:t>Risk kayıt formunda: Doğal Risk Seviyesi; </a:t>
            </a:r>
            <a:r>
              <a:rPr lang="tr-TR" sz="1400" dirty="0">
                <a:solidFill>
                  <a:srgbClr val="92D050"/>
                </a:solidFill>
                <a:latin typeface="Times New Roman" pitchFamily="18" charset="0"/>
                <a:cs typeface="Times New Roman" pitchFamily="18" charset="0"/>
              </a:rPr>
              <a:t>Düşük Risk :15,</a:t>
            </a:r>
            <a:r>
              <a:rPr lang="tr-TR" sz="1400" dirty="0">
                <a:latin typeface="Times New Roman" pitchFamily="18" charset="0"/>
                <a:cs typeface="Times New Roman" pitchFamily="18" charset="0"/>
              </a:rPr>
              <a:t> </a:t>
            </a:r>
            <a:r>
              <a:rPr lang="tr-TR" sz="1400" dirty="0">
                <a:solidFill>
                  <a:srgbClr val="FFC000"/>
                </a:solidFill>
                <a:latin typeface="Times New Roman" pitchFamily="18" charset="0"/>
                <a:cs typeface="Times New Roman" pitchFamily="18" charset="0"/>
              </a:rPr>
              <a:t>Orta Risk: 38, </a:t>
            </a:r>
            <a:r>
              <a:rPr lang="tr-TR" sz="1400" dirty="0">
                <a:solidFill>
                  <a:srgbClr val="FF0000"/>
                </a:solidFill>
                <a:latin typeface="Times New Roman" pitchFamily="18" charset="0"/>
                <a:cs typeface="Times New Roman" pitchFamily="18" charset="0"/>
              </a:rPr>
              <a:t>Yüksek Risk: 3 risk </a:t>
            </a:r>
            <a:r>
              <a:rPr lang="tr-TR" sz="1400" dirty="0">
                <a:latin typeface="Times New Roman" pitchFamily="18" charset="0"/>
                <a:cs typeface="Times New Roman" pitchFamily="18" charset="0"/>
              </a:rPr>
              <a:t>yer almakta olup, toplam </a:t>
            </a:r>
            <a:r>
              <a:rPr lang="tr-TR" sz="1400" b="1" dirty="0">
                <a:latin typeface="Times New Roman" pitchFamily="18" charset="0"/>
                <a:cs typeface="Times New Roman" pitchFamily="18" charset="0"/>
              </a:rPr>
              <a:t>56 </a:t>
            </a:r>
            <a:r>
              <a:rPr lang="tr-TR" sz="1400" dirty="0">
                <a:latin typeface="Times New Roman" pitchFamily="18" charset="0"/>
                <a:cs typeface="Times New Roman" pitchFamily="18" charset="0"/>
              </a:rPr>
              <a:t>risk tespit edilmiştir</a:t>
            </a:r>
            <a:endParaRPr lang="tr-TR" sz="1400" kern="100" dirty="0">
              <a:latin typeface="Times New Roman" pitchFamily="18" charset="0"/>
              <a:ea typeface="Calibri" panose="020F0502020204030204" pitchFamily="34" charset="0"/>
              <a:cs typeface="Times New Roman" pitchFamily="18" charset="0"/>
            </a:endParaRPr>
          </a:p>
          <a:p>
            <a:pPr algn="just">
              <a:lnSpc>
                <a:spcPct val="150000"/>
              </a:lnSpc>
              <a:spcBef>
                <a:spcPts val="600"/>
              </a:spcBef>
              <a:spcAft>
                <a:spcPts val="1000"/>
              </a:spcAft>
            </a:pPr>
            <a:r>
              <a:rPr lang="tr-TR" sz="1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Risklerin alt kök nedenlerine yer verilerek doğal risk puanlarına göre (Etki X Olasılık) risk iştahları belirlenmiştir. Stratejik planda hedefler belirlenirken risk çalışmaları da birlikte yürütülmüştür. Stratejik Planda Riskler tanımlanarak açıklanmış ve kontrol faaliyetleri belirlenmiştir.</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600"/>
              </a:spcAft>
            </a:pPr>
            <a:r>
              <a:rPr lang="tr-TR" sz="1400" kern="100" dirty="0">
                <a:effectLst/>
                <a:latin typeface="Times New Roman" panose="02020603050405020304" pitchFamily="18" charset="0"/>
                <a:ea typeface="Times New Roman" panose="02020603050405020304" pitchFamily="18" charset="0"/>
                <a:cs typeface="Times New Roman" panose="02020603050405020304" pitchFamily="18" charset="0"/>
              </a:rPr>
              <a:t>Üniversitemiz Stratejik Planında yer alan amaç ve hedefler doğrultusunda karşılaşılacak riskler tanımlanmış kök nedenlerine yer verilmiş hedef kartlarında sorumlu birimlerce risk değerlendirmeleri yapılarak doğal risk puanları belirlenmiştir. </a:t>
            </a:r>
            <a:endParaRPr lang="tr-TR"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Dikdörtgen 38">
            <a:extLst>
              <a:ext uri="{FF2B5EF4-FFF2-40B4-BE49-F238E27FC236}">
                <a16:creationId xmlns:a16="http://schemas.microsoft.com/office/drawing/2014/main" id="{1DF857CF-B593-238B-86CA-014EA4435C79}"/>
              </a:ext>
            </a:extLst>
          </p:cNvPr>
          <p:cNvSpPr/>
          <p:nvPr/>
        </p:nvSpPr>
        <p:spPr>
          <a:xfrm>
            <a:off x="951670" y="1000902"/>
            <a:ext cx="10213409" cy="540000"/>
          </a:xfrm>
          <a:prstGeom prst="rect">
            <a:avLst/>
          </a:prstGeom>
          <a:solidFill>
            <a:srgbClr val="0098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r-TR" sz="1800" b="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b="1"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tr-TR" sz="18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RİSKLERİN BELİRLENMESİ-</a:t>
            </a:r>
            <a:r>
              <a:rPr lang="tr-TR" b="1" kern="1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İZLENMESİ-DEĞERLENDİRİLMESİ</a:t>
            </a:r>
            <a:endParaRPr lang="tr-TR" sz="1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tr-TR" sz="18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p>
          <a:p>
            <a:pPr algn="ctr"/>
            <a:endParaRPr lang="tr-TR" dirty="0"/>
          </a:p>
        </p:txBody>
      </p:sp>
    </p:spTree>
    <p:extLst>
      <p:ext uri="{BB962C8B-B14F-4D97-AF65-F5344CB8AC3E}">
        <p14:creationId xmlns:p14="http://schemas.microsoft.com/office/powerpoint/2010/main" val="603765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0">
        <p15:prstTrans prst="pageCurlDouble"/>
      </p:transition>
    </mc:Choice>
    <mc:Fallback xmlns="">
      <p:transition spd="slow" advClick="0" advTm="6000">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2308</TotalTime>
  <Words>2662</Words>
  <Application>Microsoft Office PowerPoint</Application>
  <PresentationFormat>Özel</PresentationFormat>
  <Paragraphs>591</Paragraphs>
  <Slides>35</Slides>
  <Notes>32</Notes>
  <HiddenSlides>0</HiddenSlides>
  <MMClips>1</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35</vt:i4>
      </vt:variant>
    </vt:vector>
  </HeadingPairs>
  <TitlesOfParts>
    <vt:vector size="41" baseType="lpstr">
      <vt:lpstr>Arial</vt:lpstr>
      <vt:lpstr>Calibri</vt:lpstr>
      <vt:lpstr>Symbol</vt:lpstr>
      <vt:lpstr>Times New Roman</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PC</cp:lastModifiedBy>
  <cp:revision>258</cp:revision>
  <dcterms:created xsi:type="dcterms:W3CDTF">2023-10-23T12:29:19Z</dcterms:created>
  <dcterms:modified xsi:type="dcterms:W3CDTF">2025-03-17T10:56:04Z</dcterms:modified>
</cp:coreProperties>
</file>