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3" r:id="rId2"/>
    <p:sldId id="278" r:id="rId3"/>
    <p:sldId id="298" r:id="rId4"/>
    <p:sldId id="346" r:id="rId5"/>
    <p:sldId id="306" r:id="rId6"/>
    <p:sldId id="311" r:id="rId7"/>
    <p:sldId id="312" r:id="rId8"/>
    <p:sldId id="313" r:id="rId9"/>
    <p:sldId id="314" r:id="rId10"/>
    <p:sldId id="337" r:id="rId11"/>
    <p:sldId id="338" r:id="rId12"/>
    <p:sldId id="315" r:id="rId13"/>
    <p:sldId id="316" r:id="rId14"/>
    <p:sldId id="339" r:id="rId15"/>
    <p:sldId id="340" r:id="rId16"/>
    <p:sldId id="343" r:id="rId17"/>
    <p:sldId id="341" r:id="rId18"/>
    <p:sldId id="342" r:id="rId19"/>
    <p:sldId id="344" r:id="rId20"/>
    <p:sldId id="345" r:id="rId21"/>
    <p:sldId id="347" r:id="rId22"/>
    <p:sldId id="348"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49" r:id="rId41"/>
    <p:sldId id="277" r:id="rId42"/>
  </p:sldIdLst>
  <p:sldSz cx="12190413" cy="6859588"/>
  <p:notesSz cx="6858000" cy="9144000"/>
  <p:defaultTextStyle>
    <a:defPPr>
      <a:defRPr lang="tr-TR"/>
    </a:defPPr>
    <a:lvl1pPr marL="0" algn="l" defTabSz="930402" rtl="0" eaLnBrk="1" latinLnBrk="0" hangingPunct="1">
      <a:defRPr sz="1800" kern="1200">
        <a:solidFill>
          <a:schemeClr val="tx1"/>
        </a:solidFill>
        <a:latin typeface="+mn-lt"/>
        <a:ea typeface="+mn-ea"/>
        <a:cs typeface="+mn-cs"/>
      </a:defRPr>
    </a:lvl1pPr>
    <a:lvl2pPr marL="465201" algn="l" defTabSz="930402" rtl="0" eaLnBrk="1" latinLnBrk="0" hangingPunct="1">
      <a:defRPr sz="1800" kern="1200">
        <a:solidFill>
          <a:schemeClr val="tx1"/>
        </a:solidFill>
        <a:latin typeface="+mn-lt"/>
        <a:ea typeface="+mn-ea"/>
        <a:cs typeface="+mn-cs"/>
      </a:defRPr>
    </a:lvl2pPr>
    <a:lvl3pPr marL="930402" algn="l" defTabSz="930402" rtl="0" eaLnBrk="1" latinLnBrk="0" hangingPunct="1">
      <a:defRPr sz="1800" kern="1200">
        <a:solidFill>
          <a:schemeClr val="tx1"/>
        </a:solidFill>
        <a:latin typeface="+mn-lt"/>
        <a:ea typeface="+mn-ea"/>
        <a:cs typeface="+mn-cs"/>
      </a:defRPr>
    </a:lvl3pPr>
    <a:lvl4pPr marL="1395603" algn="l" defTabSz="930402" rtl="0" eaLnBrk="1" latinLnBrk="0" hangingPunct="1">
      <a:defRPr sz="1800" kern="1200">
        <a:solidFill>
          <a:schemeClr val="tx1"/>
        </a:solidFill>
        <a:latin typeface="+mn-lt"/>
        <a:ea typeface="+mn-ea"/>
        <a:cs typeface="+mn-cs"/>
      </a:defRPr>
    </a:lvl4pPr>
    <a:lvl5pPr marL="1860804" algn="l" defTabSz="930402" rtl="0" eaLnBrk="1" latinLnBrk="0" hangingPunct="1">
      <a:defRPr sz="1800" kern="1200">
        <a:solidFill>
          <a:schemeClr val="tx1"/>
        </a:solidFill>
        <a:latin typeface="+mn-lt"/>
        <a:ea typeface="+mn-ea"/>
        <a:cs typeface="+mn-cs"/>
      </a:defRPr>
    </a:lvl5pPr>
    <a:lvl6pPr marL="2326005" algn="l" defTabSz="930402" rtl="0" eaLnBrk="1" latinLnBrk="0" hangingPunct="1">
      <a:defRPr sz="1800" kern="1200">
        <a:solidFill>
          <a:schemeClr val="tx1"/>
        </a:solidFill>
        <a:latin typeface="+mn-lt"/>
        <a:ea typeface="+mn-ea"/>
        <a:cs typeface="+mn-cs"/>
      </a:defRPr>
    </a:lvl6pPr>
    <a:lvl7pPr marL="2791206" algn="l" defTabSz="930402" rtl="0" eaLnBrk="1" latinLnBrk="0" hangingPunct="1">
      <a:defRPr sz="1800" kern="1200">
        <a:solidFill>
          <a:schemeClr val="tx1"/>
        </a:solidFill>
        <a:latin typeface="+mn-lt"/>
        <a:ea typeface="+mn-ea"/>
        <a:cs typeface="+mn-cs"/>
      </a:defRPr>
    </a:lvl7pPr>
    <a:lvl8pPr marL="3256407" algn="l" defTabSz="930402" rtl="0" eaLnBrk="1" latinLnBrk="0" hangingPunct="1">
      <a:defRPr sz="1800" kern="1200">
        <a:solidFill>
          <a:schemeClr val="tx1"/>
        </a:solidFill>
        <a:latin typeface="+mn-lt"/>
        <a:ea typeface="+mn-ea"/>
        <a:cs typeface="+mn-cs"/>
      </a:defRPr>
    </a:lvl8pPr>
    <a:lvl9pPr marL="3721608" algn="l" defTabSz="93040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F59"/>
    <a:srgbClr val="009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8" autoAdjust="0"/>
    <p:restoredTop sz="92217" autoAdjust="0"/>
  </p:normalViewPr>
  <p:slideViewPr>
    <p:cSldViewPr>
      <p:cViewPr varScale="1">
        <p:scale>
          <a:sx n="106" d="100"/>
          <a:sy n="106" d="100"/>
        </p:scale>
        <p:origin x="762" y="114"/>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967B3-B3FC-4570-9552-2485AD15C05A}" type="datetimeFigureOut">
              <a:rPr lang="tr-TR" smtClean="0"/>
              <a:pPr/>
              <a:t>12.09.2025</a:t>
            </a:fld>
            <a:endParaRPr lang="tr-TR"/>
          </a:p>
        </p:txBody>
      </p:sp>
      <p:sp>
        <p:nvSpPr>
          <p:cNvPr id="4" name="Slayt Resmi Yer Tutucusu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63EAA-892A-4010-8884-EABC545CBDB6}" type="slidenum">
              <a:rPr lang="tr-TR" smtClean="0"/>
              <a:pPr/>
              <a:t>‹#›</a:t>
            </a:fld>
            <a:endParaRPr lang="tr-TR"/>
          </a:p>
        </p:txBody>
      </p:sp>
    </p:spTree>
    <p:extLst>
      <p:ext uri="{BB962C8B-B14F-4D97-AF65-F5344CB8AC3E}">
        <p14:creationId xmlns:p14="http://schemas.microsoft.com/office/powerpoint/2010/main" val="386194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3</a:t>
            </a:fld>
            <a:endParaRPr lang="tr-TR"/>
          </a:p>
        </p:txBody>
      </p:sp>
    </p:spTree>
    <p:extLst>
      <p:ext uri="{BB962C8B-B14F-4D97-AF65-F5344CB8AC3E}">
        <p14:creationId xmlns:p14="http://schemas.microsoft.com/office/powerpoint/2010/main" val="165641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DD533-8228-2903-741A-3374081674B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49EA567-6493-32A3-D038-DF5C6BC07F1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E39D8CB-C777-F9EE-41E5-26921379EAE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D179B55-74E8-26FB-4AEA-73DE1E4A5933}"/>
              </a:ext>
            </a:extLst>
          </p:cNvPr>
          <p:cNvSpPr>
            <a:spLocks noGrp="1"/>
          </p:cNvSpPr>
          <p:nvPr>
            <p:ph type="sldNum" sz="quarter" idx="10"/>
          </p:nvPr>
        </p:nvSpPr>
        <p:spPr/>
        <p:txBody>
          <a:bodyPr/>
          <a:lstStyle/>
          <a:p>
            <a:fld id="{A2563EAA-892A-4010-8884-EABC545CBDB6}" type="slidenum">
              <a:rPr lang="tr-TR" smtClean="0"/>
              <a:pPr/>
              <a:t>12</a:t>
            </a:fld>
            <a:endParaRPr lang="tr-TR"/>
          </a:p>
        </p:txBody>
      </p:sp>
    </p:spTree>
    <p:extLst>
      <p:ext uri="{BB962C8B-B14F-4D97-AF65-F5344CB8AC3E}">
        <p14:creationId xmlns:p14="http://schemas.microsoft.com/office/powerpoint/2010/main" val="44908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13</a:t>
            </a:fld>
            <a:endParaRPr lang="tr-TR"/>
          </a:p>
        </p:txBody>
      </p:sp>
    </p:spTree>
    <p:extLst>
      <p:ext uri="{BB962C8B-B14F-4D97-AF65-F5344CB8AC3E}">
        <p14:creationId xmlns:p14="http://schemas.microsoft.com/office/powerpoint/2010/main" val="45405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14</a:t>
            </a:fld>
            <a:endParaRPr lang="tr-TR"/>
          </a:p>
        </p:txBody>
      </p:sp>
    </p:spTree>
    <p:extLst>
      <p:ext uri="{BB962C8B-B14F-4D97-AF65-F5344CB8AC3E}">
        <p14:creationId xmlns:p14="http://schemas.microsoft.com/office/powerpoint/2010/main" val="3206324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15</a:t>
            </a:fld>
            <a:endParaRPr lang="tr-TR"/>
          </a:p>
        </p:txBody>
      </p:sp>
    </p:spTree>
    <p:extLst>
      <p:ext uri="{BB962C8B-B14F-4D97-AF65-F5344CB8AC3E}">
        <p14:creationId xmlns:p14="http://schemas.microsoft.com/office/powerpoint/2010/main" val="290525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16</a:t>
            </a:fld>
            <a:endParaRPr lang="tr-TR"/>
          </a:p>
        </p:txBody>
      </p:sp>
    </p:spTree>
    <p:extLst>
      <p:ext uri="{BB962C8B-B14F-4D97-AF65-F5344CB8AC3E}">
        <p14:creationId xmlns:p14="http://schemas.microsoft.com/office/powerpoint/2010/main" val="99262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17</a:t>
            </a:fld>
            <a:endParaRPr lang="tr-TR"/>
          </a:p>
        </p:txBody>
      </p:sp>
    </p:spTree>
    <p:extLst>
      <p:ext uri="{BB962C8B-B14F-4D97-AF65-F5344CB8AC3E}">
        <p14:creationId xmlns:p14="http://schemas.microsoft.com/office/powerpoint/2010/main" val="3568523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18</a:t>
            </a:fld>
            <a:endParaRPr lang="tr-TR"/>
          </a:p>
        </p:txBody>
      </p:sp>
    </p:spTree>
    <p:extLst>
      <p:ext uri="{BB962C8B-B14F-4D97-AF65-F5344CB8AC3E}">
        <p14:creationId xmlns:p14="http://schemas.microsoft.com/office/powerpoint/2010/main" val="37471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19</a:t>
            </a:fld>
            <a:endParaRPr lang="tr-TR"/>
          </a:p>
        </p:txBody>
      </p:sp>
    </p:spTree>
    <p:extLst>
      <p:ext uri="{BB962C8B-B14F-4D97-AF65-F5344CB8AC3E}">
        <p14:creationId xmlns:p14="http://schemas.microsoft.com/office/powerpoint/2010/main" val="43078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20</a:t>
            </a:fld>
            <a:endParaRPr lang="tr-TR"/>
          </a:p>
        </p:txBody>
      </p:sp>
    </p:spTree>
    <p:extLst>
      <p:ext uri="{BB962C8B-B14F-4D97-AF65-F5344CB8AC3E}">
        <p14:creationId xmlns:p14="http://schemas.microsoft.com/office/powerpoint/2010/main" val="2556896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21</a:t>
            </a:fld>
            <a:endParaRPr lang="tr-TR"/>
          </a:p>
        </p:txBody>
      </p:sp>
    </p:spTree>
    <p:extLst>
      <p:ext uri="{BB962C8B-B14F-4D97-AF65-F5344CB8AC3E}">
        <p14:creationId xmlns:p14="http://schemas.microsoft.com/office/powerpoint/2010/main" val="364969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4</a:t>
            </a:fld>
            <a:endParaRPr lang="tr-TR"/>
          </a:p>
        </p:txBody>
      </p:sp>
    </p:spTree>
    <p:extLst>
      <p:ext uri="{BB962C8B-B14F-4D97-AF65-F5344CB8AC3E}">
        <p14:creationId xmlns:p14="http://schemas.microsoft.com/office/powerpoint/2010/main" val="937721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22</a:t>
            </a:fld>
            <a:endParaRPr lang="tr-TR"/>
          </a:p>
        </p:txBody>
      </p:sp>
    </p:spTree>
    <p:extLst>
      <p:ext uri="{BB962C8B-B14F-4D97-AF65-F5344CB8AC3E}">
        <p14:creationId xmlns:p14="http://schemas.microsoft.com/office/powerpoint/2010/main" val="1684829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23</a:t>
            </a:fld>
            <a:endParaRPr lang="tr-TR"/>
          </a:p>
        </p:txBody>
      </p:sp>
    </p:spTree>
    <p:extLst>
      <p:ext uri="{BB962C8B-B14F-4D97-AF65-F5344CB8AC3E}">
        <p14:creationId xmlns:p14="http://schemas.microsoft.com/office/powerpoint/2010/main" val="1803987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24</a:t>
            </a:fld>
            <a:endParaRPr lang="tr-TR"/>
          </a:p>
        </p:txBody>
      </p:sp>
    </p:spTree>
    <p:extLst>
      <p:ext uri="{BB962C8B-B14F-4D97-AF65-F5344CB8AC3E}">
        <p14:creationId xmlns:p14="http://schemas.microsoft.com/office/powerpoint/2010/main" val="2025283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25</a:t>
            </a:fld>
            <a:endParaRPr lang="tr-TR"/>
          </a:p>
        </p:txBody>
      </p:sp>
    </p:spTree>
    <p:extLst>
      <p:ext uri="{BB962C8B-B14F-4D97-AF65-F5344CB8AC3E}">
        <p14:creationId xmlns:p14="http://schemas.microsoft.com/office/powerpoint/2010/main" val="2138041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26</a:t>
            </a:fld>
            <a:endParaRPr lang="tr-TR"/>
          </a:p>
        </p:txBody>
      </p:sp>
    </p:spTree>
    <p:extLst>
      <p:ext uri="{BB962C8B-B14F-4D97-AF65-F5344CB8AC3E}">
        <p14:creationId xmlns:p14="http://schemas.microsoft.com/office/powerpoint/2010/main" val="207000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27</a:t>
            </a:fld>
            <a:endParaRPr lang="tr-TR"/>
          </a:p>
        </p:txBody>
      </p:sp>
    </p:spTree>
    <p:extLst>
      <p:ext uri="{BB962C8B-B14F-4D97-AF65-F5344CB8AC3E}">
        <p14:creationId xmlns:p14="http://schemas.microsoft.com/office/powerpoint/2010/main" val="3608402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28</a:t>
            </a:fld>
            <a:endParaRPr lang="tr-TR"/>
          </a:p>
        </p:txBody>
      </p:sp>
    </p:spTree>
    <p:extLst>
      <p:ext uri="{BB962C8B-B14F-4D97-AF65-F5344CB8AC3E}">
        <p14:creationId xmlns:p14="http://schemas.microsoft.com/office/powerpoint/2010/main" val="2782440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29</a:t>
            </a:fld>
            <a:endParaRPr lang="tr-TR"/>
          </a:p>
        </p:txBody>
      </p:sp>
    </p:spTree>
    <p:extLst>
      <p:ext uri="{BB962C8B-B14F-4D97-AF65-F5344CB8AC3E}">
        <p14:creationId xmlns:p14="http://schemas.microsoft.com/office/powerpoint/2010/main" val="290032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30</a:t>
            </a:fld>
            <a:endParaRPr lang="tr-TR"/>
          </a:p>
        </p:txBody>
      </p:sp>
    </p:spTree>
    <p:extLst>
      <p:ext uri="{BB962C8B-B14F-4D97-AF65-F5344CB8AC3E}">
        <p14:creationId xmlns:p14="http://schemas.microsoft.com/office/powerpoint/2010/main" val="2268612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31</a:t>
            </a:fld>
            <a:endParaRPr lang="tr-TR"/>
          </a:p>
        </p:txBody>
      </p:sp>
    </p:spTree>
    <p:extLst>
      <p:ext uri="{BB962C8B-B14F-4D97-AF65-F5344CB8AC3E}">
        <p14:creationId xmlns:p14="http://schemas.microsoft.com/office/powerpoint/2010/main" val="137774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83783-3E20-6D68-4618-16E7032E1BB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8B3F179-0C6D-1C07-CD57-BE25E5B578A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1480072-5EA7-A922-7BB1-FE3BC48F8ED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83C97E9-1753-5EFB-B24B-96A6FBF5CE8C}"/>
              </a:ext>
            </a:extLst>
          </p:cNvPr>
          <p:cNvSpPr>
            <a:spLocks noGrp="1"/>
          </p:cNvSpPr>
          <p:nvPr>
            <p:ph type="sldNum" sz="quarter" idx="10"/>
          </p:nvPr>
        </p:nvSpPr>
        <p:spPr/>
        <p:txBody>
          <a:bodyPr/>
          <a:lstStyle/>
          <a:p>
            <a:fld id="{A2563EAA-892A-4010-8884-EABC545CBDB6}" type="slidenum">
              <a:rPr lang="tr-TR" smtClean="0"/>
              <a:pPr/>
              <a:t>5</a:t>
            </a:fld>
            <a:endParaRPr lang="tr-TR"/>
          </a:p>
        </p:txBody>
      </p:sp>
    </p:spTree>
    <p:extLst>
      <p:ext uri="{BB962C8B-B14F-4D97-AF65-F5344CB8AC3E}">
        <p14:creationId xmlns:p14="http://schemas.microsoft.com/office/powerpoint/2010/main" val="2032560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32</a:t>
            </a:fld>
            <a:endParaRPr lang="tr-TR"/>
          </a:p>
        </p:txBody>
      </p:sp>
    </p:spTree>
    <p:extLst>
      <p:ext uri="{BB962C8B-B14F-4D97-AF65-F5344CB8AC3E}">
        <p14:creationId xmlns:p14="http://schemas.microsoft.com/office/powerpoint/2010/main" val="2471871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33</a:t>
            </a:fld>
            <a:endParaRPr lang="tr-TR"/>
          </a:p>
        </p:txBody>
      </p:sp>
    </p:spTree>
    <p:extLst>
      <p:ext uri="{BB962C8B-B14F-4D97-AF65-F5344CB8AC3E}">
        <p14:creationId xmlns:p14="http://schemas.microsoft.com/office/powerpoint/2010/main" val="2097974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34</a:t>
            </a:fld>
            <a:endParaRPr lang="tr-TR"/>
          </a:p>
        </p:txBody>
      </p:sp>
    </p:spTree>
    <p:extLst>
      <p:ext uri="{BB962C8B-B14F-4D97-AF65-F5344CB8AC3E}">
        <p14:creationId xmlns:p14="http://schemas.microsoft.com/office/powerpoint/2010/main" val="944635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35</a:t>
            </a:fld>
            <a:endParaRPr lang="tr-TR"/>
          </a:p>
        </p:txBody>
      </p:sp>
    </p:spTree>
    <p:extLst>
      <p:ext uri="{BB962C8B-B14F-4D97-AF65-F5344CB8AC3E}">
        <p14:creationId xmlns:p14="http://schemas.microsoft.com/office/powerpoint/2010/main" val="1618334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36</a:t>
            </a:fld>
            <a:endParaRPr lang="tr-TR"/>
          </a:p>
        </p:txBody>
      </p:sp>
    </p:spTree>
    <p:extLst>
      <p:ext uri="{BB962C8B-B14F-4D97-AF65-F5344CB8AC3E}">
        <p14:creationId xmlns:p14="http://schemas.microsoft.com/office/powerpoint/2010/main" val="627062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37</a:t>
            </a:fld>
            <a:endParaRPr lang="tr-TR"/>
          </a:p>
        </p:txBody>
      </p:sp>
    </p:spTree>
    <p:extLst>
      <p:ext uri="{BB962C8B-B14F-4D97-AF65-F5344CB8AC3E}">
        <p14:creationId xmlns:p14="http://schemas.microsoft.com/office/powerpoint/2010/main" val="48280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38</a:t>
            </a:fld>
            <a:endParaRPr lang="tr-TR"/>
          </a:p>
        </p:txBody>
      </p:sp>
    </p:spTree>
    <p:extLst>
      <p:ext uri="{BB962C8B-B14F-4D97-AF65-F5344CB8AC3E}">
        <p14:creationId xmlns:p14="http://schemas.microsoft.com/office/powerpoint/2010/main" val="2262422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39</a:t>
            </a:fld>
            <a:endParaRPr lang="tr-TR"/>
          </a:p>
        </p:txBody>
      </p:sp>
    </p:spTree>
    <p:extLst>
      <p:ext uri="{BB962C8B-B14F-4D97-AF65-F5344CB8AC3E}">
        <p14:creationId xmlns:p14="http://schemas.microsoft.com/office/powerpoint/2010/main" val="3196739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A9D6-8F60-9B50-CB86-95B1F438A4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D91CDF-77A2-4234-FE04-98CF61F79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A3CBEF-BA6F-BDC3-9D29-A8584AD45B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522545-F0DC-4EEF-77CD-5412A36EDBDC}"/>
              </a:ext>
            </a:extLst>
          </p:cNvPr>
          <p:cNvSpPr>
            <a:spLocks noGrp="1"/>
          </p:cNvSpPr>
          <p:nvPr>
            <p:ph type="sldNum" sz="quarter" idx="10"/>
          </p:nvPr>
        </p:nvSpPr>
        <p:spPr/>
        <p:txBody>
          <a:bodyPr/>
          <a:lstStyle/>
          <a:p>
            <a:fld id="{A2563EAA-892A-4010-8884-EABC545CBDB6}" type="slidenum">
              <a:rPr lang="tr-TR" smtClean="0"/>
              <a:pPr/>
              <a:t>40</a:t>
            </a:fld>
            <a:endParaRPr lang="tr-TR"/>
          </a:p>
        </p:txBody>
      </p:sp>
    </p:spTree>
    <p:extLst>
      <p:ext uri="{BB962C8B-B14F-4D97-AF65-F5344CB8AC3E}">
        <p14:creationId xmlns:p14="http://schemas.microsoft.com/office/powerpoint/2010/main" val="254159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4142C-F6DB-D5A6-AB43-9CB71B20292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DE8811A-39F5-4551-05BD-AB15B77AC5C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F096DC-F346-58F4-833B-6CD471DF747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8445A51-9612-BB2D-2357-D9B6CA7C07BE}"/>
              </a:ext>
            </a:extLst>
          </p:cNvPr>
          <p:cNvSpPr>
            <a:spLocks noGrp="1"/>
          </p:cNvSpPr>
          <p:nvPr>
            <p:ph type="sldNum" sz="quarter" idx="10"/>
          </p:nvPr>
        </p:nvSpPr>
        <p:spPr/>
        <p:txBody>
          <a:bodyPr/>
          <a:lstStyle/>
          <a:p>
            <a:fld id="{A2563EAA-892A-4010-8884-EABC545CBDB6}" type="slidenum">
              <a:rPr lang="tr-TR" smtClean="0"/>
              <a:pPr/>
              <a:t>6</a:t>
            </a:fld>
            <a:endParaRPr lang="tr-TR"/>
          </a:p>
        </p:txBody>
      </p:sp>
    </p:spTree>
    <p:extLst>
      <p:ext uri="{BB962C8B-B14F-4D97-AF65-F5344CB8AC3E}">
        <p14:creationId xmlns:p14="http://schemas.microsoft.com/office/powerpoint/2010/main" val="2571137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8B14-136D-8494-A86E-5DE42357F10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A688B63-EE08-4166-F36F-D1D3C531B35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ECCCC43-C30F-D8F5-9E1B-2500F8F09E5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D0B377B-AC7B-A8AD-71F8-7542579DCE12}"/>
              </a:ext>
            </a:extLst>
          </p:cNvPr>
          <p:cNvSpPr>
            <a:spLocks noGrp="1"/>
          </p:cNvSpPr>
          <p:nvPr>
            <p:ph type="sldNum" sz="quarter" idx="10"/>
          </p:nvPr>
        </p:nvSpPr>
        <p:spPr/>
        <p:txBody>
          <a:bodyPr/>
          <a:lstStyle/>
          <a:p>
            <a:fld id="{A2563EAA-892A-4010-8884-EABC545CBDB6}" type="slidenum">
              <a:rPr lang="tr-TR" smtClean="0"/>
              <a:pPr/>
              <a:t>7</a:t>
            </a:fld>
            <a:endParaRPr lang="tr-TR"/>
          </a:p>
        </p:txBody>
      </p:sp>
    </p:spTree>
    <p:extLst>
      <p:ext uri="{BB962C8B-B14F-4D97-AF65-F5344CB8AC3E}">
        <p14:creationId xmlns:p14="http://schemas.microsoft.com/office/powerpoint/2010/main" val="312269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35DE5-AD0C-67E6-6927-77F1F51B2F5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8B5E141-BE92-3EE9-1ED7-224C16E57C5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0141C0E-80B3-A014-BEA9-51932143CC5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F64EA6F-1BB8-4946-F10A-DFFB41BBE9BB}"/>
              </a:ext>
            </a:extLst>
          </p:cNvPr>
          <p:cNvSpPr>
            <a:spLocks noGrp="1"/>
          </p:cNvSpPr>
          <p:nvPr>
            <p:ph type="sldNum" sz="quarter" idx="10"/>
          </p:nvPr>
        </p:nvSpPr>
        <p:spPr/>
        <p:txBody>
          <a:bodyPr/>
          <a:lstStyle/>
          <a:p>
            <a:fld id="{A2563EAA-892A-4010-8884-EABC545CBDB6}" type="slidenum">
              <a:rPr lang="tr-TR" smtClean="0"/>
              <a:pPr/>
              <a:t>8</a:t>
            </a:fld>
            <a:endParaRPr lang="tr-TR"/>
          </a:p>
        </p:txBody>
      </p:sp>
    </p:spTree>
    <p:extLst>
      <p:ext uri="{BB962C8B-B14F-4D97-AF65-F5344CB8AC3E}">
        <p14:creationId xmlns:p14="http://schemas.microsoft.com/office/powerpoint/2010/main" val="132459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79390-3B8C-40B5-9116-B9779B1502C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9A9EA2F-1483-B8CA-AF1F-2308A559235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E559D1A-241C-1B2E-EFB5-E14A85B2D49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380B4CA-4C36-B120-AAF8-76109967007B}"/>
              </a:ext>
            </a:extLst>
          </p:cNvPr>
          <p:cNvSpPr>
            <a:spLocks noGrp="1"/>
          </p:cNvSpPr>
          <p:nvPr>
            <p:ph type="sldNum" sz="quarter" idx="10"/>
          </p:nvPr>
        </p:nvSpPr>
        <p:spPr/>
        <p:txBody>
          <a:bodyPr/>
          <a:lstStyle/>
          <a:p>
            <a:fld id="{A2563EAA-892A-4010-8884-EABC545CBDB6}" type="slidenum">
              <a:rPr lang="tr-TR" smtClean="0"/>
              <a:pPr/>
              <a:t>9</a:t>
            </a:fld>
            <a:endParaRPr lang="tr-TR"/>
          </a:p>
        </p:txBody>
      </p:sp>
    </p:spTree>
    <p:extLst>
      <p:ext uri="{BB962C8B-B14F-4D97-AF65-F5344CB8AC3E}">
        <p14:creationId xmlns:p14="http://schemas.microsoft.com/office/powerpoint/2010/main" val="209261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79390-3B8C-40B5-9116-B9779B1502C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9A9EA2F-1483-B8CA-AF1F-2308A559235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E559D1A-241C-1B2E-EFB5-E14A85B2D49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380B4CA-4C36-B120-AAF8-76109967007B}"/>
              </a:ext>
            </a:extLst>
          </p:cNvPr>
          <p:cNvSpPr>
            <a:spLocks noGrp="1"/>
          </p:cNvSpPr>
          <p:nvPr>
            <p:ph type="sldNum" sz="quarter" idx="10"/>
          </p:nvPr>
        </p:nvSpPr>
        <p:spPr/>
        <p:txBody>
          <a:bodyPr/>
          <a:lstStyle/>
          <a:p>
            <a:fld id="{A2563EAA-892A-4010-8884-EABC545CBDB6}" type="slidenum">
              <a:rPr lang="tr-TR" smtClean="0"/>
              <a:pPr/>
              <a:t>10</a:t>
            </a:fld>
            <a:endParaRPr lang="tr-TR"/>
          </a:p>
        </p:txBody>
      </p:sp>
    </p:spTree>
    <p:extLst>
      <p:ext uri="{BB962C8B-B14F-4D97-AF65-F5344CB8AC3E}">
        <p14:creationId xmlns:p14="http://schemas.microsoft.com/office/powerpoint/2010/main" val="387017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79390-3B8C-40B5-9116-B9779B1502C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9A9EA2F-1483-B8CA-AF1F-2308A559235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E559D1A-241C-1B2E-EFB5-E14A85B2D49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380B4CA-4C36-B120-AAF8-76109967007B}"/>
              </a:ext>
            </a:extLst>
          </p:cNvPr>
          <p:cNvSpPr>
            <a:spLocks noGrp="1"/>
          </p:cNvSpPr>
          <p:nvPr>
            <p:ph type="sldNum" sz="quarter" idx="10"/>
          </p:nvPr>
        </p:nvSpPr>
        <p:spPr/>
        <p:txBody>
          <a:bodyPr/>
          <a:lstStyle/>
          <a:p>
            <a:fld id="{A2563EAA-892A-4010-8884-EABC545CBDB6}" type="slidenum">
              <a:rPr lang="tr-TR" smtClean="0"/>
              <a:pPr/>
              <a:t>11</a:t>
            </a:fld>
            <a:endParaRPr lang="tr-TR"/>
          </a:p>
        </p:txBody>
      </p:sp>
    </p:spTree>
    <p:extLst>
      <p:ext uri="{BB962C8B-B14F-4D97-AF65-F5344CB8AC3E}">
        <p14:creationId xmlns:p14="http://schemas.microsoft.com/office/powerpoint/2010/main" val="394033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283" y="2130920"/>
            <a:ext cx="10361852" cy="1470365"/>
          </a:xfrm>
        </p:spPr>
        <p:txBody>
          <a:bodyPr/>
          <a:lstStyle/>
          <a:p>
            <a:r>
              <a:rPr lang="tr-TR"/>
              <a:t>Asıl başlık stili için tıklatın</a:t>
            </a:r>
          </a:p>
        </p:txBody>
      </p:sp>
      <p:sp>
        <p:nvSpPr>
          <p:cNvPr id="3" name="2 Alt Başlık"/>
          <p:cNvSpPr>
            <a:spLocks noGrp="1"/>
          </p:cNvSpPr>
          <p:nvPr>
            <p:ph type="subTitle" idx="1"/>
          </p:nvPr>
        </p:nvSpPr>
        <p:spPr>
          <a:xfrm>
            <a:off x="1828564" y="3887101"/>
            <a:ext cx="8533289" cy="1753005"/>
          </a:xfrm>
        </p:spPr>
        <p:txBody>
          <a:bodyPr/>
          <a:lstStyle>
            <a:lvl1pPr marL="0" indent="0" algn="ctr">
              <a:buNone/>
              <a:defRPr>
                <a:solidFill>
                  <a:schemeClr val="tx1">
                    <a:tint val="75000"/>
                  </a:schemeClr>
                </a:solidFill>
              </a:defRPr>
            </a:lvl1pPr>
            <a:lvl2pPr marL="465201" indent="0" algn="ctr">
              <a:buNone/>
              <a:defRPr>
                <a:solidFill>
                  <a:schemeClr val="tx1">
                    <a:tint val="75000"/>
                  </a:schemeClr>
                </a:solidFill>
              </a:defRPr>
            </a:lvl2pPr>
            <a:lvl3pPr marL="930402" indent="0" algn="ctr">
              <a:buNone/>
              <a:defRPr>
                <a:solidFill>
                  <a:schemeClr val="tx1">
                    <a:tint val="75000"/>
                  </a:schemeClr>
                </a:solidFill>
              </a:defRPr>
            </a:lvl3pPr>
            <a:lvl4pPr marL="1395603" indent="0" algn="ctr">
              <a:buNone/>
              <a:defRPr>
                <a:solidFill>
                  <a:schemeClr val="tx1">
                    <a:tint val="75000"/>
                  </a:schemeClr>
                </a:solidFill>
              </a:defRPr>
            </a:lvl4pPr>
            <a:lvl5pPr marL="1860804" indent="0" algn="ctr">
              <a:buNone/>
              <a:defRPr>
                <a:solidFill>
                  <a:schemeClr val="tx1">
                    <a:tint val="75000"/>
                  </a:schemeClr>
                </a:solidFill>
              </a:defRPr>
            </a:lvl5pPr>
            <a:lvl6pPr marL="2326005" indent="0" algn="ctr">
              <a:buNone/>
              <a:defRPr>
                <a:solidFill>
                  <a:schemeClr val="tx1">
                    <a:tint val="75000"/>
                  </a:schemeClr>
                </a:solidFill>
              </a:defRPr>
            </a:lvl6pPr>
            <a:lvl7pPr marL="2791206" indent="0" algn="ctr">
              <a:buNone/>
              <a:defRPr>
                <a:solidFill>
                  <a:schemeClr val="tx1">
                    <a:tint val="75000"/>
                  </a:schemeClr>
                </a:solidFill>
              </a:defRPr>
            </a:lvl7pPr>
            <a:lvl8pPr marL="3256407" indent="0" algn="ctr">
              <a:buNone/>
              <a:defRPr>
                <a:solidFill>
                  <a:schemeClr val="tx1">
                    <a:tint val="75000"/>
                  </a:schemeClr>
                </a:solidFill>
              </a:defRPr>
            </a:lvl8pPr>
            <a:lvl9pPr marL="3721608"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8051" y="274703"/>
            <a:ext cx="2742843" cy="585288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520" y="274703"/>
            <a:ext cx="8025356" cy="585288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2960" y="4407922"/>
            <a:ext cx="10361852" cy="1362391"/>
          </a:xfrm>
        </p:spPr>
        <p:txBody>
          <a:bodyPr anchor="t"/>
          <a:lstStyle>
            <a:lvl1pPr algn="l">
              <a:defRPr sz="4100" b="1" cap="all"/>
            </a:lvl1pPr>
          </a:lstStyle>
          <a:p>
            <a:r>
              <a:rPr lang="tr-TR"/>
              <a:t>Asıl başlık stili için tıklatın</a:t>
            </a:r>
          </a:p>
        </p:txBody>
      </p:sp>
      <p:sp>
        <p:nvSpPr>
          <p:cNvPr id="3" name="2 Metin Yer Tutucusu"/>
          <p:cNvSpPr>
            <a:spLocks noGrp="1"/>
          </p:cNvSpPr>
          <p:nvPr>
            <p:ph type="body" idx="1"/>
          </p:nvPr>
        </p:nvSpPr>
        <p:spPr>
          <a:xfrm>
            <a:off x="962960" y="2907387"/>
            <a:ext cx="10361852" cy="1500534"/>
          </a:xfrm>
        </p:spPr>
        <p:txBody>
          <a:bodyPr anchor="b"/>
          <a:lstStyle>
            <a:lvl1pPr marL="0" indent="0">
              <a:buNone/>
              <a:defRPr sz="2000">
                <a:solidFill>
                  <a:schemeClr val="tx1">
                    <a:tint val="75000"/>
                  </a:schemeClr>
                </a:solidFill>
              </a:defRPr>
            </a:lvl1pPr>
            <a:lvl2pPr marL="465201" indent="0">
              <a:buNone/>
              <a:defRPr sz="1800">
                <a:solidFill>
                  <a:schemeClr val="tx1">
                    <a:tint val="75000"/>
                  </a:schemeClr>
                </a:solidFill>
              </a:defRPr>
            </a:lvl2pPr>
            <a:lvl3pPr marL="930402" indent="0">
              <a:buNone/>
              <a:defRPr sz="1600">
                <a:solidFill>
                  <a:schemeClr val="tx1">
                    <a:tint val="75000"/>
                  </a:schemeClr>
                </a:solidFill>
              </a:defRPr>
            </a:lvl3pPr>
            <a:lvl4pPr marL="1395603" indent="0">
              <a:buNone/>
              <a:defRPr sz="1400">
                <a:solidFill>
                  <a:schemeClr val="tx1">
                    <a:tint val="75000"/>
                  </a:schemeClr>
                </a:solidFill>
              </a:defRPr>
            </a:lvl4pPr>
            <a:lvl5pPr marL="1860804" indent="0">
              <a:buNone/>
              <a:defRPr sz="1400">
                <a:solidFill>
                  <a:schemeClr val="tx1">
                    <a:tint val="75000"/>
                  </a:schemeClr>
                </a:solidFill>
              </a:defRPr>
            </a:lvl5pPr>
            <a:lvl6pPr marL="2326005" indent="0">
              <a:buNone/>
              <a:defRPr sz="1400">
                <a:solidFill>
                  <a:schemeClr val="tx1">
                    <a:tint val="75000"/>
                  </a:schemeClr>
                </a:solidFill>
              </a:defRPr>
            </a:lvl6pPr>
            <a:lvl7pPr marL="2791206" indent="0">
              <a:buNone/>
              <a:defRPr sz="1400">
                <a:solidFill>
                  <a:schemeClr val="tx1">
                    <a:tint val="75000"/>
                  </a:schemeClr>
                </a:solidFill>
              </a:defRPr>
            </a:lvl7pPr>
            <a:lvl8pPr marL="3256407" indent="0">
              <a:buNone/>
              <a:defRPr sz="1400">
                <a:solidFill>
                  <a:schemeClr val="tx1">
                    <a:tint val="75000"/>
                  </a:schemeClr>
                </a:solidFill>
              </a:defRPr>
            </a:lvl8pPr>
            <a:lvl9pPr marL="3721608"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523" y="1600573"/>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6795" y="1600573"/>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522" y="1535469"/>
            <a:ext cx="5386216" cy="639910"/>
          </a:xfrm>
        </p:spPr>
        <p:txBody>
          <a:bodyPr anchor="b"/>
          <a:lstStyle>
            <a:lvl1pPr marL="0" indent="0">
              <a:buNone/>
              <a:defRPr sz="2400" b="1"/>
            </a:lvl1pPr>
            <a:lvl2pPr marL="465201" indent="0">
              <a:buNone/>
              <a:defRPr sz="2000" b="1"/>
            </a:lvl2pPr>
            <a:lvl3pPr marL="930402" indent="0">
              <a:buNone/>
              <a:defRPr sz="1800" b="1"/>
            </a:lvl3pPr>
            <a:lvl4pPr marL="1395603" indent="0">
              <a:buNone/>
              <a:defRPr sz="1600" b="1"/>
            </a:lvl4pPr>
            <a:lvl5pPr marL="1860804" indent="0">
              <a:buNone/>
              <a:defRPr sz="1600" b="1"/>
            </a:lvl5pPr>
            <a:lvl6pPr marL="2326005" indent="0">
              <a:buNone/>
              <a:defRPr sz="1600" b="1"/>
            </a:lvl6pPr>
            <a:lvl7pPr marL="2791206" indent="0">
              <a:buNone/>
              <a:defRPr sz="1600" b="1"/>
            </a:lvl7pPr>
            <a:lvl8pPr marL="3256407" indent="0">
              <a:buNone/>
              <a:defRPr sz="1600" b="1"/>
            </a:lvl8pPr>
            <a:lvl9pPr marL="3721608"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522" y="2175379"/>
            <a:ext cx="538621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2562" y="1535469"/>
            <a:ext cx="5388332" cy="639910"/>
          </a:xfrm>
        </p:spPr>
        <p:txBody>
          <a:bodyPr anchor="b"/>
          <a:lstStyle>
            <a:lvl1pPr marL="0" indent="0">
              <a:buNone/>
              <a:defRPr sz="2400" b="1"/>
            </a:lvl1pPr>
            <a:lvl2pPr marL="465201" indent="0">
              <a:buNone/>
              <a:defRPr sz="2000" b="1"/>
            </a:lvl2pPr>
            <a:lvl3pPr marL="930402" indent="0">
              <a:buNone/>
              <a:defRPr sz="1800" b="1"/>
            </a:lvl3pPr>
            <a:lvl4pPr marL="1395603" indent="0">
              <a:buNone/>
              <a:defRPr sz="1600" b="1"/>
            </a:lvl4pPr>
            <a:lvl5pPr marL="1860804" indent="0">
              <a:buNone/>
              <a:defRPr sz="1600" b="1"/>
            </a:lvl5pPr>
            <a:lvl6pPr marL="2326005" indent="0">
              <a:buNone/>
              <a:defRPr sz="1600" b="1"/>
            </a:lvl6pPr>
            <a:lvl7pPr marL="2791206" indent="0">
              <a:buNone/>
              <a:defRPr sz="1600" b="1"/>
            </a:lvl7pPr>
            <a:lvl8pPr marL="3256407" indent="0">
              <a:buNone/>
              <a:defRPr sz="1600" b="1"/>
            </a:lvl8pPr>
            <a:lvl9pPr marL="3721608"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2562" y="2175379"/>
            <a:ext cx="5388332"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521" y="273114"/>
            <a:ext cx="4010562" cy="1162319"/>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114" y="273114"/>
            <a:ext cx="6814779" cy="5854469"/>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521" y="1435434"/>
            <a:ext cx="4010562" cy="4692150"/>
          </a:xfrm>
        </p:spPr>
        <p:txBody>
          <a:bodyPr/>
          <a:lstStyle>
            <a:lvl1pPr marL="0" indent="0">
              <a:buNone/>
              <a:defRPr sz="1400"/>
            </a:lvl1pPr>
            <a:lvl2pPr marL="465201" indent="0">
              <a:buNone/>
              <a:defRPr sz="1200"/>
            </a:lvl2pPr>
            <a:lvl3pPr marL="930402" indent="0">
              <a:buNone/>
              <a:defRPr sz="1000"/>
            </a:lvl3pPr>
            <a:lvl4pPr marL="1395603" indent="0">
              <a:buNone/>
              <a:defRPr sz="900"/>
            </a:lvl4pPr>
            <a:lvl5pPr marL="1860804" indent="0">
              <a:buNone/>
              <a:defRPr sz="900"/>
            </a:lvl5pPr>
            <a:lvl6pPr marL="2326005" indent="0">
              <a:buNone/>
              <a:defRPr sz="900"/>
            </a:lvl6pPr>
            <a:lvl7pPr marL="2791206" indent="0">
              <a:buNone/>
              <a:defRPr sz="900"/>
            </a:lvl7pPr>
            <a:lvl8pPr marL="3256407" indent="0">
              <a:buNone/>
              <a:defRPr sz="900"/>
            </a:lvl8pPr>
            <a:lvl9pPr marL="372160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406" y="4801713"/>
            <a:ext cx="7314248" cy="566869"/>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406" y="612918"/>
            <a:ext cx="7314248" cy="4115753"/>
          </a:xfrm>
        </p:spPr>
        <p:txBody>
          <a:bodyPr/>
          <a:lstStyle>
            <a:lvl1pPr marL="0" indent="0">
              <a:buNone/>
              <a:defRPr sz="3300"/>
            </a:lvl1pPr>
            <a:lvl2pPr marL="465201" indent="0">
              <a:buNone/>
              <a:defRPr sz="2800"/>
            </a:lvl2pPr>
            <a:lvl3pPr marL="930402" indent="0">
              <a:buNone/>
              <a:defRPr sz="2400"/>
            </a:lvl3pPr>
            <a:lvl4pPr marL="1395603" indent="0">
              <a:buNone/>
              <a:defRPr sz="2000"/>
            </a:lvl4pPr>
            <a:lvl5pPr marL="1860804" indent="0">
              <a:buNone/>
              <a:defRPr sz="2000"/>
            </a:lvl5pPr>
            <a:lvl6pPr marL="2326005" indent="0">
              <a:buNone/>
              <a:defRPr sz="2000"/>
            </a:lvl6pPr>
            <a:lvl7pPr marL="2791206" indent="0">
              <a:buNone/>
              <a:defRPr sz="2000"/>
            </a:lvl7pPr>
            <a:lvl8pPr marL="3256407" indent="0">
              <a:buNone/>
              <a:defRPr sz="2000"/>
            </a:lvl8pPr>
            <a:lvl9pPr marL="3721608" indent="0">
              <a:buNone/>
              <a:defRPr sz="2000"/>
            </a:lvl9pPr>
          </a:lstStyle>
          <a:p>
            <a:endParaRPr lang="tr-TR"/>
          </a:p>
        </p:txBody>
      </p:sp>
      <p:sp>
        <p:nvSpPr>
          <p:cNvPr id="4" name="3 Metin Yer Tutucusu"/>
          <p:cNvSpPr>
            <a:spLocks noGrp="1"/>
          </p:cNvSpPr>
          <p:nvPr>
            <p:ph type="body" sz="half" idx="2"/>
          </p:nvPr>
        </p:nvSpPr>
        <p:spPr>
          <a:xfrm>
            <a:off x="2389406" y="5368581"/>
            <a:ext cx="7314248" cy="805049"/>
          </a:xfrm>
        </p:spPr>
        <p:txBody>
          <a:bodyPr/>
          <a:lstStyle>
            <a:lvl1pPr marL="0" indent="0">
              <a:buNone/>
              <a:defRPr sz="1400"/>
            </a:lvl1pPr>
            <a:lvl2pPr marL="465201" indent="0">
              <a:buNone/>
              <a:defRPr sz="1200"/>
            </a:lvl2pPr>
            <a:lvl3pPr marL="930402" indent="0">
              <a:buNone/>
              <a:defRPr sz="1000"/>
            </a:lvl3pPr>
            <a:lvl4pPr marL="1395603" indent="0">
              <a:buNone/>
              <a:defRPr sz="900"/>
            </a:lvl4pPr>
            <a:lvl5pPr marL="1860804" indent="0">
              <a:buNone/>
              <a:defRPr sz="900"/>
            </a:lvl5pPr>
            <a:lvl6pPr marL="2326005" indent="0">
              <a:buNone/>
              <a:defRPr sz="900"/>
            </a:lvl6pPr>
            <a:lvl7pPr marL="2791206" indent="0">
              <a:buNone/>
              <a:defRPr sz="900"/>
            </a:lvl7pPr>
            <a:lvl8pPr marL="3256407" indent="0">
              <a:buNone/>
              <a:defRPr sz="900"/>
            </a:lvl8pPr>
            <a:lvl9pPr marL="372160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523" y="274702"/>
            <a:ext cx="10971372" cy="1143265"/>
          </a:xfrm>
          <a:prstGeom prst="rect">
            <a:avLst/>
          </a:prstGeom>
        </p:spPr>
        <p:txBody>
          <a:bodyPr vert="horz" lIns="93040" tIns="46520" rIns="93040" bIns="46520" rtlCol="0" anchor="ctr">
            <a:normAutofit/>
          </a:bodyPr>
          <a:lstStyle/>
          <a:p>
            <a:r>
              <a:rPr lang="tr-TR"/>
              <a:t>Asıl başlık stili için tıklatın</a:t>
            </a:r>
          </a:p>
        </p:txBody>
      </p:sp>
      <p:sp>
        <p:nvSpPr>
          <p:cNvPr id="3" name="2 Metin Yer Tutucusu"/>
          <p:cNvSpPr>
            <a:spLocks noGrp="1"/>
          </p:cNvSpPr>
          <p:nvPr>
            <p:ph type="body" idx="1"/>
          </p:nvPr>
        </p:nvSpPr>
        <p:spPr>
          <a:xfrm>
            <a:off x="609523" y="1600573"/>
            <a:ext cx="10971372" cy="4527011"/>
          </a:xfrm>
          <a:prstGeom prst="rect">
            <a:avLst/>
          </a:prstGeom>
        </p:spPr>
        <p:txBody>
          <a:bodyPr vert="horz" lIns="93040" tIns="46520" rIns="93040" bIns="465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521" y="6357824"/>
            <a:ext cx="2844429" cy="365209"/>
          </a:xfrm>
          <a:prstGeom prst="rect">
            <a:avLst/>
          </a:prstGeom>
        </p:spPr>
        <p:txBody>
          <a:bodyPr vert="horz" lIns="93040" tIns="46520" rIns="93040" bIns="46520" rtlCol="0" anchor="ctr"/>
          <a:lstStyle>
            <a:lvl1pPr algn="l">
              <a:defRPr sz="1200">
                <a:solidFill>
                  <a:schemeClr val="tx1">
                    <a:tint val="75000"/>
                  </a:schemeClr>
                </a:solidFill>
              </a:defRPr>
            </a:lvl1pPr>
          </a:lstStyle>
          <a:p>
            <a:fld id="{D9F75050-0E15-4C5B-92B0-66D068882F1F}" type="datetimeFigureOut">
              <a:rPr lang="tr-TR" smtClean="0"/>
              <a:pPr/>
              <a:t>12.09.2025</a:t>
            </a:fld>
            <a:endParaRPr lang="tr-TR"/>
          </a:p>
        </p:txBody>
      </p:sp>
      <p:sp>
        <p:nvSpPr>
          <p:cNvPr id="5" name="4 Altbilgi Yer Tutucusu"/>
          <p:cNvSpPr>
            <a:spLocks noGrp="1"/>
          </p:cNvSpPr>
          <p:nvPr>
            <p:ph type="ftr" sz="quarter" idx="3"/>
          </p:nvPr>
        </p:nvSpPr>
        <p:spPr>
          <a:xfrm>
            <a:off x="4165060" y="6357824"/>
            <a:ext cx="3860297" cy="365209"/>
          </a:xfrm>
          <a:prstGeom prst="rect">
            <a:avLst/>
          </a:prstGeom>
        </p:spPr>
        <p:txBody>
          <a:bodyPr vert="horz" lIns="93040" tIns="46520" rIns="93040" bIns="465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6463" y="6357824"/>
            <a:ext cx="2844429" cy="365209"/>
          </a:xfrm>
          <a:prstGeom prst="rect">
            <a:avLst/>
          </a:prstGeom>
        </p:spPr>
        <p:txBody>
          <a:bodyPr vert="horz" lIns="93040" tIns="46520" rIns="93040" bIns="465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30402" rtl="0" eaLnBrk="1" latinLnBrk="0" hangingPunct="1">
        <a:spcBef>
          <a:spcPct val="0"/>
        </a:spcBef>
        <a:buNone/>
        <a:defRPr sz="4500" kern="1200">
          <a:solidFill>
            <a:schemeClr val="tx1"/>
          </a:solidFill>
          <a:latin typeface="+mj-lt"/>
          <a:ea typeface="+mj-ea"/>
          <a:cs typeface="+mj-cs"/>
        </a:defRPr>
      </a:lvl1pPr>
    </p:titleStyle>
    <p:body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30402" rtl="0" eaLnBrk="1" latinLnBrk="0" hangingPunct="1">
        <a:defRPr sz="1800" kern="1200">
          <a:solidFill>
            <a:schemeClr val="tx1"/>
          </a:solidFill>
          <a:latin typeface="+mn-lt"/>
          <a:ea typeface="+mn-ea"/>
          <a:cs typeface="+mn-cs"/>
        </a:defRPr>
      </a:lvl1pPr>
      <a:lvl2pPr marL="465201" algn="l" defTabSz="930402" rtl="0" eaLnBrk="1" latinLnBrk="0" hangingPunct="1">
        <a:defRPr sz="1800" kern="1200">
          <a:solidFill>
            <a:schemeClr val="tx1"/>
          </a:solidFill>
          <a:latin typeface="+mn-lt"/>
          <a:ea typeface="+mn-ea"/>
          <a:cs typeface="+mn-cs"/>
        </a:defRPr>
      </a:lvl2pPr>
      <a:lvl3pPr marL="930402" algn="l" defTabSz="930402" rtl="0" eaLnBrk="1" latinLnBrk="0" hangingPunct="1">
        <a:defRPr sz="1800" kern="1200">
          <a:solidFill>
            <a:schemeClr val="tx1"/>
          </a:solidFill>
          <a:latin typeface="+mn-lt"/>
          <a:ea typeface="+mn-ea"/>
          <a:cs typeface="+mn-cs"/>
        </a:defRPr>
      </a:lvl3pPr>
      <a:lvl4pPr marL="1395603" algn="l" defTabSz="930402" rtl="0" eaLnBrk="1" latinLnBrk="0" hangingPunct="1">
        <a:defRPr sz="1800" kern="1200">
          <a:solidFill>
            <a:schemeClr val="tx1"/>
          </a:solidFill>
          <a:latin typeface="+mn-lt"/>
          <a:ea typeface="+mn-ea"/>
          <a:cs typeface="+mn-cs"/>
        </a:defRPr>
      </a:lvl4pPr>
      <a:lvl5pPr marL="1860804" algn="l" defTabSz="930402" rtl="0" eaLnBrk="1" latinLnBrk="0" hangingPunct="1">
        <a:defRPr sz="1800" kern="1200">
          <a:solidFill>
            <a:schemeClr val="tx1"/>
          </a:solidFill>
          <a:latin typeface="+mn-lt"/>
          <a:ea typeface="+mn-ea"/>
          <a:cs typeface="+mn-cs"/>
        </a:defRPr>
      </a:lvl5pPr>
      <a:lvl6pPr marL="2326005" algn="l" defTabSz="930402" rtl="0" eaLnBrk="1" latinLnBrk="0" hangingPunct="1">
        <a:defRPr sz="1800" kern="1200">
          <a:solidFill>
            <a:schemeClr val="tx1"/>
          </a:solidFill>
          <a:latin typeface="+mn-lt"/>
          <a:ea typeface="+mn-ea"/>
          <a:cs typeface="+mn-cs"/>
        </a:defRPr>
      </a:lvl6pPr>
      <a:lvl7pPr marL="2791206" algn="l" defTabSz="930402" rtl="0" eaLnBrk="1" latinLnBrk="0" hangingPunct="1">
        <a:defRPr sz="1800" kern="1200">
          <a:solidFill>
            <a:schemeClr val="tx1"/>
          </a:solidFill>
          <a:latin typeface="+mn-lt"/>
          <a:ea typeface="+mn-ea"/>
          <a:cs typeface="+mn-cs"/>
        </a:defRPr>
      </a:lvl7pPr>
      <a:lvl8pPr marL="3256407" algn="l" defTabSz="930402" rtl="0" eaLnBrk="1" latinLnBrk="0" hangingPunct="1">
        <a:defRPr sz="1800" kern="1200">
          <a:solidFill>
            <a:schemeClr val="tx1"/>
          </a:solidFill>
          <a:latin typeface="+mn-lt"/>
          <a:ea typeface="+mn-ea"/>
          <a:cs typeface="+mn-cs"/>
        </a:defRPr>
      </a:lvl8pPr>
      <a:lvl9pPr marL="3721608" algn="l" defTabSz="9304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CB90154-5FBF-2035-7153-CD40533342BD}"/>
              </a:ext>
            </a:extLst>
          </p:cNvPr>
          <p:cNvSpPr/>
          <p:nvPr/>
        </p:nvSpPr>
        <p:spPr>
          <a:xfrm>
            <a:off x="406" y="0"/>
            <a:ext cx="121896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pic>
        <p:nvPicPr>
          <p:cNvPr id="9" name="Resim 8" descr="gökyüzü, dış mekan, bulut, mülk içeren bir resim&#10;&#10;Açıklama otomatik olarak oluşturuldu">
            <a:extLst>
              <a:ext uri="{FF2B5EF4-FFF2-40B4-BE49-F238E27FC236}">
                <a16:creationId xmlns:a16="http://schemas.microsoft.com/office/drawing/2014/main" id="{A64502F0-8D77-8097-A67C-C6174915C74D}"/>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7217" y="2938"/>
            <a:ext cx="12189600" cy="6856650"/>
          </a:xfrm>
          <a:prstGeom prst="rect">
            <a:avLst/>
          </a:prstGeom>
        </p:spPr>
      </p:pic>
      <p:pic>
        <p:nvPicPr>
          <p:cNvPr id="7" name="6 Resim" descr="MTÜ LOGO 1.png"/>
          <p:cNvPicPr>
            <a:picLocks noChangeAspect="1"/>
          </p:cNvPicPr>
          <p:nvPr/>
        </p:nvPicPr>
        <p:blipFill>
          <a:blip r:embed="rId4" cstate="print"/>
          <a:stretch>
            <a:fillRect/>
          </a:stretch>
        </p:blipFill>
        <p:spPr>
          <a:xfrm>
            <a:off x="4475206" y="786588"/>
            <a:ext cx="3240000" cy="2612242"/>
          </a:xfrm>
          <a:prstGeom prst="rect">
            <a:avLst/>
          </a:prstGeom>
        </p:spPr>
      </p:pic>
      <p:sp>
        <p:nvSpPr>
          <p:cNvPr id="10" name="Başlık 1">
            <a:extLst>
              <a:ext uri="{FF2B5EF4-FFF2-40B4-BE49-F238E27FC236}">
                <a16:creationId xmlns:a16="http://schemas.microsoft.com/office/drawing/2014/main" id="{A89DB15C-4A6C-D786-0762-54272083FCFA}"/>
              </a:ext>
            </a:extLst>
          </p:cNvPr>
          <p:cNvSpPr txBox="1">
            <a:spLocks/>
          </p:cNvSpPr>
          <p:nvPr/>
        </p:nvSpPr>
        <p:spPr>
          <a:xfrm>
            <a:off x="5339206" y="5501496"/>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1400" dirty="0">
                <a:solidFill>
                  <a:schemeClr val="bg1"/>
                </a:solidFill>
                <a:latin typeface="Times New Roman" panose="02020603050405020304" pitchFamily="18" charset="0"/>
                <a:cs typeface="Times New Roman" panose="02020603050405020304" pitchFamily="18" charset="0"/>
              </a:rPr>
              <a:t>www.</a:t>
            </a:r>
            <a:r>
              <a:rPr lang="tr-TR" sz="1600" b="1" dirty="0" err="1">
                <a:solidFill>
                  <a:schemeClr val="bg1"/>
                </a:solidFill>
                <a:latin typeface="Times New Roman" panose="02020603050405020304" pitchFamily="18" charset="0"/>
                <a:cs typeface="Times New Roman" panose="02020603050405020304" pitchFamily="18" charset="0"/>
              </a:rPr>
              <a:t>ozal</a:t>
            </a:r>
            <a:r>
              <a:rPr lang="tr-TR" sz="1400" dirty="0">
                <a:solidFill>
                  <a:schemeClr val="bg1"/>
                </a:solidFill>
                <a:latin typeface="Times New Roman" panose="02020603050405020304" pitchFamily="18" charset="0"/>
                <a:cs typeface="Times New Roman" panose="02020603050405020304" pitchFamily="18" charset="0"/>
              </a:rPr>
              <a:t>.edu.tr</a:t>
            </a:r>
          </a:p>
        </p:txBody>
      </p:sp>
    </p:spTree>
    <p:extLst>
      <p:ext uri="{BB962C8B-B14F-4D97-AF65-F5344CB8AC3E}">
        <p14:creationId xmlns:p14="http://schemas.microsoft.com/office/powerpoint/2010/main" val="267289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41EEA-4A27-6171-6E13-30E98E4EBDB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763AE3D0-39CF-5409-006E-124BEB1EBEED}"/>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7F4090BB-6F45-070E-54A0-F203CE9CCAA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F33851A-E2DF-515B-2357-7BB265718FA8}"/>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1DDE7C1-A6C4-B5F8-8B5B-F9AE0F726153}"/>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CB530F3-243B-F098-A0F0-9ACCFE032CC9}"/>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AF2A7DDC-A97F-FB28-564E-CCF73498942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475007C0-1A3D-338B-4B35-E923210C3474}"/>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FF628F3-E994-972C-B4A8-27C9D126C39E}"/>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a:solidFill>
                  <a:schemeClr val="bg1"/>
                </a:solidFill>
                <a:latin typeface="Times New Roman" panose="02020603050405020304" pitchFamily="18" charset="0"/>
                <a:cs typeface="Times New Roman" panose="02020603050405020304" pitchFamily="18" charset="0"/>
              </a:rPr>
              <a:t>Taşınır </a:t>
            </a:r>
            <a:r>
              <a:rPr lang="tr-TR" sz="2400" dirty="0" smtClean="0">
                <a:solidFill>
                  <a:schemeClr val="bg1"/>
                </a:solidFill>
                <a:latin typeface="Times New Roman" panose="02020603050405020304" pitchFamily="18" charset="0"/>
                <a:cs typeface="Times New Roman" panose="02020603050405020304" pitchFamily="18" charset="0"/>
              </a:rPr>
              <a:t>Kayıt Yetkilisi-Taşınır Kontrol Yetkilisi (Madde 6)</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5" name="Dikdörtgen 14"/>
          <p:cNvSpPr/>
          <p:nvPr/>
        </p:nvSpPr>
        <p:spPr>
          <a:xfrm>
            <a:off x="1126654" y="1021816"/>
            <a:ext cx="10375064" cy="2995692"/>
          </a:xfrm>
          <a:prstGeom prst="rect">
            <a:avLst/>
          </a:prstGeom>
        </p:spPr>
        <p:txBody>
          <a:bodyPr wrap="square">
            <a:spAutoFit/>
          </a:bodyPr>
          <a:lstStyle/>
          <a:p>
            <a:pPr marL="12700" lvl="0" algn="ctr">
              <a:spcBef>
                <a:spcPts val="775"/>
              </a:spcBef>
              <a:spcAft>
                <a:spcPts val="1200"/>
              </a:spcAft>
            </a:pPr>
            <a:r>
              <a:rPr lang="tr-TR" sz="1600" b="1" dirty="0" smtClean="0">
                <a:solidFill>
                  <a:srgbClr val="0098BC"/>
                </a:solidFill>
                <a:latin typeface="Times New Roman" panose="02020603050405020304" pitchFamily="18" charset="0"/>
                <a:cs typeface="Times New Roman" panose="02020603050405020304" pitchFamily="18" charset="0"/>
              </a:rPr>
              <a:t>Taşınır </a:t>
            </a:r>
            <a:r>
              <a:rPr lang="tr-TR" sz="1600" b="1" dirty="0">
                <a:solidFill>
                  <a:srgbClr val="0098BC"/>
                </a:solidFill>
                <a:latin typeface="Times New Roman" panose="02020603050405020304" pitchFamily="18" charset="0"/>
                <a:cs typeface="Times New Roman" panose="02020603050405020304" pitchFamily="18" charset="0"/>
              </a:rPr>
              <a:t>K</a:t>
            </a:r>
            <a:r>
              <a:rPr lang="tr-TR" sz="1600" b="1" dirty="0" smtClean="0">
                <a:solidFill>
                  <a:srgbClr val="0098BC"/>
                </a:solidFill>
                <a:latin typeface="Times New Roman" panose="02020603050405020304" pitchFamily="18" charset="0"/>
                <a:cs typeface="Times New Roman" panose="02020603050405020304" pitchFamily="18" charset="0"/>
              </a:rPr>
              <a:t>ayıt </a:t>
            </a:r>
            <a:r>
              <a:rPr lang="tr-TR" sz="1600" b="1" dirty="0">
                <a:solidFill>
                  <a:srgbClr val="0098BC"/>
                </a:solidFill>
                <a:latin typeface="Times New Roman" panose="02020603050405020304" pitchFamily="18" charset="0"/>
                <a:cs typeface="Times New Roman" panose="02020603050405020304" pitchFamily="18" charset="0"/>
              </a:rPr>
              <a:t>Y</a:t>
            </a:r>
            <a:r>
              <a:rPr lang="tr-TR" sz="1600" b="1" dirty="0" smtClean="0">
                <a:solidFill>
                  <a:srgbClr val="0098BC"/>
                </a:solidFill>
                <a:latin typeface="Times New Roman" panose="02020603050405020304" pitchFamily="18" charset="0"/>
                <a:cs typeface="Times New Roman" panose="02020603050405020304" pitchFamily="18" charset="0"/>
              </a:rPr>
              <a:t>etkililerinin </a:t>
            </a:r>
            <a:r>
              <a:rPr lang="tr-TR" sz="1600" b="1" dirty="0">
                <a:solidFill>
                  <a:srgbClr val="0098BC"/>
                </a:solidFill>
                <a:latin typeface="Times New Roman" panose="02020603050405020304" pitchFamily="18" charset="0"/>
                <a:cs typeface="Times New Roman" panose="02020603050405020304" pitchFamily="18" charset="0"/>
              </a:rPr>
              <a:t>G</a:t>
            </a:r>
            <a:r>
              <a:rPr lang="tr-TR" sz="1600" b="1" dirty="0" smtClean="0">
                <a:solidFill>
                  <a:srgbClr val="0098BC"/>
                </a:solidFill>
                <a:latin typeface="Times New Roman" panose="02020603050405020304" pitchFamily="18" charset="0"/>
                <a:cs typeface="Times New Roman" panose="02020603050405020304" pitchFamily="18" charset="0"/>
              </a:rPr>
              <a:t>örev </a:t>
            </a:r>
            <a:r>
              <a:rPr lang="tr-TR" sz="1600" b="1" dirty="0">
                <a:solidFill>
                  <a:srgbClr val="0098BC"/>
                </a:solidFill>
                <a:latin typeface="Times New Roman" panose="02020603050405020304" pitchFamily="18" charset="0"/>
                <a:cs typeface="Times New Roman" panose="02020603050405020304" pitchFamily="18" charset="0"/>
              </a:rPr>
              <a:t>ve S</a:t>
            </a:r>
            <a:r>
              <a:rPr lang="tr-TR" sz="1600" b="1" dirty="0" smtClean="0">
                <a:solidFill>
                  <a:srgbClr val="0098BC"/>
                </a:solidFill>
                <a:latin typeface="Times New Roman" panose="02020603050405020304" pitchFamily="18" charset="0"/>
                <a:cs typeface="Times New Roman" panose="02020603050405020304" pitchFamily="18" charset="0"/>
              </a:rPr>
              <a:t>orumlulukları</a:t>
            </a:r>
            <a:endParaRPr lang="tr-TR" sz="1600" b="1" dirty="0">
              <a:solidFill>
                <a:srgbClr val="0098BC"/>
              </a:solidFill>
              <a:latin typeface="Times New Roman" panose="02020603050405020304" pitchFamily="18" charset="0"/>
              <a:cs typeface="Times New Roman" panose="02020603050405020304" pitchFamily="18" charset="0"/>
            </a:endParaRPr>
          </a:p>
          <a:p>
            <a:pPr marL="12700" lvl="0" indent="0" algn="just">
              <a:lnSpc>
                <a:spcPct val="100000"/>
              </a:lnSpc>
              <a:spcBef>
                <a:spcPts val="400"/>
              </a:spcBef>
              <a:spcAft>
                <a:spcPts val="400"/>
              </a:spcAft>
              <a:buNone/>
            </a:pPr>
            <a:r>
              <a:rPr lang="tr-TR" sz="1400" b="1" dirty="0">
                <a:solidFill>
                  <a:prstClr val="black"/>
                </a:solidFill>
                <a:latin typeface="Times New Roman" panose="02020603050405020304" pitchFamily="18" charset="0"/>
                <a:cs typeface="Times New Roman" panose="02020603050405020304" pitchFamily="18" charset="0"/>
              </a:rPr>
              <a:t>f</a:t>
            </a:r>
            <a:r>
              <a:rPr lang="tr-TR" sz="1400" b="1" dirty="0" smtClean="0">
                <a:solidFill>
                  <a:prstClr val="black"/>
                </a:solidFill>
                <a:latin typeface="Times New Roman" panose="02020603050405020304" pitchFamily="18" charset="0"/>
                <a:cs typeface="Times New Roman" panose="02020603050405020304" pitchFamily="18" charset="0"/>
              </a:rPr>
              <a:t>)</a:t>
            </a:r>
            <a:r>
              <a:rPr lang="tr-TR" sz="1400" dirty="0">
                <a:solidFill>
                  <a:prstClr val="black"/>
                </a:solidFill>
                <a:latin typeface="Times New Roman" panose="02020603050405020304" pitchFamily="18" charset="0"/>
                <a:cs typeface="Times New Roman" panose="02020603050405020304" pitchFamily="18" charset="0"/>
              </a:rPr>
              <a:t> </a:t>
            </a:r>
            <a:r>
              <a:rPr lang="tr-TR" sz="1400" dirty="0" smtClean="0">
                <a:solidFill>
                  <a:prstClr val="black"/>
                </a:solidFill>
                <a:latin typeface="Times New Roman" panose="02020603050405020304" pitchFamily="18" charset="0"/>
                <a:cs typeface="Times New Roman" panose="02020603050405020304" pitchFamily="18" charset="0"/>
              </a:rPr>
              <a:t> Ambar </a:t>
            </a:r>
            <a:r>
              <a:rPr lang="tr-TR" sz="1400" dirty="0">
                <a:solidFill>
                  <a:prstClr val="black"/>
                </a:solidFill>
                <a:latin typeface="Times New Roman" panose="02020603050405020304" pitchFamily="18" charset="0"/>
                <a:cs typeface="Times New Roman" panose="02020603050405020304" pitchFamily="18" charset="0"/>
              </a:rPr>
              <a:t>sayımını ve stok kontrolünü yapmak, harcama yetkilisince belirlenen asgari stok seviyesinin altına düşen taşınırları harcama yetkilisine bildirmek.</a:t>
            </a:r>
          </a:p>
          <a:p>
            <a:pPr marL="12700" lvl="0" indent="0" algn="just">
              <a:lnSpc>
                <a:spcPct val="100000"/>
              </a:lnSpc>
              <a:spcBef>
                <a:spcPts val="400"/>
              </a:spcBef>
              <a:spcAft>
                <a:spcPts val="400"/>
              </a:spcAft>
              <a:buNone/>
            </a:pPr>
            <a:r>
              <a:rPr lang="tr-TR" sz="1400" b="1" dirty="0">
                <a:solidFill>
                  <a:prstClr val="black"/>
                </a:solidFill>
                <a:latin typeface="Times New Roman" panose="02020603050405020304" pitchFamily="18" charset="0"/>
                <a:cs typeface="Times New Roman" panose="02020603050405020304" pitchFamily="18" charset="0"/>
              </a:rPr>
              <a:t>g)</a:t>
            </a:r>
            <a:r>
              <a:rPr lang="tr-TR" sz="1400" dirty="0">
                <a:solidFill>
                  <a:prstClr val="black"/>
                </a:solidFill>
                <a:latin typeface="Times New Roman" panose="02020603050405020304" pitchFamily="18" charset="0"/>
                <a:cs typeface="Times New Roman" panose="02020603050405020304" pitchFamily="18" charset="0"/>
              </a:rPr>
              <a:t> Kullanımda bulunan dayanıklı taşınırları bulundukları yerde kontrol etmek, sayımlarını yapmak ve yaptırmak</a:t>
            </a:r>
            <a:r>
              <a:rPr lang="tr-TR" sz="1400" dirty="0" smtClean="0">
                <a:solidFill>
                  <a:prstClr val="black"/>
                </a:solidFill>
                <a:latin typeface="Times New Roman" panose="02020603050405020304" pitchFamily="18" charset="0"/>
                <a:cs typeface="Times New Roman" panose="02020603050405020304" pitchFamily="18" charset="0"/>
              </a:rPr>
              <a:t>.</a:t>
            </a:r>
          </a:p>
          <a:p>
            <a:pPr marL="12700" lvl="0" indent="0" algn="just">
              <a:lnSpc>
                <a:spcPct val="100000"/>
              </a:lnSpc>
              <a:spcBef>
                <a:spcPts val="400"/>
              </a:spcBef>
              <a:spcAft>
                <a:spcPts val="400"/>
              </a:spcAft>
              <a:buNone/>
            </a:pPr>
            <a:r>
              <a:rPr lang="tr-TR" sz="1400" b="1" dirty="0">
                <a:solidFill>
                  <a:prstClr val="black"/>
                </a:solidFill>
                <a:latin typeface="Times New Roman" panose="02020603050405020304" pitchFamily="18" charset="0"/>
                <a:cs typeface="Times New Roman" panose="02020603050405020304" pitchFamily="18" charset="0"/>
              </a:rPr>
              <a:t>ğ)</a:t>
            </a:r>
            <a:r>
              <a:rPr lang="tr-TR" sz="1400" dirty="0">
                <a:solidFill>
                  <a:prstClr val="black"/>
                </a:solidFill>
                <a:latin typeface="Times New Roman" panose="02020603050405020304" pitchFamily="18" charset="0"/>
                <a:cs typeface="Times New Roman" panose="02020603050405020304" pitchFamily="18" charset="0"/>
              </a:rPr>
              <a:t> Harcama biriminin malzeme ihtiyaç planlamasının yapılmasına yardımcı olmak.</a:t>
            </a:r>
          </a:p>
          <a:p>
            <a:pPr marL="12700" lvl="0" indent="0" algn="just">
              <a:lnSpc>
                <a:spcPct val="100000"/>
              </a:lnSpc>
              <a:spcBef>
                <a:spcPts val="400"/>
              </a:spcBef>
              <a:spcAft>
                <a:spcPts val="400"/>
              </a:spcAft>
              <a:buNone/>
            </a:pPr>
            <a:r>
              <a:rPr lang="tr-TR" sz="1400" b="1" dirty="0">
                <a:solidFill>
                  <a:prstClr val="black"/>
                </a:solidFill>
                <a:latin typeface="Times New Roman" panose="02020603050405020304" pitchFamily="18" charset="0"/>
                <a:cs typeface="Times New Roman" panose="02020603050405020304" pitchFamily="18" charset="0"/>
              </a:rPr>
              <a:t>h)</a:t>
            </a:r>
            <a:r>
              <a:rPr lang="tr-TR" sz="1400" dirty="0">
                <a:solidFill>
                  <a:prstClr val="black"/>
                </a:solidFill>
                <a:latin typeface="Times New Roman" panose="02020603050405020304" pitchFamily="18" charset="0"/>
                <a:cs typeface="Times New Roman" panose="02020603050405020304" pitchFamily="18" charset="0"/>
              </a:rPr>
              <a:t> Kayıtlarını tuttuğu taşınırların yönetim hesabını hazırlamak ve harcama yetkilisine sunulmak üzere taşınır kontrol yetkilisine teslim etmek.</a:t>
            </a:r>
          </a:p>
          <a:p>
            <a:pPr marL="12700" lvl="0" indent="0" algn="just">
              <a:lnSpc>
                <a:spcPct val="100000"/>
              </a:lnSpc>
              <a:spcBef>
                <a:spcPts val="400"/>
              </a:spcBef>
              <a:spcAft>
                <a:spcPts val="400"/>
              </a:spcAft>
              <a:buNone/>
            </a:pPr>
            <a:r>
              <a:rPr lang="tr-TR" sz="1400" b="1" dirty="0">
                <a:solidFill>
                  <a:prstClr val="black"/>
                </a:solidFill>
                <a:latin typeface="Times New Roman" panose="02020603050405020304" pitchFamily="18" charset="0"/>
                <a:cs typeface="Times New Roman" panose="02020603050405020304" pitchFamily="18" charset="0"/>
              </a:rPr>
              <a:t>ı)</a:t>
            </a:r>
            <a:r>
              <a:rPr lang="tr-TR" sz="1400" dirty="0">
                <a:solidFill>
                  <a:prstClr val="black"/>
                </a:solidFill>
                <a:latin typeface="Times New Roman" panose="02020603050405020304" pitchFamily="18" charset="0"/>
                <a:cs typeface="Times New Roman" panose="02020603050405020304" pitchFamily="18" charset="0"/>
              </a:rPr>
              <a:t> Ambarlarında kasıt, kusur, ihmal veya tedbirsizlikleri nedeniyle meydana gelen kayıp ve noksanlıklardan sorumlu olmak.</a:t>
            </a:r>
          </a:p>
          <a:p>
            <a:pPr marL="412750" lvl="0" indent="-400050" algn="just">
              <a:lnSpc>
                <a:spcPct val="100000"/>
              </a:lnSpc>
              <a:spcBef>
                <a:spcPts val="400"/>
              </a:spcBef>
              <a:spcAft>
                <a:spcPts val="400"/>
              </a:spcAft>
              <a:buAutoNum type="romanLcParenR"/>
            </a:pPr>
            <a:r>
              <a:rPr lang="tr-TR" sz="1400" dirty="0" smtClean="0">
                <a:solidFill>
                  <a:prstClr val="black"/>
                </a:solidFill>
                <a:latin typeface="Times New Roman" panose="02020603050405020304" pitchFamily="18" charset="0"/>
                <a:cs typeface="Times New Roman" panose="02020603050405020304" pitchFamily="18" charset="0"/>
              </a:rPr>
              <a:t>Ambarlarını </a:t>
            </a:r>
            <a:r>
              <a:rPr lang="tr-TR" sz="1400" dirty="0">
                <a:solidFill>
                  <a:prstClr val="black"/>
                </a:solidFill>
                <a:latin typeface="Times New Roman" panose="02020603050405020304" pitchFamily="18" charset="0"/>
                <a:cs typeface="Times New Roman" panose="02020603050405020304" pitchFamily="18" charset="0"/>
              </a:rPr>
              <a:t>devir ve teslim etmeden, görevlerinden ayrılmamak</a:t>
            </a:r>
            <a:r>
              <a:rPr lang="tr-TR" sz="1400" dirty="0" smtClean="0">
                <a:solidFill>
                  <a:prstClr val="black"/>
                </a:solidFill>
                <a:latin typeface="Times New Roman" panose="02020603050405020304" pitchFamily="18" charset="0"/>
                <a:cs typeface="Times New Roman" panose="02020603050405020304" pitchFamily="18" charset="0"/>
              </a:rPr>
              <a:t>.</a:t>
            </a:r>
            <a:endParaRPr lang="tr-TR" sz="1400" dirty="0">
              <a:solidFill>
                <a:prstClr val="black"/>
              </a:solidFill>
              <a:latin typeface="Times New Roman" panose="02020603050405020304" pitchFamily="18" charset="0"/>
              <a:cs typeface="Times New Roman" panose="02020603050405020304" pitchFamily="18" charset="0"/>
            </a:endParaRPr>
          </a:p>
          <a:p>
            <a:pPr marL="12700" lvl="0" algn="just">
              <a:spcBef>
                <a:spcPts val="775"/>
              </a:spcBef>
              <a:spcAft>
                <a:spcPts val="1200"/>
              </a:spcAft>
            </a:pP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303912"/>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41EEA-4A27-6171-6E13-30E98E4EBDB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763AE3D0-39CF-5409-006E-124BEB1EBEED}"/>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7F4090BB-6F45-070E-54A0-F203CE9CCAA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F33851A-E2DF-515B-2357-7BB265718FA8}"/>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1DDE7C1-A6C4-B5F8-8B5B-F9AE0F726153}"/>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CB530F3-243B-F098-A0F0-9ACCFE032CC9}"/>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AF2A7DDC-A97F-FB28-564E-CCF73498942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475007C0-1A3D-338B-4B35-E923210C3474}"/>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FF628F3-E994-972C-B4A8-27C9D126C39E}"/>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a:solidFill>
                  <a:schemeClr val="bg1"/>
                </a:solidFill>
                <a:latin typeface="Times New Roman" panose="02020603050405020304" pitchFamily="18" charset="0"/>
                <a:cs typeface="Times New Roman" panose="02020603050405020304" pitchFamily="18" charset="0"/>
              </a:rPr>
              <a:t>Taşınır </a:t>
            </a:r>
            <a:r>
              <a:rPr lang="tr-TR" sz="2400" dirty="0" smtClean="0">
                <a:solidFill>
                  <a:schemeClr val="bg1"/>
                </a:solidFill>
                <a:latin typeface="Times New Roman" panose="02020603050405020304" pitchFamily="18" charset="0"/>
                <a:cs typeface="Times New Roman" panose="02020603050405020304" pitchFamily="18" charset="0"/>
              </a:rPr>
              <a:t>Kayıt Yetkilisi-Taşınır Kontrol Yetkilisi (Madde 6)</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3" name="İçerik Yer Tutucusu 2"/>
          <p:cNvSpPr txBox="1">
            <a:spLocks/>
          </p:cNvSpPr>
          <p:nvPr/>
        </p:nvSpPr>
        <p:spPr>
          <a:xfrm>
            <a:off x="1126654" y="981522"/>
            <a:ext cx="4896544" cy="5688632"/>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ctr">
              <a:spcBef>
                <a:spcPts val="775"/>
              </a:spcBef>
              <a:spcAft>
                <a:spcPts val="1200"/>
              </a:spcAft>
              <a:buFont typeface="Arial" pitchFamily="34" charset="0"/>
              <a:buNone/>
            </a:pPr>
            <a:r>
              <a:rPr lang="tr-TR" sz="1600" b="1" dirty="0" smtClean="0">
                <a:solidFill>
                  <a:srgbClr val="0098BC"/>
                </a:solidFill>
                <a:latin typeface="Times New Roman" panose="02020603050405020304" pitchFamily="18" charset="0"/>
                <a:cs typeface="Times New Roman" panose="02020603050405020304" pitchFamily="18" charset="0"/>
              </a:rPr>
              <a:t>Taşınır </a:t>
            </a:r>
            <a:r>
              <a:rPr lang="tr-TR" sz="1600" b="1" dirty="0">
                <a:solidFill>
                  <a:srgbClr val="0098BC"/>
                </a:solidFill>
                <a:latin typeface="Times New Roman" panose="02020603050405020304" pitchFamily="18" charset="0"/>
                <a:cs typeface="Times New Roman" panose="02020603050405020304" pitchFamily="18" charset="0"/>
              </a:rPr>
              <a:t>K</a:t>
            </a:r>
            <a:r>
              <a:rPr lang="tr-TR" sz="1600" b="1" dirty="0" smtClean="0">
                <a:solidFill>
                  <a:srgbClr val="0098BC"/>
                </a:solidFill>
                <a:latin typeface="Times New Roman" panose="02020603050405020304" pitchFamily="18" charset="0"/>
                <a:cs typeface="Times New Roman" panose="02020603050405020304" pitchFamily="18" charset="0"/>
              </a:rPr>
              <a:t>ontrol </a:t>
            </a:r>
            <a:r>
              <a:rPr lang="tr-TR" sz="1600" b="1" dirty="0">
                <a:solidFill>
                  <a:srgbClr val="0098BC"/>
                </a:solidFill>
                <a:latin typeface="Times New Roman" panose="02020603050405020304" pitchFamily="18" charset="0"/>
                <a:cs typeface="Times New Roman" panose="02020603050405020304" pitchFamily="18" charset="0"/>
              </a:rPr>
              <a:t>Y</a:t>
            </a:r>
            <a:r>
              <a:rPr lang="tr-TR" sz="1600" b="1" dirty="0" smtClean="0">
                <a:solidFill>
                  <a:srgbClr val="0098BC"/>
                </a:solidFill>
                <a:latin typeface="Times New Roman" panose="02020603050405020304" pitchFamily="18" charset="0"/>
                <a:cs typeface="Times New Roman" panose="02020603050405020304" pitchFamily="18" charset="0"/>
              </a:rPr>
              <a:t>etkililerinin </a:t>
            </a:r>
          </a:p>
          <a:p>
            <a:pPr marL="12700" indent="0" algn="ctr">
              <a:spcBef>
                <a:spcPts val="775"/>
              </a:spcBef>
              <a:spcAft>
                <a:spcPts val="1200"/>
              </a:spcAft>
              <a:buFont typeface="Arial" pitchFamily="34" charset="0"/>
              <a:buNone/>
            </a:pPr>
            <a:r>
              <a:rPr lang="tr-TR" sz="1600" b="1" dirty="0" smtClean="0">
                <a:solidFill>
                  <a:srgbClr val="0098BC"/>
                </a:solidFill>
                <a:latin typeface="Times New Roman" panose="02020603050405020304" pitchFamily="18" charset="0"/>
                <a:cs typeface="Times New Roman" panose="02020603050405020304" pitchFamily="18" charset="0"/>
              </a:rPr>
              <a:t>Görev ve Sorumlulukları</a:t>
            </a:r>
          </a:p>
          <a:p>
            <a:pPr marL="12700" indent="0" algn="ctr">
              <a:spcBef>
                <a:spcPts val="775"/>
              </a:spcBef>
              <a:spcAft>
                <a:spcPts val="1200"/>
              </a:spcAft>
              <a:buFont typeface="Arial" pitchFamily="34" charset="0"/>
              <a:buNone/>
            </a:pPr>
            <a:endParaRPr lang="tr-TR" sz="1400" b="1" dirty="0" smtClean="0">
              <a:solidFill>
                <a:srgbClr val="0070C0"/>
              </a:solidFill>
              <a:latin typeface="Times New Roman" panose="02020603050405020304" pitchFamily="18" charset="0"/>
              <a:cs typeface="Times New Roman" panose="02020603050405020304" pitchFamily="18" charset="0"/>
            </a:endParaRPr>
          </a:p>
          <a:p>
            <a:pPr marL="12700" indent="0" algn="just">
              <a:lnSpc>
                <a:spcPct val="150000"/>
              </a:lnSpc>
              <a:spcBef>
                <a:spcPts val="775"/>
              </a:spcBef>
              <a:spcAft>
                <a:spcPts val="1200"/>
              </a:spcAft>
              <a:buFont typeface="Arial" pitchFamily="34" charset="0"/>
              <a:buNone/>
            </a:pPr>
            <a:r>
              <a:rPr lang="tr-TR" sz="1400" b="1" dirty="0" smtClean="0">
                <a:solidFill>
                  <a:prstClr val="black"/>
                </a:solidFill>
                <a:latin typeface="Times New Roman" panose="02020603050405020304" pitchFamily="18" charset="0"/>
                <a:cs typeface="Times New Roman" panose="02020603050405020304" pitchFamily="18" charset="0"/>
              </a:rPr>
              <a:t>a) </a:t>
            </a:r>
            <a:r>
              <a:rPr lang="tr-TR" sz="1400" dirty="0" smtClean="0">
                <a:solidFill>
                  <a:prstClr val="black"/>
                </a:solidFill>
                <a:latin typeface="Times New Roman" panose="02020603050405020304" pitchFamily="18" charset="0"/>
                <a:cs typeface="Times New Roman" panose="02020603050405020304" pitchFamily="18" charset="0"/>
              </a:rPr>
              <a:t>Taşınır kayıt yetkilisinin hazırlamış olduğu taşınır mal yönetim hesabına ilişkin belge ve cetvellerin mevzuata ve mali tablolara uygunluğunu ve gerektiğinde yapılan diğer kayıt ve işlemleri kontrol etmek.</a:t>
            </a:r>
          </a:p>
          <a:p>
            <a:pPr marL="12700" indent="0" algn="just">
              <a:lnSpc>
                <a:spcPct val="150000"/>
              </a:lnSpc>
              <a:spcBef>
                <a:spcPts val="775"/>
              </a:spcBef>
              <a:spcAft>
                <a:spcPts val="1200"/>
              </a:spcAft>
              <a:buFont typeface="Arial" pitchFamily="34" charset="0"/>
              <a:buNone/>
            </a:pPr>
            <a:r>
              <a:rPr lang="tr-TR" sz="1400" b="1" dirty="0" smtClean="0">
                <a:solidFill>
                  <a:prstClr val="black"/>
                </a:solidFill>
                <a:latin typeface="Times New Roman" panose="02020603050405020304" pitchFamily="18" charset="0"/>
                <a:cs typeface="Times New Roman" panose="02020603050405020304" pitchFamily="18" charset="0"/>
              </a:rPr>
              <a:t>b) </a:t>
            </a:r>
            <a:r>
              <a:rPr lang="tr-TR" sz="1400" dirty="0" smtClean="0">
                <a:solidFill>
                  <a:prstClr val="black"/>
                </a:solidFill>
                <a:latin typeface="Times New Roman" panose="02020603050405020304" pitchFamily="18" charset="0"/>
                <a:cs typeface="Times New Roman" panose="02020603050405020304" pitchFamily="18" charset="0"/>
              </a:rPr>
              <a:t>Harcama Birimi Taşınır Mal Yönetim Hesabı Cetvelini imzalayarak harcama yetkilisine sunmak.</a:t>
            </a:r>
          </a:p>
          <a:p>
            <a:pPr marL="12700" indent="0" algn="just">
              <a:lnSpc>
                <a:spcPct val="150000"/>
              </a:lnSpc>
              <a:spcBef>
                <a:spcPts val="1800"/>
              </a:spcBef>
              <a:spcAft>
                <a:spcPts val="1200"/>
              </a:spcAft>
              <a:buFont typeface="Arial" pitchFamily="34" charset="0"/>
              <a:buNone/>
            </a:pPr>
            <a:r>
              <a:rPr lang="tr-TR" sz="1400" b="1" dirty="0" smtClean="0">
                <a:solidFill>
                  <a:prstClr val="black"/>
                </a:solidFill>
                <a:latin typeface="Times New Roman" panose="02020603050405020304" pitchFamily="18" charset="0"/>
                <a:cs typeface="Times New Roman" panose="02020603050405020304" pitchFamily="18" charset="0"/>
              </a:rPr>
              <a:t>* Taşınır kayıt yetkilileri </a:t>
            </a:r>
            <a:r>
              <a:rPr lang="tr-TR" sz="1400" dirty="0" smtClean="0">
                <a:solidFill>
                  <a:prstClr val="black"/>
                </a:solidFill>
                <a:latin typeface="Times New Roman" panose="02020603050405020304" pitchFamily="18" charset="0"/>
                <a:cs typeface="Times New Roman" panose="02020603050405020304" pitchFamily="18" charset="0"/>
              </a:rPr>
              <a:t>ile </a:t>
            </a:r>
            <a:r>
              <a:rPr lang="tr-TR" sz="1400" b="1" dirty="0" smtClean="0">
                <a:solidFill>
                  <a:prstClr val="black"/>
                </a:solidFill>
                <a:latin typeface="Times New Roman" panose="02020603050405020304" pitchFamily="18" charset="0"/>
                <a:cs typeface="Times New Roman" panose="02020603050405020304" pitchFamily="18" charset="0"/>
              </a:rPr>
              <a:t>taşınır kontrol yetkilileri, </a:t>
            </a:r>
            <a:r>
              <a:rPr lang="tr-TR" sz="1400" dirty="0" smtClean="0">
                <a:solidFill>
                  <a:prstClr val="black"/>
                </a:solidFill>
                <a:latin typeface="Times New Roman" panose="02020603050405020304" pitchFamily="18" charset="0"/>
                <a:cs typeface="Times New Roman" panose="02020603050405020304" pitchFamily="18" charset="0"/>
              </a:rPr>
              <a:t>düzenledikleri ve imzaladıkları belge ve cetvellerin doğruluğundan </a:t>
            </a:r>
            <a:r>
              <a:rPr lang="tr-TR" sz="1400" b="1" u="sng" dirty="0" smtClean="0">
                <a:solidFill>
                  <a:prstClr val="black"/>
                </a:solidFill>
                <a:latin typeface="Times New Roman" panose="02020603050405020304" pitchFamily="18" charset="0"/>
                <a:cs typeface="Times New Roman" panose="02020603050405020304" pitchFamily="18" charset="0"/>
              </a:rPr>
              <a:t>harcama yetkilisine karşı birlikte sorumludur.</a:t>
            </a:r>
            <a:endParaRPr lang="tr-TR" sz="1400" b="1" u="sng" dirty="0">
              <a:solidFill>
                <a:prstClr val="black"/>
              </a:solidFill>
              <a:latin typeface="Times New Roman" panose="02020603050405020304" pitchFamily="18" charset="0"/>
              <a:cs typeface="Times New Roman" panose="02020603050405020304" pitchFamily="18" charset="0"/>
            </a:endParaRPr>
          </a:p>
        </p:txBody>
      </p:sp>
      <p:pic>
        <p:nvPicPr>
          <p:cNvPr id="4098" name="Picture 2" descr="108.700+ Sorumluluk Illüstrasyonlar Stok Fotoğrafları, Resimler ve  Royalty-Free Görseller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262" y="981522"/>
            <a:ext cx="490245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33461"/>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BB1EB-F4E5-225D-061C-B8D68A38A392}"/>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D3F82DB3-23EB-07AA-46BD-91DAEEA454D7}"/>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D886F2BA-8D7D-38AF-49E2-BEE68E652F6E}"/>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29C65DB5-A3A1-2DBF-55F2-56F7A464ED3F}"/>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DF84715-E6A6-3501-A427-0FB22133F977}"/>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33AE9D7E-EE5E-F07C-87F4-60B6D59775DB}"/>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9C7E1F56-62E3-2334-59A8-18401C0DC8B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0F672AB9-3CE0-667B-43B9-719E1274B8C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C7CA667-B72A-5BBD-30FB-2898C4FC3A45}"/>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3" name="İçerik Yer Tutucusu 2">
            <a:extLst>
              <a:ext uri="{FF2B5EF4-FFF2-40B4-BE49-F238E27FC236}">
                <a16:creationId xmlns:a16="http://schemas.microsoft.com/office/drawing/2014/main" id="{CFA476DE-BF55-EE38-4907-72801E3ADFD2}"/>
              </a:ext>
            </a:extLst>
          </p:cNvPr>
          <p:cNvSpPr txBox="1">
            <a:spLocks/>
          </p:cNvSpPr>
          <p:nvPr/>
        </p:nvSpPr>
        <p:spPr>
          <a:xfrm>
            <a:off x="1198662" y="405458"/>
            <a:ext cx="10513168" cy="432048"/>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endPar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İçerik Yer Tutucusu 2"/>
          <p:cNvSpPr txBox="1">
            <a:spLocks/>
          </p:cNvSpPr>
          <p:nvPr/>
        </p:nvSpPr>
        <p:spPr>
          <a:xfrm>
            <a:off x="1227207" y="1629594"/>
            <a:ext cx="9782451" cy="4401613"/>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lnSpc>
                <a:spcPct val="150000"/>
              </a:lnSpc>
              <a:spcBef>
                <a:spcPts val="775"/>
              </a:spcBef>
              <a:spcAft>
                <a:spcPts val="12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a:t>
            </a:r>
            <a:r>
              <a:rPr lang="tr-TR" sz="1400" b="1" spc="-10" dirty="0" smtClean="0">
                <a:solidFill>
                  <a:srgbClr val="002060"/>
                </a:solidFill>
                <a:latin typeface="Times New Roman" panose="02020603050405020304" pitchFamily="18" charset="0"/>
                <a:cs typeface="Times New Roman" panose="02020603050405020304" pitchFamily="18" charset="0"/>
              </a:rPr>
              <a:t> </a:t>
            </a:r>
            <a:r>
              <a:rPr lang="tr-TR" sz="1400" dirty="0" smtClean="0">
                <a:solidFill>
                  <a:prstClr val="black"/>
                </a:solidFill>
                <a:latin typeface="Times New Roman" panose="02020603050405020304" pitchFamily="18" charset="0"/>
                <a:cs typeface="Times New Roman" panose="02020603050405020304" pitchFamily="18" charset="0"/>
              </a:rPr>
              <a:t>Kamu idaresinin taşınır hesaplarını birleştirmek ve üst yönetici adına </a:t>
            </a:r>
            <a:r>
              <a:rPr lang="tr-TR" sz="1400" b="1" dirty="0" smtClean="0">
                <a:solidFill>
                  <a:prstClr val="black"/>
                </a:solidFill>
                <a:latin typeface="Times New Roman" panose="02020603050405020304" pitchFamily="18" charset="0"/>
                <a:cs typeface="Times New Roman" panose="02020603050405020304" pitchFamily="18" charset="0"/>
              </a:rPr>
              <a:t>İdare Taşınır Mal Yönetimi Ayrıntılı Hesap Cetveli</a:t>
            </a:r>
            <a:r>
              <a:rPr lang="tr-TR" sz="1400" dirty="0" smtClean="0">
                <a:solidFill>
                  <a:prstClr val="black"/>
                </a:solidFill>
                <a:latin typeface="Times New Roman" panose="02020603050405020304" pitchFamily="18" charset="0"/>
                <a:cs typeface="Times New Roman" panose="02020603050405020304" pitchFamily="18" charset="0"/>
              </a:rPr>
              <a:t> ile </a:t>
            </a:r>
            <a:r>
              <a:rPr lang="tr-TR" sz="1400" b="1" dirty="0" smtClean="0">
                <a:solidFill>
                  <a:prstClr val="black"/>
                </a:solidFill>
                <a:latin typeface="Times New Roman" panose="02020603050405020304" pitchFamily="18" charset="0"/>
                <a:cs typeface="Times New Roman" panose="02020603050405020304" pitchFamily="18" charset="0"/>
              </a:rPr>
              <a:t>İdare Taşınır Mal Yönetim Hesabı İcmal Cetvelini</a:t>
            </a:r>
            <a:r>
              <a:rPr lang="tr-TR" sz="1400" dirty="0" smtClean="0">
                <a:solidFill>
                  <a:prstClr val="black"/>
                </a:solidFill>
                <a:latin typeface="Times New Roman" panose="02020603050405020304" pitchFamily="18" charset="0"/>
                <a:cs typeface="Times New Roman" panose="02020603050405020304" pitchFamily="18" charset="0"/>
              </a:rPr>
              <a:t> hazırlamak üzere merkezde mali hizmetler birimi yöneticisine bağlı konsolide görevlisi belirlenir.</a:t>
            </a:r>
          </a:p>
          <a:p>
            <a:pPr marL="12700" indent="0" algn="just">
              <a:lnSpc>
                <a:spcPct val="150000"/>
              </a:lnSpc>
              <a:spcBef>
                <a:spcPts val="775"/>
              </a:spcBef>
              <a:spcAft>
                <a:spcPts val="1200"/>
              </a:spcAft>
              <a:buFont typeface="Arial" pitchFamily="34" charset="0"/>
              <a:buNone/>
            </a:pPr>
            <a:r>
              <a:rPr lang="tr-TR" sz="1400" b="1" dirty="0" smtClean="0">
                <a:solidFill>
                  <a:prstClr val="black"/>
                </a:solidFill>
                <a:latin typeface="Times New Roman" panose="02020603050405020304" pitchFamily="18" charset="0"/>
                <a:cs typeface="Times New Roman" panose="02020603050405020304" pitchFamily="18" charset="0"/>
              </a:rPr>
              <a:t>*</a:t>
            </a:r>
            <a:r>
              <a:rPr lang="tr-TR" sz="1400" dirty="0" smtClean="0">
                <a:solidFill>
                  <a:srgbClr val="002060"/>
                </a:solidFill>
                <a:latin typeface="Times New Roman" panose="02020603050405020304" pitchFamily="18" charset="0"/>
                <a:cs typeface="Times New Roman" panose="02020603050405020304" pitchFamily="18" charset="0"/>
              </a:rPr>
              <a:t> </a:t>
            </a:r>
            <a:r>
              <a:rPr lang="tr-TR" sz="1400" dirty="0" smtClean="0">
                <a:solidFill>
                  <a:prstClr val="black"/>
                </a:solidFill>
                <a:latin typeface="Times New Roman" panose="02020603050405020304" pitchFamily="18" charset="0"/>
                <a:cs typeface="Times New Roman" panose="02020603050405020304" pitchFamily="18" charset="0"/>
              </a:rPr>
              <a:t>Mali hizmetler birimince gerek görülmesi hâlinde ilçe, il, bölge teşkilatlarının en üst yöneticileri, merkez harcama birimlerinde ise harcama yetkilileri tarafından konsolide görevlisi görevlendirilebilir.</a:t>
            </a:r>
          </a:p>
          <a:p>
            <a:pPr marL="12700" indent="0" algn="just">
              <a:lnSpc>
                <a:spcPct val="150000"/>
              </a:lnSpc>
              <a:spcBef>
                <a:spcPts val="775"/>
              </a:spcBef>
              <a:spcAft>
                <a:spcPts val="1200"/>
              </a:spcAft>
              <a:buFont typeface="Arial" pitchFamily="34" charset="0"/>
              <a:buNone/>
            </a:pPr>
            <a:r>
              <a:rPr lang="tr-TR" sz="1400" b="1" dirty="0" smtClean="0">
                <a:solidFill>
                  <a:prstClr val="black"/>
                </a:solidFill>
                <a:latin typeface="Times New Roman" panose="02020603050405020304" pitchFamily="18" charset="0"/>
                <a:cs typeface="Times New Roman" panose="02020603050405020304" pitchFamily="18" charset="0"/>
              </a:rPr>
              <a:t>*</a:t>
            </a:r>
            <a:r>
              <a:rPr lang="tr-TR" sz="1400" dirty="0" smtClean="0">
                <a:solidFill>
                  <a:srgbClr val="002060"/>
                </a:solidFill>
                <a:latin typeface="Times New Roman" panose="02020603050405020304" pitchFamily="18" charset="0"/>
                <a:cs typeface="Times New Roman" panose="02020603050405020304" pitchFamily="18" charset="0"/>
              </a:rPr>
              <a:t> </a:t>
            </a:r>
            <a:r>
              <a:rPr lang="tr-TR" sz="1400" dirty="0" smtClean="0">
                <a:solidFill>
                  <a:prstClr val="black"/>
                </a:solidFill>
                <a:latin typeface="Times New Roman" panose="02020603050405020304" pitchFamily="18" charset="0"/>
                <a:cs typeface="Times New Roman" panose="02020603050405020304" pitchFamily="18" charset="0"/>
              </a:rPr>
              <a:t>Taşınır kayıt ve işlemlerini bu amaçla oluşturulan taşınır bilişim sistemlerinde yürüten kamu idarelerinde; düzenlenecek </a:t>
            </a:r>
            <a:r>
              <a:rPr lang="tr-TR" sz="1400" b="1" dirty="0" smtClean="0">
                <a:solidFill>
                  <a:prstClr val="black"/>
                </a:solidFill>
                <a:latin typeface="Times New Roman" panose="02020603050405020304" pitchFamily="18" charset="0"/>
                <a:cs typeface="Times New Roman" panose="02020603050405020304" pitchFamily="18" charset="0"/>
              </a:rPr>
              <a:t>İdare Taşınır Mal Yönetimi Ayrıntılı Hesap Cetveli</a:t>
            </a:r>
            <a:r>
              <a:rPr lang="tr-TR" sz="1400" dirty="0" smtClean="0">
                <a:solidFill>
                  <a:prstClr val="black"/>
                </a:solidFill>
                <a:latin typeface="Times New Roman" panose="02020603050405020304" pitchFamily="18" charset="0"/>
                <a:cs typeface="Times New Roman" panose="02020603050405020304" pitchFamily="18" charset="0"/>
              </a:rPr>
              <a:t> ile </a:t>
            </a:r>
            <a:r>
              <a:rPr lang="tr-TR" sz="1400" b="1" dirty="0" smtClean="0">
                <a:solidFill>
                  <a:prstClr val="black"/>
                </a:solidFill>
                <a:latin typeface="Times New Roman" panose="02020603050405020304" pitchFamily="18" charset="0"/>
                <a:cs typeface="Times New Roman" panose="02020603050405020304" pitchFamily="18" charset="0"/>
              </a:rPr>
              <a:t>İdare Taşınır Mal Yönetim Hesabı İcmal Cetvelinin</a:t>
            </a:r>
            <a:r>
              <a:rPr lang="tr-TR" sz="1400" dirty="0" smtClean="0">
                <a:solidFill>
                  <a:prstClr val="black"/>
                </a:solidFill>
                <a:latin typeface="Times New Roman" panose="02020603050405020304" pitchFamily="18" charset="0"/>
                <a:cs typeface="Times New Roman" panose="02020603050405020304" pitchFamily="18" charset="0"/>
              </a:rPr>
              <a:t> hazırlanmasına esas teşkil eden cetvel ve raporlar ile merkez harcama birimlerince ihtiyaç duyulan </a:t>
            </a:r>
            <a:r>
              <a:rPr lang="tr-TR" sz="1400" b="1" dirty="0" smtClean="0">
                <a:solidFill>
                  <a:prstClr val="black"/>
                </a:solidFill>
                <a:latin typeface="Times New Roman" panose="02020603050405020304" pitchFamily="18" charset="0"/>
                <a:cs typeface="Times New Roman" panose="02020603050405020304" pitchFamily="18" charset="0"/>
              </a:rPr>
              <a:t>Taşınır Hesap Cetveli,</a:t>
            </a:r>
            <a:r>
              <a:rPr lang="tr-TR" sz="1400" b="1" dirty="0" smtClean="0">
                <a:solidFill>
                  <a:srgbClr val="1F497D">
                    <a:lumMod val="75000"/>
                  </a:srgbClr>
                </a:solidFill>
                <a:latin typeface="Times New Roman" panose="02020603050405020304" pitchFamily="18" charset="0"/>
                <a:cs typeface="Times New Roman" panose="02020603050405020304" pitchFamily="18" charset="0"/>
              </a:rPr>
              <a:t> </a:t>
            </a:r>
            <a:r>
              <a:rPr lang="tr-TR" sz="1400" dirty="0" smtClean="0">
                <a:solidFill>
                  <a:prstClr val="black"/>
                </a:solidFill>
                <a:latin typeface="Times New Roman" panose="02020603050405020304" pitchFamily="18" charset="0"/>
                <a:cs typeface="Times New Roman" panose="02020603050405020304" pitchFamily="18" charset="0"/>
              </a:rPr>
              <a:t>gerektiğinde konsolide görevlilerince taşınır bilişim sisteminden alınır, merkez harcama birimlerinden veya taşradaki konsolide görevlilerinden ayrıca belge ortamında Taşınır Hesap Cetveli istenmez.</a:t>
            </a:r>
            <a:endParaRPr lang="tr-TR" sz="1400" dirty="0">
              <a:solidFill>
                <a:prstClr val="black"/>
              </a:solidFill>
              <a:latin typeface="Times New Roman" panose="02020603050405020304" pitchFamily="18" charset="0"/>
              <a:cs typeface="Times New Roman" panose="02020603050405020304" pitchFamily="18" charset="0"/>
            </a:endParaRPr>
          </a:p>
        </p:txBody>
      </p:sp>
      <p:sp>
        <p:nvSpPr>
          <p:cNvPr id="15"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a:solidFill>
                  <a:schemeClr val="bg1"/>
                </a:solidFill>
                <a:latin typeface="Times New Roman" panose="02020603050405020304" pitchFamily="18" charset="0"/>
                <a:cs typeface="Times New Roman" panose="02020603050405020304" pitchFamily="18" charset="0"/>
              </a:rPr>
              <a:t>Taşınır </a:t>
            </a:r>
            <a:r>
              <a:rPr lang="tr-TR" sz="2400" dirty="0" smtClean="0">
                <a:solidFill>
                  <a:schemeClr val="bg1"/>
                </a:solidFill>
                <a:latin typeface="Times New Roman" panose="02020603050405020304" pitchFamily="18" charset="0"/>
                <a:cs typeface="Times New Roman" panose="02020603050405020304" pitchFamily="18" charset="0"/>
              </a:rPr>
              <a:t>Konsolide Görevlileri (Madde </a:t>
            </a:r>
            <a:r>
              <a:rPr lang="tr-TR" sz="2400" dirty="0">
                <a:solidFill>
                  <a:schemeClr val="bg1"/>
                </a:solidFill>
                <a:latin typeface="Times New Roman" panose="02020603050405020304" pitchFamily="18" charset="0"/>
                <a:cs typeface="Times New Roman" panose="02020603050405020304" pitchFamily="18" charset="0"/>
              </a:rPr>
              <a:t>7</a:t>
            </a:r>
            <a:r>
              <a:rPr lang="tr-TR" sz="2400" dirty="0" smtClean="0">
                <a:solidFill>
                  <a:schemeClr val="bg1"/>
                </a:solidFill>
                <a:latin typeface="Times New Roman" panose="02020603050405020304" pitchFamily="18" charset="0"/>
                <a:cs typeface="Times New Roman" panose="02020603050405020304" pitchFamily="18" charset="0"/>
              </a:rPr>
              <a:t>)</a:t>
            </a:r>
            <a:endParaRPr lang="tr-TR"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360014"/>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000" dirty="0" smtClean="0">
                <a:solidFill>
                  <a:schemeClr val="bg1"/>
                </a:solidFill>
                <a:latin typeface="Times New Roman" panose="02020603050405020304" pitchFamily="18" charset="0"/>
                <a:cs typeface="Times New Roman" panose="02020603050405020304" pitchFamily="18" charset="0"/>
              </a:rPr>
              <a:t>Muhasebe Yetkililerinin Taşınır Hesabına İlişkin Görev ve Sorumlulukları (Madde </a:t>
            </a:r>
            <a:r>
              <a:rPr lang="tr-TR" sz="2400" dirty="0" smtClean="0">
                <a:solidFill>
                  <a:schemeClr val="bg1"/>
                </a:solidFill>
                <a:latin typeface="Times New Roman" panose="02020603050405020304" pitchFamily="18" charset="0"/>
                <a:cs typeface="Times New Roman" panose="02020603050405020304" pitchFamily="18" charset="0"/>
              </a:rPr>
              <a:t>8)</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6" name="İçerik Yer Tutucusu 2"/>
          <p:cNvSpPr txBox="1">
            <a:spLocks/>
          </p:cNvSpPr>
          <p:nvPr/>
        </p:nvSpPr>
        <p:spPr>
          <a:xfrm>
            <a:off x="1141470" y="1773610"/>
            <a:ext cx="4424603" cy="4617637"/>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spcBef>
                <a:spcPts val="775"/>
              </a:spcBef>
              <a:spcAft>
                <a:spcPts val="12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a:t>
            </a:r>
            <a:r>
              <a:rPr lang="tr-TR" sz="1400" b="1" spc="-10" dirty="0" smtClean="0">
                <a:solidFill>
                  <a:srgbClr val="002060"/>
                </a:solidFill>
                <a:latin typeface="Times New Roman" panose="02020603050405020304" pitchFamily="18" charset="0"/>
                <a:cs typeface="Times New Roman" panose="02020603050405020304" pitchFamily="18" charset="0"/>
              </a:rPr>
              <a:t> </a:t>
            </a:r>
            <a:r>
              <a:rPr lang="tr-TR" sz="1400" spc="-10" dirty="0" smtClean="0">
                <a:solidFill>
                  <a:prstClr val="black"/>
                </a:solidFill>
                <a:latin typeface="Times New Roman" panose="02020603050405020304" pitchFamily="18" charset="0"/>
                <a:cs typeface="Times New Roman" panose="02020603050405020304" pitchFamily="18" charset="0"/>
              </a:rPr>
              <a:t>Taşınır işlemlerine ilişkin muhasebe kayıtları, Genel Yönetim Muhasebe Yönetmeliğine dayanılarak çıkarılmış ilgili muhasebe düzenlemeleri ve bu Yönetmelik hükümleri çerçevesinde muhasebe yetkilileri tarafından yapılır.</a:t>
            </a:r>
          </a:p>
          <a:p>
            <a:pPr marL="12700" indent="0" algn="just">
              <a:spcBef>
                <a:spcPts val="775"/>
              </a:spcBef>
              <a:spcAft>
                <a:spcPts val="1200"/>
              </a:spcAft>
              <a:buFont typeface="Arial" pitchFamily="34" charset="0"/>
              <a:buNone/>
            </a:pPr>
            <a:r>
              <a:rPr lang="tr-TR" sz="1400" b="1" dirty="0" smtClean="0">
                <a:solidFill>
                  <a:prstClr val="black"/>
                </a:solidFill>
                <a:latin typeface="Times New Roman" panose="02020603050405020304" pitchFamily="18" charset="0"/>
                <a:cs typeface="Times New Roman" panose="02020603050405020304" pitchFamily="18" charset="0"/>
              </a:rPr>
              <a:t>*</a:t>
            </a:r>
            <a:r>
              <a:rPr lang="tr-TR" sz="1400" dirty="0" smtClean="0">
                <a:solidFill>
                  <a:prstClr val="black"/>
                </a:solidFill>
                <a:latin typeface="Times New Roman" panose="02020603050405020304" pitchFamily="18" charset="0"/>
                <a:cs typeface="Times New Roman" panose="02020603050405020304" pitchFamily="18" charset="0"/>
              </a:rPr>
              <a:t> Muhasebe yetkilileri, harcama birimlerince hazırlanan </a:t>
            </a:r>
            <a:r>
              <a:rPr lang="tr-TR" sz="1400" b="1" dirty="0" smtClean="0">
                <a:solidFill>
                  <a:prstClr val="black"/>
                </a:solidFill>
                <a:latin typeface="Times New Roman" panose="02020603050405020304" pitchFamily="18" charset="0"/>
                <a:cs typeface="Times New Roman" panose="02020603050405020304" pitchFamily="18" charset="0"/>
              </a:rPr>
              <a:t>Harcama Birimi Taşınır Mal Yönetim Hesabı Cetvelinde gösterilen tutarların muhasebe kayıtlarıyla uygunluğunu </a:t>
            </a:r>
            <a:r>
              <a:rPr lang="tr-TR" sz="1400" dirty="0" smtClean="0">
                <a:solidFill>
                  <a:prstClr val="black"/>
                </a:solidFill>
                <a:latin typeface="Times New Roman" panose="02020603050405020304" pitchFamily="18" charset="0"/>
                <a:cs typeface="Times New Roman" panose="02020603050405020304" pitchFamily="18" charset="0"/>
              </a:rPr>
              <a:t>kontrol ederek onayladıktan sonra, harcama yetkilisine göndermekle görevli ve sorumludurlar.</a:t>
            </a:r>
          </a:p>
          <a:p>
            <a:pPr marL="12700" indent="0" algn="just">
              <a:spcBef>
                <a:spcPts val="775"/>
              </a:spcBef>
              <a:spcAft>
                <a:spcPts val="1200"/>
              </a:spcAft>
              <a:buFont typeface="Arial" pitchFamily="34" charset="0"/>
              <a:buNone/>
            </a:pPr>
            <a:r>
              <a:rPr lang="tr-TR" sz="1400" b="1" dirty="0" smtClean="0">
                <a:solidFill>
                  <a:prstClr val="black"/>
                </a:solidFill>
                <a:latin typeface="Times New Roman" panose="02020603050405020304" pitchFamily="18" charset="0"/>
                <a:cs typeface="Times New Roman" panose="02020603050405020304" pitchFamily="18" charset="0"/>
              </a:rPr>
              <a:t>*</a:t>
            </a:r>
            <a:r>
              <a:rPr lang="tr-TR" sz="1400" dirty="0" smtClean="0">
                <a:solidFill>
                  <a:prstClr val="black"/>
                </a:solidFill>
                <a:latin typeface="Times New Roman" panose="02020603050405020304" pitchFamily="18" charset="0"/>
                <a:cs typeface="Times New Roman" panose="02020603050405020304" pitchFamily="18" charset="0"/>
              </a:rPr>
              <a:t> Muhasebe yetkililerinin bu Yönetmelikteki görevleriyle ilgili sorumlulukları, taşınır işlemlerine ilişkin muhasebe kayıtlarının, dayanağı belgelere uygunluğu ile harcama birimlerince hazırlanan </a:t>
            </a:r>
            <a:r>
              <a:rPr lang="tr-TR" sz="1400" b="1" dirty="0" smtClean="0">
                <a:solidFill>
                  <a:prstClr val="black"/>
                </a:solidFill>
                <a:latin typeface="Times New Roman" panose="02020603050405020304" pitchFamily="18" charset="0"/>
                <a:cs typeface="Times New Roman" panose="02020603050405020304" pitchFamily="18" charset="0"/>
              </a:rPr>
              <a:t>Harcama Birimi Taşınır Mal Yönetim Hesabı Cetvellerini inceleyip onaylayarak harcama yetkilisine vermekle sınırlıdır.</a:t>
            </a:r>
            <a:endParaRPr lang="tr-TR" sz="1400" b="1" dirty="0">
              <a:solidFill>
                <a:prstClr val="black"/>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stretch>
            <a:fillRect/>
          </a:stretch>
        </p:blipFill>
        <p:spPr>
          <a:xfrm>
            <a:off x="6383238" y="1076638"/>
            <a:ext cx="5118480" cy="5482103"/>
          </a:xfrm>
          <a:prstGeom prst="rect">
            <a:avLst/>
          </a:prstGeom>
        </p:spPr>
      </p:pic>
    </p:spTree>
    <p:extLst>
      <p:ext uri="{BB962C8B-B14F-4D97-AF65-F5344CB8AC3E}">
        <p14:creationId xmlns:p14="http://schemas.microsoft.com/office/powerpoint/2010/main" val="2093729722"/>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000" dirty="0">
                <a:solidFill>
                  <a:schemeClr val="bg1"/>
                </a:solidFill>
                <a:latin typeface="Times New Roman" panose="02020603050405020304" pitchFamily="18" charset="0"/>
                <a:cs typeface="Times New Roman" panose="02020603050405020304" pitchFamily="18" charset="0"/>
              </a:rPr>
              <a:t>Belge </a:t>
            </a:r>
            <a:r>
              <a:rPr lang="fr-FR" sz="2000" dirty="0" err="1">
                <a:solidFill>
                  <a:schemeClr val="bg1"/>
                </a:solidFill>
                <a:latin typeface="Times New Roman" panose="02020603050405020304" pitchFamily="18" charset="0"/>
                <a:cs typeface="Times New Roman" panose="02020603050405020304" pitchFamily="18" charset="0"/>
              </a:rPr>
              <a:t>ve</a:t>
            </a:r>
            <a:r>
              <a:rPr lang="fr-FR" sz="2000" dirty="0">
                <a:solidFill>
                  <a:schemeClr val="bg1"/>
                </a:solidFill>
                <a:latin typeface="Times New Roman" panose="02020603050405020304" pitchFamily="18" charset="0"/>
                <a:cs typeface="Times New Roman" panose="02020603050405020304" pitchFamily="18" charset="0"/>
              </a:rPr>
              <a:t> </a:t>
            </a:r>
            <a:r>
              <a:rPr lang="tr-TR" sz="2000" dirty="0" err="1" smtClean="0">
                <a:solidFill>
                  <a:schemeClr val="bg1"/>
                </a:solidFill>
                <a:latin typeface="Times New Roman" panose="02020603050405020304" pitchFamily="18" charset="0"/>
                <a:cs typeface="Times New Roman" panose="02020603050405020304" pitchFamily="18" charset="0"/>
              </a:rPr>
              <a:t>C</a:t>
            </a:r>
            <a:r>
              <a:rPr lang="fr-FR" sz="2000" dirty="0" err="1" smtClean="0">
                <a:solidFill>
                  <a:schemeClr val="bg1"/>
                </a:solidFill>
                <a:latin typeface="Times New Roman" panose="02020603050405020304" pitchFamily="18" charset="0"/>
                <a:cs typeface="Times New Roman" panose="02020603050405020304" pitchFamily="18" charset="0"/>
              </a:rPr>
              <a:t>etveller</a:t>
            </a:r>
            <a:r>
              <a:rPr lang="fr-FR" sz="2000" dirty="0" smtClean="0">
                <a:solidFill>
                  <a:schemeClr val="bg1"/>
                </a:solidFill>
                <a:latin typeface="Times New Roman" panose="02020603050405020304" pitchFamily="18" charset="0"/>
                <a:cs typeface="Times New Roman" panose="02020603050405020304" pitchFamily="18" charset="0"/>
              </a:rPr>
              <a:t> </a:t>
            </a:r>
            <a:r>
              <a:rPr lang="fr-FR" sz="2000" dirty="0">
                <a:solidFill>
                  <a:schemeClr val="bg1"/>
                </a:solidFill>
                <a:latin typeface="Times New Roman" panose="02020603050405020304" pitchFamily="18" charset="0"/>
                <a:cs typeface="Times New Roman" panose="02020603050405020304" pitchFamily="18" charset="0"/>
              </a:rPr>
              <a:t>(</a:t>
            </a:r>
            <a:r>
              <a:rPr lang="fr-FR" sz="2000" dirty="0" err="1">
                <a:solidFill>
                  <a:schemeClr val="bg1"/>
                </a:solidFill>
                <a:latin typeface="Times New Roman" panose="02020603050405020304" pitchFamily="18" charset="0"/>
                <a:cs typeface="Times New Roman" panose="02020603050405020304" pitchFamily="18" charset="0"/>
              </a:rPr>
              <a:t>Madde</a:t>
            </a:r>
            <a:r>
              <a:rPr lang="fr-FR" sz="2000" dirty="0">
                <a:solidFill>
                  <a:schemeClr val="bg1"/>
                </a:solidFill>
                <a:latin typeface="Times New Roman" panose="02020603050405020304" pitchFamily="18" charset="0"/>
                <a:cs typeface="Times New Roman" panose="02020603050405020304" pitchFamily="18" charset="0"/>
              </a:rPr>
              <a:t> 10)</a:t>
            </a:r>
          </a:p>
        </p:txBody>
      </p:sp>
      <p:sp>
        <p:nvSpPr>
          <p:cNvPr id="13" name="İçerik Yer Tutucusu 2"/>
          <p:cNvSpPr txBox="1">
            <a:spLocks/>
          </p:cNvSpPr>
          <p:nvPr/>
        </p:nvSpPr>
        <p:spPr>
          <a:xfrm>
            <a:off x="1270670" y="1701602"/>
            <a:ext cx="5760641" cy="4401613"/>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spcBef>
                <a:spcPts val="775"/>
              </a:spcBef>
              <a:spcAft>
                <a:spcPts val="800"/>
              </a:spcAft>
              <a:buFont typeface="Arial" pitchFamily="34" charset="0"/>
              <a:buNone/>
            </a:pPr>
            <a:r>
              <a:rPr lang="tr-TR" sz="1400" dirty="0" smtClean="0"/>
              <a:t>  </a:t>
            </a:r>
            <a:endParaRPr lang="tr-TR" sz="1400" b="1" spc="-10" dirty="0" smtClean="0">
              <a:solidFill>
                <a:srgbClr val="0070C0"/>
              </a:solidFill>
              <a:latin typeface="Calibri"/>
              <a:cs typeface="Calibri"/>
            </a:endParaRP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Varlık İşlem Fişi</a:t>
            </a: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Taşınır Teslim Belgesi</a:t>
            </a: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Taşınır İstek Belgesi</a:t>
            </a: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Dayanıklı Taşınırlar Listesi</a:t>
            </a: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Kayıttan Düşme Teklif ve Onay Tutanağı</a:t>
            </a:r>
          </a:p>
          <a:p>
            <a:pPr marL="298450" indent="-285750" algn="just">
              <a:spcBef>
                <a:spcPts val="100"/>
              </a:spcBef>
              <a:spcAft>
                <a:spcPts val="100"/>
              </a:spcAft>
              <a:buFont typeface="Wingdings" panose="05000000000000000000" pitchFamily="2" charset="2"/>
              <a:buChar char="Ø"/>
            </a:pPr>
            <a:r>
              <a:rPr lang="pt-BR" sz="1400" b="1" spc="-10" dirty="0" smtClean="0">
                <a:solidFill>
                  <a:prstClr val="black"/>
                </a:solidFill>
                <a:latin typeface="Times New Roman" panose="02020603050405020304" pitchFamily="18" charset="0"/>
                <a:cs typeface="Times New Roman" panose="02020603050405020304" pitchFamily="18" charset="0"/>
              </a:rPr>
              <a:t>Ambar Devir ve Teslim Tutanağı</a:t>
            </a:r>
            <a:endParaRPr lang="tr-TR" sz="1400" b="1" spc="-10" dirty="0" smtClean="0">
              <a:solidFill>
                <a:prstClr val="black"/>
              </a:solidFill>
              <a:latin typeface="Times New Roman" panose="02020603050405020304" pitchFamily="18" charset="0"/>
              <a:cs typeface="Times New Roman" panose="02020603050405020304" pitchFamily="18" charset="0"/>
            </a:endParaRP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Sayım Tutanağı</a:t>
            </a: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Taşınır Sayım ve Döküm Cetveli</a:t>
            </a:r>
          </a:p>
          <a:p>
            <a:pPr marL="298450" indent="-285750" algn="just">
              <a:spcBef>
                <a:spcPts val="100"/>
              </a:spcBef>
              <a:spcAft>
                <a:spcPts val="100"/>
              </a:spcAft>
              <a:buFont typeface="Wingdings" panose="05000000000000000000" pitchFamily="2" charset="2"/>
              <a:buChar char="Ø"/>
            </a:pPr>
            <a:r>
              <a:rPr lang="pt-BR" sz="1400" b="1" spc="-10" dirty="0" smtClean="0">
                <a:solidFill>
                  <a:prstClr val="black"/>
                </a:solidFill>
                <a:latin typeface="Times New Roman" panose="02020603050405020304" pitchFamily="18" charset="0"/>
                <a:cs typeface="Times New Roman" panose="02020603050405020304" pitchFamily="18" charset="0"/>
              </a:rPr>
              <a:t>Harcama Birimi Taşınır Mal Yönetim Hesabı Cetveli</a:t>
            </a:r>
            <a:endParaRPr lang="tr-TR" sz="1400" b="1" spc="-10" dirty="0" smtClean="0">
              <a:solidFill>
                <a:prstClr val="black"/>
              </a:solidFill>
              <a:latin typeface="Times New Roman" panose="02020603050405020304" pitchFamily="18" charset="0"/>
              <a:cs typeface="Times New Roman" panose="02020603050405020304" pitchFamily="18" charset="0"/>
            </a:endParaRP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Taşınır Hesap Cetveli</a:t>
            </a: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İdare Taşınır Mal Yönetimi Ayrıntılı Hesap Cetveli</a:t>
            </a: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İdare Taşınır Mal Yönetim Hesabı İcmal Cetveli</a:t>
            </a: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Müze/Kütüphane Yönetim Hesabı Cetveli</a:t>
            </a:r>
          </a:p>
          <a:p>
            <a:pPr marL="298450" indent="-285750" algn="just">
              <a:spcBef>
                <a:spcPts val="100"/>
              </a:spcBef>
              <a:spcAft>
                <a:spcPts val="100"/>
              </a:spcAft>
              <a:buFont typeface="Wingdings" panose="05000000000000000000" pitchFamily="2" charset="2"/>
              <a:buChar char="Ø"/>
            </a:pPr>
            <a:r>
              <a:rPr lang="tr-TR" sz="1400" b="1" spc="-10" dirty="0" smtClean="0">
                <a:solidFill>
                  <a:prstClr val="black"/>
                </a:solidFill>
                <a:latin typeface="Times New Roman" panose="02020603050405020304" pitchFamily="18" charset="0"/>
                <a:cs typeface="Times New Roman" panose="02020603050405020304" pitchFamily="18" charset="0"/>
              </a:rPr>
              <a:t>Tesis Bileşenleri Cetveli</a:t>
            </a:r>
            <a:endParaRPr lang="tr-TR" sz="1400" b="1" spc="-10" dirty="0">
              <a:solidFill>
                <a:srgbClr val="1F497D"/>
              </a:solidFill>
              <a:latin typeface="Times New Roman" panose="02020603050405020304" pitchFamily="18" charset="0"/>
              <a:cs typeface="Times New Roman" panose="02020603050405020304" pitchFamily="18" charset="0"/>
            </a:endParaRPr>
          </a:p>
        </p:txBody>
      </p:sp>
      <p:pic>
        <p:nvPicPr>
          <p:cNvPr id="5122" name="Picture 2" descr="224.500+ Slayt Gösterisi Stok Fotoğrafları, Resimler ve Royalty-Free  Görseller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278" y="1043872"/>
            <a:ext cx="4758440" cy="551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075841"/>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a:solidFill>
                  <a:schemeClr val="bg1"/>
                </a:solidFill>
                <a:latin typeface="Times New Roman" panose="02020603050405020304" pitchFamily="18" charset="0"/>
                <a:cs typeface="Times New Roman" panose="02020603050405020304" pitchFamily="18" charset="0"/>
              </a:rPr>
              <a:t>Belge </a:t>
            </a:r>
            <a:r>
              <a:rPr lang="fr-FR" sz="2400" dirty="0" err="1">
                <a:solidFill>
                  <a:schemeClr val="bg1"/>
                </a:solidFill>
                <a:latin typeface="Times New Roman" panose="02020603050405020304" pitchFamily="18" charset="0"/>
                <a:cs typeface="Times New Roman" panose="02020603050405020304" pitchFamily="18" charset="0"/>
              </a:rPr>
              <a:t>ve</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C</a:t>
            </a:r>
            <a:r>
              <a:rPr lang="fr-FR" sz="2400" dirty="0" err="1" smtClean="0">
                <a:solidFill>
                  <a:schemeClr val="bg1"/>
                </a:solidFill>
                <a:latin typeface="Times New Roman" panose="02020603050405020304" pitchFamily="18" charset="0"/>
                <a:cs typeface="Times New Roman" panose="02020603050405020304" pitchFamily="18" charset="0"/>
              </a:rPr>
              <a:t>etveller</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a:t>
            </a:r>
            <a:r>
              <a:rPr lang="fr-FR" sz="2400" dirty="0" err="1">
                <a:solidFill>
                  <a:schemeClr val="bg1"/>
                </a:solidFill>
                <a:latin typeface="Times New Roman" panose="02020603050405020304" pitchFamily="18" charset="0"/>
                <a:cs typeface="Times New Roman" panose="02020603050405020304" pitchFamily="18" charset="0"/>
              </a:rPr>
              <a:t>Madde</a:t>
            </a:r>
            <a:r>
              <a:rPr lang="fr-FR" sz="2400" dirty="0">
                <a:solidFill>
                  <a:schemeClr val="bg1"/>
                </a:solidFill>
                <a:latin typeface="Times New Roman" panose="02020603050405020304" pitchFamily="18" charset="0"/>
                <a:cs typeface="Times New Roman" panose="02020603050405020304" pitchFamily="18" charset="0"/>
              </a:rPr>
              <a:t> 10)</a:t>
            </a:r>
          </a:p>
          <a:p>
            <a:pPr marL="0" indent="0">
              <a:lnSpc>
                <a:spcPct val="115000"/>
              </a:lnSpc>
              <a:spcAft>
                <a:spcPts val="1000"/>
              </a:spcAft>
              <a:buNone/>
            </a:pPr>
            <a:r>
              <a:rPr lang="tr-TR" sz="2400" dirty="0" smtClean="0">
                <a:solidFill>
                  <a:schemeClr val="bg1"/>
                </a:solidFill>
                <a:latin typeface="Times New Roman" panose="02020603050405020304" pitchFamily="18" charset="0"/>
                <a:cs typeface="Times New Roman" panose="02020603050405020304" pitchFamily="18" charset="0"/>
              </a:rPr>
              <a:t>8)</a:t>
            </a:r>
            <a:endParaRPr lang="tr-TR" sz="2400"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stretch>
            <a:fillRect/>
          </a:stretch>
        </p:blipFill>
        <p:spPr>
          <a:xfrm>
            <a:off x="1126654" y="1076639"/>
            <a:ext cx="10375064" cy="5442329"/>
          </a:xfrm>
          <a:prstGeom prst="rect">
            <a:avLst/>
          </a:prstGeom>
        </p:spPr>
      </p:pic>
    </p:spTree>
    <p:extLst>
      <p:ext uri="{BB962C8B-B14F-4D97-AF65-F5344CB8AC3E}">
        <p14:creationId xmlns:p14="http://schemas.microsoft.com/office/powerpoint/2010/main" val="4057657978"/>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a:solidFill>
                  <a:schemeClr val="bg1"/>
                </a:solidFill>
                <a:latin typeface="Times New Roman" panose="02020603050405020304" pitchFamily="18" charset="0"/>
                <a:cs typeface="Times New Roman" panose="02020603050405020304" pitchFamily="18" charset="0"/>
              </a:rPr>
              <a:t>Belge </a:t>
            </a:r>
            <a:r>
              <a:rPr lang="fr-FR" sz="2400" dirty="0" err="1">
                <a:solidFill>
                  <a:schemeClr val="bg1"/>
                </a:solidFill>
                <a:latin typeface="Times New Roman" panose="02020603050405020304" pitchFamily="18" charset="0"/>
                <a:cs typeface="Times New Roman" panose="02020603050405020304" pitchFamily="18" charset="0"/>
              </a:rPr>
              <a:t>ve</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C</a:t>
            </a:r>
            <a:r>
              <a:rPr lang="fr-FR" sz="2400" dirty="0" err="1" smtClean="0">
                <a:solidFill>
                  <a:schemeClr val="bg1"/>
                </a:solidFill>
                <a:latin typeface="Times New Roman" panose="02020603050405020304" pitchFamily="18" charset="0"/>
                <a:cs typeface="Times New Roman" panose="02020603050405020304" pitchFamily="18" charset="0"/>
              </a:rPr>
              <a:t>etveller</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a:t>
            </a:r>
            <a:r>
              <a:rPr lang="fr-FR" sz="2400" dirty="0" err="1">
                <a:solidFill>
                  <a:schemeClr val="bg1"/>
                </a:solidFill>
                <a:latin typeface="Times New Roman" panose="02020603050405020304" pitchFamily="18" charset="0"/>
                <a:cs typeface="Times New Roman" panose="02020603050405020304" pitchFamily="18" charset="0"/>
              </a:rPr>
              <a:t>Madde</a:t>
            </a:r>
            <a:r>
              <a:rPr lang="fr-FR" sz="2400" dirty="0">
                <a:solidFill>
                  <a:schemeClr val="bg1"/>
                </a:solidFill>
                <a:latin typeface="Times New Roman" panose="02020603050405020304" pitchFamily="18" charset="0"/>
                <a:cs typeface="Times New Roman" panose="02020603050405020304" pitchFamily="18" charset="0"/>
              </a:rPr>
              <a:t> 10)</a:t>
            </a:r>
          </a:p>
          <a:p>
            <a:pPr marL="0" indent="0">
              <a:lnSpc>
                <a:spcPct val="115000"/>
              </a:lnSpc>
              <a:spcAft>
                <a:spcPts val="1000"/>
              </a:spcAft>
              <a:buNone/>
            </a:pPr>
            <a:r>
              <a:rPr lang="tr-TR" sz="2400" dirty="0" smtClean="0">
                <a:solidFill>
                  <a:schemeClr val="bg1"/>
                </a:solidFill>
                <a:latin typeface="Times New Roman" panose="02020603050405020304" pitchFamily="18" charset="0"/>
                <a:cs typeface="Times New Roman" panose="02020603050405020304" pitchFamily="18" charset="0"/>
              </a:rPr>
              <a:t>8)</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1126654" y="1053000"/>
            <a:ext cx="10375064" cy="3539430"/>
          </a:xfrm>
          <a:prstGeom prst="rect">
            <a:avLst/>
          </a:prstGeom>
        </p:spPr>
        <p:txBody>
          <a:bodyPr wrap="square">
            <a:spAutoFit/>
          </a:bodyPr>
          <a:lstStyle/>
          <a:p>
            <a:pPr algn="just"/>
            <a:r>
              <a:rPr lang="tr-TR" sz="1600" b="1" dirty="0" smtClean="0">
                <a:solidFill>
                  <a:srgbClr val="0098BC"/>
                </a:solidFill>
                <a:latin typeface="Times New Roman" panose="02020603050405020304" pitchFamily="18" charset="0"/>
                <a:cs typeface="Times New Roman" panose="02020603050405020304" pitchFamily="18" charset="0"/>
              </a:rPr>
              <a:t>a) Varlık </a:t>
            </a:r>
            <a:r>
              <a:rPr lang="tr-TR" sz="1600" b="1" dirty="0">
                <a:solidFill>
                  <a:srgbClr val="0098BC"/>
                </a:solidFill>
                <a:latin typeface="Times New Roman" panose="02020603050405020304" pitchFamily="18" charset="0"/>
                <a:cs typeface="Times New Roman" panose="02020603050405020304" pitchFamily="18" charset="0"/>
              </a:rPr>
              <a:t>İşlem Fişi: </a:t>
            </a:r>
            <a:r>
              <a:rPr lang="tr-TR" sz="1400" dirty="0">
                <a:latin typeface="Times New Roman" panose="02020603050405020304" pitchFamily="18" charset="0"/>
                <a:cs typeface="Times New Roman" panose="02020603050405020304" pitchFamily="18" charset="0"/>
              </a:rPr>
              <a:t>İlgili mevzuatı çerçevesinde kabul edilerek teslim alınan taşınırların </a:t>
            </a:r>
            <a:r>
              <a:rPr lang="tr-TR" sz="1400" b="1" dirty="0">
                <a:latin typeface="Times New Roman" panose="02020603050405020304" pitchFamily="18" charset="0"/>
                <a:cs typeface="Times New Roman" panose="02020603050405020304" pitchFamily="18" charset="0"/>
              </a:rPr>
              <a:t>girişleri</a:t>
            </a:r>
            <a:r>
              <a:rPr lang="tr-TR" sz="1400" dirty="0">
                <a:latin typeface="Times New Roman" panose="02020603050405020304" pitchFamily="18" charset="0"/>
                <a:cs typeface="Times New Roman" panose="02020603050405020304" pitchFamily="18" charset="0"/>
              </a:rPr>
              <a:t> ile </a:t>
            </a:r>
            <a:r>
              <a:rPr lang="tr-TR" sz="1400" dirty="0" smtClean="0">
                <a:latin typeface="Times New Roman" panose="02020603050405020304" pitchFamily="18" charset="0"/>
                <a:cs typeface="Times New Roman" panose="02020603050405020304" pitchFamily="18" charset="0"/>
              </a:rPr>
              <a:t>taşınırların </a:t>
            </a:r>
            <a:r>
              <a:rPr lang="tr-TR" sz="1400" b="1" dirty="0">
                <a:latin typeface="Times New Roman" panose="02020603050405020304" pitchFamily="18" charset="0"/>
                <a:cs typeface="Times New Roman" panose="02020603050405020304" pitchFamily="18" charset="0"/>
              </a:rPr>
              <a:t>çıkış</a:t>
            </a:r>
            <a:r>
              <a:rPr lang="tr-TR" sz="1400" dirty="0">
                <a:latin typeface="Times New Roman" panose="02020603050405020304" pitchFamily="18" charset="0"/>
                <a:cs typeface="Times New Roman" panose="02020603050405020304" pitchFamily="18" charset="0"/>
              </a:rPr>
              <a:t> ve </a:t>
            </a:r>
            <a:r>
              <a:rPr lang="tr-TR" sz="1400" b="1" dirty="0">
                <a:latin typeface="Times New Roman" panose="02020603050405020304" pitchFamily="18" charset="0"/>
                <a:cs typeface="Times New Roman" panose="02020603050405020304" pitchFamily="18" charset="0"/>
              </a:rPr>
              <a:t>ambarlar arasında devir işlemlerinde</a:t>
            </a:r>
            <a:r>
              <a:rPr lang="tr-TR" sz="1400" dirty="0">
                <a:latin typeface="Times New Roman" panose="02020603050405020304" pitchFamily="18" charset="0"/>
                <a:cs typeface="Times New Roman" panose="02020603050405020304" pitchFamily="18" charset="0"/>
              </a:rPr>
              <a:t>, dayanıklı taşınırların niteliklerini değiştiren </a:t>
            </a:r>
            <a:r>
              <a:rPr lang="tr-TR" sz="1400" dirty="0" smtClean="0">
                <a:latin typeface="Times New Roman" panose="02020603050405020304" pitchFamily="18" charset="0"/>
                <a:cs typeface="Times New Roman" panose="02020603050405020304" pitchFamily="18" charset="0"/>
              </a:rPr>
              <a:t>esaslı onarım </a:t>
            </a:r>
            <a:r>
              <a:rPr lang="tr-TR" sz="1400" dirty="0">
                <a:latin typeface="Times New Roman" panose="02020603050405020304" pitchFamily="18" charset="0"/>
                <a:cs typeface="Times New Roman" panose="02020603050405020304" pitchFamily="18" charset="0"/>
              </a:rPr>
              <a:t>ve ilaveler sonucu </a:t>
            </a:r>
            <a:r>
              <a:rPr lang="tr-TR" sz="1400" b="1" dirty="0">
                <a:latin typeface="Times New Roman" panose="02020603050405020304" pitchFamily="18" charset="0"/>
                <a:cs typeface="Times New Roman" panose="02020603050405020304" pitchFamily="18" charset="0"/>
              </a:rPr>
              <a:t>değer artışlarında</a:t>
            </a:r>
            <a:r>
              <a:rPr lang="tr-TR" sz="1400" dirty="0">
                <a:latin typeface="Times New Roman" panose="02020603050405020304" pitchFamily="18" charset="0"/>
                <a:cs typeface="Times New Roman" panose="02020603050405020304" pitchFamily="18" charset="0"/>
              </a:rPr>
              <a:t>, kayıtlara esas olmak üzere Varlık İşlem Fişi </a:t>
            </a:r>
            <a:r>
              <a:rPr lang="tr-TR" sz="1400" dirty="0" smtClean="0">
                <a:latin typeface="Times New Roman" panose="02020603050405020304" pitchFamily="18" charset="0"/>
                <a:cs typeface="Times New Roman" panose="02020603050405020304" pitchFamily="18" charset="0"/>
              </a:rPr>
              <a:t>düzenlenir.</a:t>
            </a:r>
          </a:p>
          <a:p>
            <a:pPr algn="just"/>
            <a:endParaRPr lang="tr-TR" sz="1400" dirty="0">
              <a:latin typeface="Times New Roman" panose="02020603050405020304" pitchFamily="18" charset="0"/>
              <a:cs typeface="Times New Roman" panose="02020603050405020304" pitchFamily="18" charset="0"/>
            </a:endParaRPr>
          </a:p>
          <a:p>
            <a:pPr algn="just"/>
            <a:r>
              <a:rPr lang="tr-TR" sz="1400" dirty="0" smtClean="0">
                <a:latin typeface="Times New Roman" panose="02020603050405020304" pitchFamily="18" charset="0"/>
                <a:cs typeface="Times New Roman" panose="02020603050405020304" pitchFamily="18" charset="0"/>
              </a:rPr>
              <a:t>    İhtiyaç </a:t>
            </a:r>
            <a:r>
              <a:rPr lang="tr-TR" sz="1400" dirty="0">
                <a:latin typeface="Times New Roman" panose="02020603050405020304" pitchFamily="18" charset="0"/>
                <a:cs typeface="Times New Roman" panose="02020603050405020304" pitchFamily="18" charset="0"/>
              </a:rPr>
              <a:t>duyulduğunda kullanılmak üzere satın alınarak </a:t>
            </a:r>
            <a:r>
              <a:rPr lang="tr-TR" sz="1400" b="1" dirty="0">
                <a:latin typeface="Times New Roman" panose="02020603050405020304" pitchFamily="18" charset="0"/>
                <a:cs typeface="Times New Roman" panose="02020603050405020304" pitchFamily="18" charset="0"/>
              </a:rPr>
              <a:t>depolanan</a:t>
            </a:r>
            <a:r>
              <a:rPr lang="tr-TR" sz="1400" dirty="0">
                <a:latin typeface="Times New Roman" panose="02020603050405020304" pitchFamily="18" charset="0"/>
                <a:cs typeface="Times New Roman" panose="02020603050405020304" pitchFamily="18" charset="0"/>
              </a:rPr>
              <a:t> ya da </a:t>
            </a:r>
            <a:r>
              <a:rPr lang="tr-TR" sz="1400" b="1" dirty="0">
                <a:latin typeface="Times New Roman" panose="02020603050405020304" pitchFamily="18" charset="0"/>
                <a:cs typeface="Times New Roman" panose="02020603050405020304" pitchFamily="18" charset="0"/>
              </a:rPr>
              <a:t>arşivlenenler</a:t>
            </a:r>
            <a:r>
              <a:rPr lang="tr-TR" sz="1400" dirty="0">
                <a:latin typeface="Times New Roman" panose="02020603050405020304" pitchFamily="18" charset="0"/>
                <a:cs typeface="Times New Roman" panose="02020603050405020304" pitchFamily="18" charset="0"/>
              </a:rPr>
              <a:t> ile süreli yayınlardan </a:t>
            </a:r>
            <a:r>
              <a:rPr lang="tr-TR" sz="1400" b="1" dirty="0" err="1">
                <a:latin typeface="Times New Roman" panose="02020603050405020304" pitchFamily="18" charset="0"/>
                <a:cs typeface="Times New Roman" panose="02020603050405020304" pitchFamily="18" charset="0"/>
              </a:rPr>
              <a:t>ciltletilmiş</a:t>
            </a:r>
            <a:r>
              <a:rPr lang="tr-TR" sz="1400" dirty="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olanlar hariç </a:t>
            </a:r>
            <a:r>
              <a:rPr lang="tr-TR" sz="1400" dirty="0">
                <a:latin typeface="Times New Roman" panose="02020603050405020304" pitchFamily="18" charset="0"/>
                <a:cs typeface="Times New Roman" panose="02020603050405020304" pitchFamily="18" charset="0"/>
              </a:rPr>
              <a:t>olmak üzere aşağıda sayılan hâllerde </a:t>
            </a:r>
            <a:r>
              <a:rPr lang="tr-TR" sz="1400" b="1" dirty="0">
                <a:latin typeface="Times New Roman" panose="02020603050405020304" pitchFamily="18" charset="0"/>
                <a:cs typeface="Times New Roman" panose="02020603050405020304" pitchFamily="18" charset="0"/>
              </a:rPr>
              <a:t>Madde 10-(1)/a</a:t>
            </a:r>
            <a:r>
              <a:rPr lang="tr-TR" sz="1400" dirty="0">
                <a:latin typeface="Times New Roman" panose="02020603050405020304" pitchFamily="18" charset="0"/>
                <a:cs typeface="Times New Roman" panose="02020603050405020304" pitchFamily="18" charset="0"/>
              </a:rPr>
              <a:t>’ya göre </a:t>
            </a:r>
            <a:r>
              <a:rPr lang="tr-TR" sz="1400" b="1" dirty="0">
                <a:latin typeface="Times New Roman" panose="02020603050405020304" pitchFamily="18" charset="0"/>
                <a:cs typeface="Times New Roman" panose="02020603050405020304" pitchFamily="18" charset="0"/>
              </a:rPr>
              <a:t>Varlık İşlem Fişi düzenlenmez</a:t>
            </a:r>
            <a:r>
              <a:rPr lang="tr-TR" sz="1400" b="1" dirty="0" smtClean="0">
                <a:latin typeface="Times New Roman" panose="02020603050405020304" pitchFamily="18" charset="0"/>
                <a:cs typeface="Times New Roman" panose="02020603050405020304" pitchFamily="18" charset="0"/>
              </a:rPr>
              <a:t>:</a:t>
            </a:r>
          </a:p>
          <a:p>
            <a:pPr algn="just"/>
            <a:endParaRPr lang="tr-TR" sz="1400" dirty="0">
              <a:latin typeface="Times New Roman" panose="02020603050405020304" pitchFamily="18" charset="0"/>
              <a:cs typeface="Times New Roman" panose="02020603050405020304" pitchFamily="18" charset="0"/>
            </a:endParaRPr>
          </a:p>
          <a:p>
            <a:pPr algn="just"/>
            <a:r>
              <a:rPr lang="tr-TR" sz="1400" b="1" dirty="0" smtClean="0">
                <a:latin typeface="Times New Roman" panose="02020603050405020304" pitchFamily="18" charset="0"/>
                <a:cs typeface="Times New Roman" panose="02020603050405020304" pitchFamily="18" charset="0"/>
              </a:rPr>
              <a:t>1) </a:t>
            </a:r>
            <a:r>
              <a:rPr lang="tr-TR" sz="1400" dirty="0" smtClean="0">
                <a:latin typeface="Times New Roman" panose="02020603050405020304" pitchFamily="18" charset="0"/>
                <a:cs typeface="Times New Roman" panose="02020603050405020304" pitchFamily="18" charset="0"/>
              </a:rPr>
              <a:t>Satın </a:t>
            </a:r>
            <a:r>
              <a:rPr lang="tr-TR" sz="1400" dirty="0">
                <a:latin typeface="Times New Roman" panose="02020603050405020304" pitchFamily="18" charset="0"/>
                <a:cs typeface="Times New Roman" panose="02020603050405020304" pitchFamily="18" charset="0"/>
              </a:rPr>
              <a:t>alındığı andan itibaren tüketimi yapılan kum, çakıl, bahçe toprağı, bahçe gübresi ve </a:t>
            </a:r>
            <a:r>
              <a:rPr lang="tr-TR" sz="1400" dirty="0" smtClean="0">
                <a:latin typeface="Times New Roman" panose="02020603050405020304" pitchFamily="18" charset="0"/>
                <a:cs typeface="Times New Roman" panose="02020603050405020304" pitchFamily="18" charset="0"/>
              </a:rPr>
              <a:t>benzeri </a:t>
            </a:r>
          </a:p>
          <a:p>
            <a:pPr algn="just"/>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  maddeler </a:t>
            </a:r>
            <a:r>
              <a:rPr lang="tr-TR" sz="1400" dirty="0">
                <a:latin typeface="Times New Roman" panose="02020603050405020304" pitchFamily="18" charset="0"/>
                <a:cs typeface="Times New Roman" panose="02020603050405020304" pitchFamily="18" charset="0"/>
              </a:rPr>
              <a:t>ile iletim ve dağıtım hatlarından sunulan elektrik, su ve doğalgaz alımları</a:t>
            </a:r>
            <a:r>
              <a:rPr lang="tr-TR" sz="1400" dirty="0" smtClean="0">
                <a:latin typeface="Times New Roman" panose="02020603050405020304" pitchFamily="18" charset="0"/>
                <a:cs typeface="Times New Roman" panose="02020603050405020304" pitchFamily="18" charset="0"/>
              </a:rPr>
              <a:t>.</a:t>
            </a:r>
          </a:p>
          <a:p>
            <a:pPr algn="just"/>
            <a:r>
              <a:rPr lang="tr-TR" sz="1400" b="1" dirty="0" smtClean="0">
                <a:latin typeface="Times New Roman" panose="02020603050405020304" pitchFamily="18" charset="0"/>
                <a:cs typeface="Times New Roman" panose="02020603050405020304" pitchFamily="18" charset="0"/>
              </a:rPr>
              <a:t>2</a:t>
            </a:r>
            <a:r>
              <a:rPr lang="tr-TR" sz="1400" b="1" dirty="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Tesis, makine, cihaz, taşıt ve iş makineleri ile demirbaşların servislerince yapılan bakım ve onarımlarında  </a:t>
            </a:r>
            <a:r>
              <a:rPr lang="tr-TR" sz="1400" dirty="0" smtClean="0">
                <a:latin typeface="Times New Roman" panose="02020603050405020304" pitchFamily="18" charset="0"/>
                <a:cs typeface="Times New Roman" panose="02020603050405020304" pitchFamily="18" charset="0"/>
              </a:rPr>
              <a:t>                    </a:t>
            </a:r>
          </a:p>
          <a:p>
            <a:pPr algn="just"/>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  kullanılan </a:t>
            </a:r>
            <a:r>
              <a:rPr lang="tr-TR" sz="1400" dirty="0">
                <a:latin typeface="Times New Roman" panose="02020603050405020304" pitchFamily="18" charset="0"/>
                <a:cs typeface="Times New Roman" panose="02020603050405020304" pitchFamily="18" charset="0"/>
              </a:rPr>
              <a:t>yedek parçalar ile doğrudan taşıtların depolarına konulan akaryakıt, likit gaz (LPG) ve yağlar.</a:t>
            </a:r>
          </a:p>
          <a:p>
            <a:pPr algn="just"/>
            <a:r>
              <a:rPr lang="tr-TR" sz="1400" b="1" dirty="0">
                <a:latin typeface="Times New Roman" panose="02020603050405020304" pitchFamily="18" charset="0"/>
                <a:cs typeface="Times New Roman" panose="02020603050405020304" pitchFamily="18" charset="0"/>
              </a:rPr>
              <a:t>3) </a:t>
            </a:r>
            <a:r>
              <a:rPr lang="tr-TR" sz="1400" dirty="0">
                <a:latin typeface="Times New Roman" panose="02020603050405020304" pitchFamily="18" charset="0"/>
                <a:cs typeface="Times New Roman" panose="02020603050405020304" pitchFamily="18" charset="0"/>
              </a:rPr>
              <a:t>Kısa sürede tüketilen mutfak tipi tüplere ve yangın söndürme tüplerine yapılan gaz </a:t>
            </a:r>
            <a:r>
              <a:rPr lang="tr-TR" sz="1400" dirty="0" err="1">
                <a:latin typeface="Times New Roman" panose="02020603050405020304" pitchFamily="18" charset="0"/>
                <a:cs typeface="Times New Roman" panose="02020603050405020304" pitchFamily="18" charset="0"/>
              </a:rPr>
              <a:t>dolumları</a:t>
            </a:r>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 </a:t>
            </a:r>
          </a:p>
          <a:p>
            <a:pPr algn="just"/>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  laboratuvarlarda </a:t>
            </a:r>
            <a:r>
              <a:rPr lang="tr-TR" sz="1400" dirty="0">
                <a:latin typeface="Times New Roman" panose="02020603050405020304" pitchFamily="18" charset="0"/>
                <a:cs typeface="Times New Roman" panose="02020603050405020304" pitchFamily="18" charset="0"/>
              </a:rPr>
              <a:t>bulunan tüplere yapılan gaz ve sıvı </a:t>
            </a:r>
            <a:r>
              <a:rPr lang="tr-TR" sz="1400" dirty="0" err="1">
                <a:latin typeface="Times New Roman" panose="02020603050405020304" pitchFamily="18" charset="0"/>
                <a:cs typeface="Times New Roman" panose="02020603050405020304" pitchFamily="18" charset="0"/>
              </a:rPr>
              <a:t>dolumları</a:t>
            </a:r>
            <a:r>
              <a:rPr lang="tr-TR" sz="1400" dirty="0">
                <a:latin typeface="Times New Roman" panose="02020603050405020304" pitchFamily="18" charset="0"/>
                <a:cs typeface="Times New Roman" panose="02020603050405020304" pitchFamily="18" charset="0"/>
              </a:rPr>
              <a:t>, medikal gaz tüplerine yapılan tıbbi gaz </a:t>
            </a:r>
            <a:endParaRPr lang="tr-TR" sz="1400" dirty="0" smtClean="0">
              <a:latin typeface="Times New Roman" panose="02020603050405020304" pitchFamily="18" charset="0"/>
              <a:cs typeface="Times New Roman" panose="02020603050405020304" pitchFamily="18" charset="0"/>
            </a:endParaRPr>
          </a:p>
          <a:p>
            <a:pPr algn="just"/>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dolumları</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ile yazıcı kartuşlarının </a:t>
            </a:r>
            <a:r>
              <a:rPr lang="tr-TR" sz="1400" dirty="0" err="1">
                <a:latin typeface="Times New Roman" panose="02020603050405020304" pitchFamily="18" charset="0"/>
                <a:cs typeface="Times New Roman" panose="02020603050405020304" pitchFamily="18" charset="0"/>
              </a:rPr>
              <a:t>dolumları</a:t>
            </a:r>
            <a:r>
              <a:rPr lang="tr-TR" sz="1400" dirty="0" smtClean="0">
                <a:latin typeface="Times New Roman" panose="02020603050405020304" pitchFamily="18" charset="0"/>
                <a:cs typeface="Times New Roman" panose="02020603050405020304" pitchFamily="18" charset="0"/>
              </a:rPr>
              <a:t>.</a:t>
            </a:r>
          </a:p>
          <a:p>
            <a:pPr algn="just"/>
            <a:r>
              <a:rPr lang="tr-TR" sz="1400" b="1" dirty="0" smtClean="0">
                <a:latin typeface="Times New Roman" panose="02020603050405020304" pitchFamily="18" charset="0"/>
                <a:cs typeface="Times New Roman" panose="02020603050405020304" pitchFamily="18" charset="0"/>
              </a:rPr>
              <a:t>4</a:t>
            </a:r>
            <a:r>
              <a:rPr lang="tr-TR" sz="1400" b="1" dirty="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Dergi ve gazete gibi süreli yayınlar ile arşivlenme niteliği olmayan kütüphane materyalleri.</a:t>
            </a:r>
          </a:p>
          <a:p>
            <a:pPr algn="just"/>
            <a:r>
              <a:rPr lang="tr-TR" sz="1400" b="1" dirty="0">
                <a:latin typeface="Times New Roman" panose="02020603050405020304" pitchFamily="18" charset="0"/>
                <a:cs typeface="Times New Roman" panose="02020603050405020304" pitchFamily="18" charset="0"/>
              </a:rPr>
              <a:t>5) </a:t>
            </a:r>
            <a:r>
              <a:rPr lang="tr-TR" sz="1400" dirty="0">
                <a:latin typeface="Times New Roman" panose="02020603050405020304" pitchFamily="18" charset="0"/>
                <a:cs typeface="Times New Roman" panose="02020603050405020304" pitchFamily="18" charset="0"/>
              </a:rPr>
              <a:t>Bütçenin temsil ve tanıtma giderleri tertibinden alınan yiyecek ve içecekler.</a:t>
            </a:r>
          </a:p>
        </p:txBody>
      </p:sp>
    </p:spTree>
    <p:extLst>
      <p:ext uri="{BB962C8B-B14F-4D97-AF65-F5344CB8AC3E}">
        <p14:creationId xmlns:p14="http://schemas.microsoft.com/office/powerpoint/2010/main" val="1681641054"/>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a:solidFill>
                  <a:schemeClr val="bg1"/>
                </a:solidFill>
                <a:latin typeface="Times New Roman" panose="02020603050405020304" pitchFamily="18" charset="0"/>
                <a:cs typeface="Times New Roman" panose="02020603050405020304" pitchFamily="18" charset="0"/>
              </a:rPr>
              <a:t>Belge </a:t>
            </a:r>
            <a:r>
              <a:rPr lang="fr-FR" sz="2400" dirty="0" err="1">
                <a:solidFill>
                  <a:schemeClr val="bg1"/>
                </a:solidFill>
                <a:latin typeface="Times New Roman" panose="02020603050405020304" pitchFamily="18" charset="0"/>
                <a:cs typeface="Times New Roman" panose="02020603050405020304" pitchFamily="18" charset="0"/>
              </a:rPr>
              <a:t>ve</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C</a:t>
            </a:r>
            <a:r>
              <a:rPr lang="fr-FR" sz="2400" dirty="0" err="1" smtClean="0">
                <a:solidFill>
                  <a:schemeClr val="bg1"/>
                </a:solidFill>
                <a:latin typeface="Times New Roman" panose="02020603050405020304" pitchFamily="18" charset="0"/>
                <a:cs typeface="Times New Roman" panose="02020603050405020304" pitchFamily="18" charset="0"/>
              </a:rPr>
              <a:t>etveller</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a:t>
            </a:r>
            <a:r>
              <a:rPr lang="fr-FR" sz="2400" dirty="0" err="1">
                <a:solidFill>
                  <a:schemeClr val="bg1"/>
                </a:solidFill>
                <a:latin typeface="Times New Roman" panose="02020603050405020304" pitchFamily="18" charset="0"/>
                <a:cs typeface="Times New Roman" panose="02020603050405020304" pitchFamily="18" charset="0"/>
              </a:rPr>
              <a:t>Madde</a:t>
            </a:r>
            <a:r>
              <a:rPr lang="fr-FR" sz="2400" dirty="0">
                <a:solidFill>
                  <a:schemeClr val="bg1"/>
                </a:solidFill>
                <a:latin typeface="Times New Roman" panose="02020603050405020304" pitchFamily="18" charset="0"/>
                <a:cs typeface="Times New Roman" panose="02020603050405020304" pitchFamily="18" charset="0"/>
              </a:rPr>
              <a:t> 10)</a:t>
            </a:r>
          </a:p>
          <a:p>
            <a:pPr marL="0" indent="0">
              <a:lnSpc>
                <a:spcPct val="115000"/>
              </a:lnSpc>
              <a:spcAft>
                <a:spcPts val="1000"/>
              </a:spcAft>
              <a:buNone/>
            </a:pPr>
            <a:r>
              <a:rPr lang="tr-TR" sz="2400" dirty="0" smtClean="0">
                <a:solidFill>
                  <a:schemeClr val="bg1"/>
                </a:solidFill>
                <a:latin typeface="Times New Roman" panose="02020603050405020304" pitchFamily="18" charset="0"/>
                <a:cs typeface="Times New Roman" panose="02020603050405020304" pitchFamily="18" charset="0"/>
              </a:rPr>
              <a:t>8)</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3" name="İçerik Yer Tutucusu 2"/>
          <p:cNvSpPr txBox="1">
            <a:spLocks/>
          </p:cNvSpPr>
          <p:nvPr/>
        </p:nvSpPr>
        <p:spPr>
          <a:xfrm>
            <a:off x="1126653" y="1629594"/>
            <a:ext cx="10375065" cy="4113581"/>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spcBef>
                <a:spcPts val="775"/>
              </a:spcBef>
              <a:spcAft>
                <a:spcPts val="800"/>
              </a:spcAft>
              <a:buFont typeface="Arial" pitchFamily="34" charset="0"/>
              <a:buNone/>
            </a:pPr>
            <a:r>
              <a:rPr lang="tr-TR" sz="1600" b="1" spc="-10" dirty="0" smtClean="0">
                <a:solidFill>
                  <a:srgbClr val="0098BC"/>
                </a:solidFill>
                <a:latin typeface="Times New Roman" panose="02020603050405020304" pitchFamily="18" charset="0"/>
                <a:cs typeface="Times New Roman" panose="02020603050405020304" pitchFamily="18" charset="0"/>
              </a:rPr>
              <a:t>b) </a:t>
            </a:r>
            <a:r>
              <a:rPr lang="tr-TR" sz="1600" b="1" dirty="0" smtClean="0">
                <a:solidFill>
                  <a:srgbClr val="0098BC"/>
                </a:solidFill>
                <a:latin typeface="Times New Roman" panose="02020603050405020304" pitchFamily="18" charset="0"/>
                <a:cs typeface="Times New Roman" panose="02020603050405020304" pitchFamily="18" charset="0"/>
              </a:rPr>
              <a:t>Taşınır Teslim Belgesi: </a:t>
            </a:r>
            <a:r>
              <a:rPr lang="tr-TR" sz="1400" dirty="0" smtClean="0">
                <a:solidFill>
                  <a:prstClr val="black"/>
                </a:solidFill>
                <a:latin typeface="Times New Roman" panose="02020603050405020304" pitchFamily="18" charset="0"/>
                <a:cs typeface="Times New Roman" panose="02020603050405020304" pitchFamily="18" charset="0"/>
              </a:rPr>
              <a:t>Taşınır Kod Listesinde gösterilen </a:t>
            </a:r>
            <a:r>
              <a:rPr lang="tr-TR" sz="1400" b="1" dirty="0" smtClean="0">
                <a:solidFill>
                  <a:prstClr val="black"/>
                </a:solidFill>
                <a:latin typeface="Times New Roman" panose="02020603050405020304" pitchFamily="18" charset="0"/>
                <a:cs typeface="Times New Roman" panose="02020603050405020304" pitchFamily="18" charset="0"/>
              </a:rPr>
              <a:t>kara taşıtları </a:t>
            </a:r>
            <a:r>
              <a:rPr lang="tr-TR" sz="1400" dirty="0" smtClean="0">
                <a:solidFill>
                  <a:prstClr val="black"/>
                </a:solidFill>
                <a:latin typeface="Times New Roman" panose="02020603050405020304" pitchFamily="18" charset="0"/>
                <a:cs typeface="Times New Roman" panose="02020603050405020304" pitchFamily="18" charset="0"/>
              </a:rPr>
              <a:t>ve </a:t>
            </a:r>
            <a:r>
              <a:rPr lang="tr-TR" sz="1400" b="1" dirty="0" smtClean="0">
                <a:solidFill>
                  <a:prstClr val="black"/>
                </a:solidFill>
                <a:latin typeface="Times New Roman" panose="02020603050405020304" pitchFamily="18" charset="0"/>
                <a:cs typeface="Times New Roman" panose="02020603050405020304" pitchFamily="18" charset="0"/>
              </a:rPr>
              <a:t>iş makinelerinin</a:t>
            </a:r>
            <a:r>
              <a:rPr lang="tr-TR" sz="1400" dirty="0" smtClean="0">
                <a:solidFill>
                  <a:prstClr val="black"/>
                </a:solidFill>
                <a:latin typeface="Times New Roman" panose="02020603050405020304" pitchFamily="18" charset="0"/>
                <a:cs typeface="Times New Roman" panose="02020603050405020304" pitchFamily="18" charset="0"/>
              </a:rPr>
              <a:t> bunları sürekli olarak kullanacak personele verilmesinde Taşınır Teslim Belgesi düzenlenir. Taşınır Teslim Belgesi, vardiya usulü çalışılan yerlerde kullanılan kara taşıtları ve iş makineleri için işyerinde koordinasyonu sağlayan sorumlu yönetici adına düzenlenir. Sorumlu yönetici, kendisine teslim edilen taşıt veya iş makinesi ile kullanıcısını ayrıca tutulacak kayıtlarda izler. </a:t>
            </a:r>
            <a:r>
              <a:rPr lang="tr-TR" sz="1400" b="1" dirty="0" smtClean="0">
                <a:solidFill>
                  <a:prstClr val="black"/>
                </a:solidFill>
                <a:latin typeface="Times New Roman" panose="02020603050405020304" pitchFamily="18" charset="0"/>
                <a:cs typeface="Times New Roman" panose="02020603050405020304" pitchFamily="18" charset="0"/>
              </a:rPr>
              <a:t>Demirbaş, makine ve cihazların</a:t>
            </a:r>
            <a:r>
              <a:rPr lang="tr-TR" sz="1400" dirty="0" smtClean="0">
                <a:solidFill>
                  <a:prstClr val="black"/>
                </a:solidFill>
                <a:latin typeface="Times New Roman" panose="02020603050405020304" pitchFamily="18" charset="0"/>
                <a:cs typeface="Times New Roman" panose="02020603050405020304" pitchFamily="18" charset="0"/>
              </a:rPr>
              <a:t> kamu görevlilerinin kullanımına verilmesinde de Taşınır Teslim Belgesi düzenlenir.</a:t>
            </a:r>
          </a:p>
          <a:p>
            <a:pPr marL="12700" indent="0" algn="just">
              <a:spcBef>
                <a:spcPts val="3000"/>
              </a:spcBef>
              <a:spcAft>
                <a:spcPts val="800"/>
              </a:spcAft>
              <a:buFont typeface="Arial" pitchFamily="34" charset="0"/>
              <a:buNone/>
            </a:pPr>
            <a:r>
              <a:rPr lang="tr-TR" sz="1600" b="1" dirty="0" smtClean="0">
                <a:solidFill>
                  <a:srgbClr val="0098BC"/>
                </a:solidFill>
                <a:latin typeface="Times New Roman" panose="02020603050405020304" pitchFamily="18" charset="0"/>
                <a:cs typeface="Times New Roman" panose="02020603050405020304" pitchFamily="18" charset="0"/>
              </a:rPr>
              <a:t>c) Taşınır İstek Belgesi: </a:t>
            </a:r>
            <a:r>
              <a:rPr lang="tr-TR" sz="1400" dirty="0" smtClean="0">
                <a:solidFill>
                  <a:prstClr val="black"/>
                </a:solidFill>
                <a:latin typeface="Times New Roman" panose="02020603050405020304" pitchFamily="18" charset="0"/>
                <a:cs typeface="Times New Roman" panose="02020603050405020304" pitchFamily="18" charset="0"/>
              </a:rPr>
              <a:t>Ambardan taşınır talep edildiğinde Taşınır İstek Belgesi düzenlenir ve talepte bulunanın onayını taşır. Kamu idarelerinin iç imkânları ile yaptıkları bakım ve onarımlara ilişkin açılan iş talep belgeleri de Taşınır İstek Belgesi yerine geçer.</a:t>
            </a:r>
          </a:p>
          <a:p>
            <a:pPr marL="12700" lvl="0" indent="0" algn="just">
              <a:lnSpc>
                <a:spcPct val="100000"/>
              </a:lnSpc>
              <a:spcBef>
                <a:spcPts val="775"/>
              </a:spcBef>
              <a:spcAft>
                <a:spcPts val="800"/>
              </a:spcAft>
              <a:buNone/>
            </a:pPr>
            <a:r>
              <a:rPr lang="tr-TR" sz="1600" b="1" dirty="0">
                <a:solidFill>
                  <a:srgbClr val="0098BC"/>
                </a:solidFill>
                <a:latin typeface="Times New Roman" panose="02020603050405020304" pitchFamily="18" charset="0"/>
                <a:cs typeface="Times New Roman" panose="02020603050405020304" pitchFamily="18" charset="0"/>
              </a:rPr>
              <a:t>ç) Dayanıklı Taşınırlar Listesi:</a:t>
            </a:r>
            <a:r>
              <a:rPr lang="tr-TR" sz="1600" dirty="0">
                <a:solidFill>
                  <a:srgbClr val="0098BC"/>
                </a:solidFill>
                <a:latin typeface="Times New Roman" panose="02020603050405020304" pitchFamily="18" charset="0"/>
                <a:cs typeface="Times New Roman" panose="02020603050405020304" pitchFamily="18" charset="0"/>
              </a:rPr>
              <a:t> </a:t>
            </a:r>
            <a:r>
              <a:rPr lang="tr-TR" sz="1400" dirty="0">
                <a:solidFill>
                  <a:prstClr val="black"/>
                </a:solidFill>
                <a:latin typeface="Times New Roman" panose="02020603050405020304" pitchFamily="18" charset="0"/>
                <a:cs typeface="Times New Roman" panose="02020603050405020304" pitchFamily="18" charset="0"/>
              </a:rPr>
              <a:t>Taşınır Kod Listesinde gösterilen taşınırlardan oda, büro, bölüm, geçit, atölye, garaj, servis, bahçe gibi ortak kullanım alanlarına tahsis edilenler için Dayanıklı Taşınırlar Listesi düzenlenir. </a:t>
            </a:r>
            <a:r>
              <a:rPr lang="tr-TR" sz="1400" b="1" dirty="0">
                <a:solidFill>
                  <a:prstClr val="black"/>
                </a:solidFill>
                <a:latin typeface="Times New Roman" panose="02020603050405020304" pitchFamily="18" charset="0"/>
                <a:cs typeface="Times New Roman" panose="02020603050405020304" pitchFamily="18" charset="0"/>
              </a:rPr>
              <a:t>Bunlar için Taşınır Teslim Belgesi düzenlenmez.</a:t>
            </a:r>
            <a:r>
              <a:rPr lang="tr-TR" sz="1400" dirty="0">
                <a:solidFill>
                  <a:prstClr val="black"/>
                </a:solidFill>
                <a:latin typeface="Times New Roman" panose="02020603050405020304" pitchFamily="18" charset="0"/>
                <a:cs typeface="Times New Roman" panose="02020603050405020304" pitchFamily="18" charset="0"/>
              </a:rPr>
              <a:t> Dayanıklı Taşınırlar Listesi, istek yapan birim yetkilisi ve/veya varsa ortak kullanım alanı sorumlusu tarafından imzalanır.</a:t>
            </a:r>
          </a:p>
          <a:p>
            <a:pPr marL="12700" lvl="0" indent="0" algn="just">
              <a:lnSpc>
                <a:spcPct val="100000"/>
              </a:lnSpc>
              <a:spcBef>
                <a:spcPts val="775"/>
              </a:spcBef>
              <a:spcAft>
                <a:spcPts val="800"/>
              </a:spcAft>
              <a:buNone/>
            </a:pPr>
            <a:r>
              <a:rPr lang="tr-TR" sz="1600" b="1" dirty="0" smtClean="0">
                <a:solidFill>
                  <a:srgbClr val="0098BC"/>
                </a:solidFill>
                <a:latin typeface="Times New Roman" panose="02020603050405020304" pitchFamily="18" charset="0"/>
                <a:cs typeface="Times New Roman" panose="02020603050405020304" pitchFamily="18" charset="0"/>
              </a:rPr>
              <a:t>d</a:t>
            </a:r>
            <a:r>
              <a:rPr lang="tr-TR" sz="1600" b="1" dirty="0">
                <a:solidFill>
                  <a:srgbClr val="0098BC"/>
                </a:solidFill>
                <a:latin typeface="Times New Roman" panose="02020603050405020304" pitchFamily="18" charset="0"/>
                <a:cs typeface="Times New Roman" panose="02020603050405020304" pitchFamily="18" charset="0"/>
              </a:rPr>
              <a:t>) Taşınır Geçici Alındısı: </a:t>
            </a:r>
            <a:r>
              <a:rPr lang="tr-TR" sz="1400" dirty="0">
                <a:solidFill>
                  <a:prstClr val="black"/>
                </a:solidFill>
                <a:latin typeface="Times New Roman" panose="02020603050405020304" pitchFamily="18" charset="0"/>
                <a:cs typeface="Times New Roman" panose="02020603050405020304" pitchFamily="18" charset="0"/>
              </a:rPr>
              <a:t>Muayene ve kabul işlemi derhal yapılamayan hâllerde, taşınırların geçici olarak teslim alınmasında iki nüsha olarak Taşınır Geçici Alındısı düzenlenir</a:t>
            </a:r>
            <a:r>
              <a:rPr lang="tr-TR" sz="1400" dirty="0" smtClean="0">
                <a:solidFill>
                  <a:prstClr val="black"/>
                </a:solidFill>
                <a:latin typeface="Times New Roman" panose="02020603050405020304" pitchFamily="18" charset="0"/>
                <a:cs typeface="Times New Roman" panose="02020603050405020304" pitchFamily="18" charset="0"/>
              </a:rPr>
              <a:t>.</a:t>
            </a:r>
            <a:endParaRPr lang="tr-TR" sz="1400" b="1" spc="-10" dirty="0">
              <a:solidFill>
                <a:srgbClr val="1F497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483165"/>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a:solidFill>
                  <a:schemeClr val="bg1"/>
                </a:solidFill>
                <a:latin typeface="Times New Roman" panose="02020603050405020304" pitchFamily="18" charset="0"/>
                <a:cs typeface="Times New Roman" panose="02020603050405020304" pitchFamily="18" charset="0"/>
              </a:rPr>
              <a:t>Belge </a:t>
            </a:r>
            <a:r>
              <a:rPr lang="fr-FR" sz="2400" dirty="0" err="1">
                <a:solidFill>
                  <a:schemeClr val="bg1"/>
                </a:solidFill>
                <a:latin typeface="Times New Roman" panose="02020603050405020304" pitchFamily="18" charset="0"/>
                <a:cs typeface="Times New Roman" panose="02020603050405020304" pitchFamily="18" charset="0"/>
              </a:rPr>
              <a:t>ve</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C</a:t>
            </a:r>
            <a:r>
              <a:rPr lang="fr-FR" sz="2400" dirty="0" err="1" smtClean="0">
                <a:solidFill>
                  <a:schemeClr val="bg1"/>
                </a:solidFill>
                <a:latin typeface="Times New Roman" panose="02020603050405020304" pitchFamily="18" charset="0"/>
                <a:cs typeface="Times New Roman" panose="02020603050405020304" pitchFamily="18" charset="0"/>
              </a:rPr>
              <a:t>etveller</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a:t>
            </a:r>
            <a:r>
              <a:rPr lang="fr-FR" sz="2400" dirty="0" err="1">
                <a:solidFill>
                  <a:schemeClr val="bg1"/>
                </a:solidFill>
                <a:latin typeface="Times New Roman" panose="02020603050405020304" pitchFamily="18" charset="0"/>
                <a:cs typeface="Times New Roman" panose="02020603050405020304" pitchFamily="18" charset="0"/>
              </a:rPr>
              <a:t>Madde</a:t>
            </a:r>
            <a:r>
              <a:rPr lang="fr-FR" sz="2400" dirty="0">
                <a:solidFill>
                  <a:schemeClr val="bg1"/>
                </a:solidFill>
                <a:latin typeface="Times New Roman" panose="02020603050405020304" pitchFamily="18" charset="0"/>
                <a:cs typeface="Times New Roman" panose="02020603050405020304" pitchFamily="18" charset="0"/>
              </a:rPr>
              <a:t> 10)</a:t>
            </a:r>
          </a:p>
          <a:p>
            <a:pPr marL="0" indent="0">
              <a:lnSpc>
                <a:spcPct val="115000"/>
              </a:lnSpc>
              <a:spcAft>
                <a:spcPts val="1000"/>
              </a:spcAft>
              <a:buNone/>
            </a:pPr>
            <a:r>
              <a:rPr lang="tr-TR" sz="2400" dirty="0" smtClean="0">
                <a:solidFill>
                  <a:schemeClr val="bg1"/>
                </a:solidFill>
                <a:latin typeface="Times New Roman" panose="02020603050405020304" pitchFamily="18" charset="0"/>
                <a:cs typeface="Times New Roman" panose="02020603050405020304" pitchFamily="18" charset="0"/>
              </a:rPr>
              <a:t>8)</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5" name="İçerik Yer Tutucusu 2"/>
          <p:cNvSpPr txBox="1">
            <a:spLocks/>
          </p:cNvSpPr>
          <p:nvPr/>
        </p:nvSpPr>
        <p:spPr>
          <a:xfrm>
            <a:off x="1126653" y="1116413"/>
            <a:ext cx="10375065" cy="5625749"/>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spcBef>
                <a:spcPts val="775"/>
              </a:spcBef>
              <a:buFont typeface="Arial" pitchFamily="34" charset="0"/>
              <a:buNone/>
            </a:pPr>
            <a:r>
              <a:rPr lang="tr-TR" sz="1600" b="1" spc="-10" dirty="0" smtClean="0">
                <a:solidFill>
                  <a:srgbClr val="0098BC"/>
                </a:solidFill>
                <a:latin typeface="Times New Roman" panose="02020603050405020304" pitchFamily="18" charset="0"/>
                <a:cs typeface="Times New Roman" panose="02020603050405020304" pitchFamily="18" charset="0"/>
              </a:rPr>
              <a:t>e) Kayıttan Düşme Teklif ve Onay Tutanağı: </a:t>
            </a:r>
            <a:r>
              <a:rPr lang="tr-TR" sz="1400" spc="-10" dirty="0" smtClean="0">
                <a:solidFill>
                  <a:prstClr val="black"/>
                </a:solidFill>
                <a:latin typeface="Times New Roman" panose="02020603050405020304" pitchFamily="18" charset="0"/>
                <a:cs typeface="Times New Roman" panose="02020603050405020304" pitchFamily="18" charset="0"/>
              </a:rPr>
              <a:t>Taşınırın;</a:t>
            </a:r>
          </a:p>
          <a:p>
            <a:pPr marL="12700" indent="0" algn="just">
              <a:spcBef>
                <a:spcPts val="775"/>
              </a:spcBef>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1)</a:t>
            </a:r>
            <a:r>
              <a:rPr lang="tr-TR" sz="1400" spc="-10" dirty="0" smtClean="0">
                <a:solidFill>
                  <a:prstClr val="black"/>
                </a:solidFill>
                <a:latin typeface="Times New Roman" panose="02020603050405020304" pitchFamily="18" charset="0"/>
                <a:cs typeface="Times New Roman" panose="02020603050405020304" pitchFamily="18" charset="0"/>
              </a:rPr>
              <a:t> Kaybolma, çalınma, doğal afetler ve fire gibi herhangi bir nedenle yok olması, sayımda noksan çıkması, canlı taşınırların ölmesi, yıpranma, kırılma veya bozulma nedeniyle hurdaya ayrılması,</a:t>
            </a:r>
          </a:p>
          <a:p>
            <a:pPr marL="12700" indent="0" algn="just">
              <a:spcBef>
                <a:spcPts val="775"/>
              </a:spcBef>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2)</a:t>
            </a:r>
            <a:r>
              <a:rPr lang="tr-TR" sz="1400" spc="-10" dirty="0" smtClean="0">
                <a:solidFill>
                  <a:prstClr val="black"/>
                </a:solidFill>
                <a:latin typeface="Times New Roman" panose="02020603050405020304" pitchFamily="18" charset="0"/>
                <a:cs typeface="Times New Roman" panose="02020603050405020304" pitchFamily="18" charset="0"/>
              </a:rPr>
              <a:t> Ekonomik ömrünü tamamlamış olması veya tamamlamadığı hâlde teknik ve fiziki nedenlerle kullanılmaz hâle gelmesi nedeniyle hurdaya ayrılması, </a:t>
            </a:r>
          </a:p>
          <a:p>
            <a:pPr marL="12700" indent="0" algn="just">
              <a:spcBef>
                <a:spcPts val="775"/>
              </a:spcBef>
              <a:buFont typeface="Arial" pitchFamily="34" charset="0"/>
              <a:buNone/>
            </a:pPr>
            <a:r>
              <a:rPr lang="tr-TR" sz="1400" spc="-10" dirty="0" smtClean="0">
                <a:solidFill>
                  <a:prstClr val="black"/>
                </a:solidFill>
                <a:latin typeface="Times New Roman" panose="02020603050405020304" pitchFamily="18" charset="0"/>
                <a:cs typeface="Times New Roman" panose="02020603050405020304" pitchFamily="18" charset="0"/>
              </a:rPr>
              <a:t>durumlarında taşınırın kayıtlardan çıkarılmasını sağlamak amacıyla iki nüsha olarak Kayıttan Düşme Teklif ve Onay Tutanağı düzenlenir. </a:t>
            </a:r>
          </a:p>
          <a:p>
            <a:pPr marL="298450" indent="-285750" algn="just">
              <a:spcBef>
                <a:spcPts val="1800"/>
              </a:spcBef>
            </a:pPr>
            <a:r>
              <a:rPr lang="tr-TR" sz="1400" spc="-10" dirty="0" smtClean="0">
                <a:solidFill>
                  <a:prstClr val="black"/>
                </a:solidFill>
                <a:latin typeface="Times New Roman" panose="02020603050405020304" pitchFamily="18" charset="0"/>
                <a:cs typeface="Times New Roman" panose="02020603050405020304" pitchFamily="18" charset="0"/>
              </a:rPr>
              <a:t>Kayıttan Düşme Teklif ve Onay Tutanağı, harcama yetkilisi tarafından görevlendirilecek en az üç kişiden oluşan komisyonca imzalanır ve harcama yetkilisi tarafından onaylanır.</a:t>
            </a:r>
            <a:endParaRPr lang="tr-TR" sz="1400" dirty="0" smtClean="0">
              <a:solidFill>
                <a:prstClr val="black"/>
              </a:solidFill>
              <a:latin typeface="Times New Roman" panose="02020603050405020304" pitchFamily="18" charset="0"/>
              <a:cs typeface="Times New Roman" panose="02020603050405020304" pitchFamily="18" charset="0"/>
            </a:endParaRPr>
          </a:p>
          <a:p>
            <a:pPr marL="355600" indent="-342900" algn="just">
              <a:spcBef>
                <a:spcPts val="775"/>
              </a:spcBef>
              <a:spcAft>
                <a:spcPts val="800"/>
              </a:spcAft>
            </a:pPr>
            <a:r>
              <a:rPr lang="tr-TR" sz="1400" dirty="0">
                <a:latin typeface="Times New Roman" panose="02020603050405020304" pitchFamily="18" charset="0"/>
                <a:cs typeface="Times New Roman" panose="02020603050405020304" pitchFamily="18" charset="0"/>
              </a:rPr>
              <a:t>Tutanağın bir nüshası, çıkış kaydına esas olmak üzere düzenlenen Taşınır İşlem Fişine, ikinci nüshası muhasebe birimine gönderilecek Taşınır İşlem Fişine </a:t>
            </a:r>
            <a:r>
              <a:rPr lang="tr-TR" sz="1400" b="1" dirty="0">
                <a:latin typeface="Times New Roman" panose="02020603050405020304" pitchFamily="18" charset="0"/>
                <a:cs typeface="Times New Roman" panose="02020603050405020304" pitchFamily="18" charset="0"/>
              </a:rPr>
              <a:t>eklenir.</a:t>
            </a:r>
            <a:endParaRPr lang="tr-TR" sz="1400" dirty="0">
              <a:solidFill>
                <a:prstClr val="black"/>
              </a:solidFill>
              <a:latin typeface="Times New Roman" panose="02020603050405020304" pitchFamily="18" charset="0"/>
              <a:cs typeface="Times New Roman" panose="02020603050405020304" pitchFamily="18" charset="0"/>
            </a:endParaRPr>
          </a:p>
        </p:txBody>
      </p:sp>
      <p:pic>
        <p:nvPicPr>
          <p:cNvPr id="16" name="Resim 15"/>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98662" y="4149874"/>
            <a:ext cx="10303056" cy="25922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33463619"/>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a:solidFill>
                  <a:schemeClr val="bg1"/>
                </a:solidFill>
                <a:latin typeface="Times New Roman" panose="02020603050405020304" pitchFamily="18" charset="0"/>
                <a:cs typeface="Times New Roman" panose="02020603050405020304" pitchFamily="18" charset="0"/>
              </a:rPr>
              <a:t>Belge </a:t>
            </a:r>
            <a:r>
              <a:rPr lang="fr-FR" sz="2400" dirty="0" err="1">
                <a:solidFill>
                  <a:schemeClr val="bg1"/>
                </a:solidFill>
                <a:latin typeface="Times New Roman" panose="02020603050405020304" pitchFamily="18" charset="0"/>
                <a:cs typeface="Times New Roman" panose="02020603050405020304" pitchFamily="18" charset="0"/>
              </a:rPr>
              <a:t>ve</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C</a:t>
            </a:r>
            <a:r>
              <a:rPr lang="fr-FR" sz="2400" dirty="0" err="1" smtClean="0">
                <a:solidFill>
                  <a:schemeClr val="bg1"/>
                </a:solidFill>
                <a:latin typeface="Times New Roman" panose="02020603050405020304" pitchFamily="18" charset="0"/>
                <a:cs typeface="Times New Roman" panose="02020603050405020304" pitchFamily="18" charset="0"/>
              </a:rPr>
              <a:t>etveller</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a:t>
            </a:r>
            <a:r>
              <a:rPr lang="fr-FR" sz="2400" dirty="0" err="1">
                <a:solidFill>
                  <a:schemeClr val="bg1"/>
                </a:solidFill>
                <a:latin typeface="Times New Roman" panose="02020603050405020304" pitchFamily="18" charset="0"/>
                <a:cs typeface="Times New Roman" panose="02020603050405020304" pitchFamily="18" charset="0"/>
              </a:rPr>
              <a:t>Madde</a:t>
            </a:r>
            <a:r>
              <a:rPr lang="fr-FR" sz="2400" dirty="0">
                <a:solidFill>
                  <a:schemeClr val="bg1"/>
                </a:solidFill>
                <a:latin typeface="Times New Roman" panose="02020603050405020304" pitchFamily="18" charset="0"/>
                <a:cs typeface="Times New Roman" panose="02020603050405020304" pitchFamily="18" charset="0"/>
              </a:rPr>
              <a:t> 10)</a:t>
            </a:r>
          </a:p>
          <a:p>
            <a:pPr marL="0" indent="0">
              <a:lnSpc>
                <a:spcPct val="115000"/>
              </a:lnSpc>
              <a:spcAft>
                <a:spcPts val="1000"/>
              </a:spcAft>
              <a:buNone/>
            </a:pPr>
            <a:r>
              <a:rPr lang="tr-TR" sz="2400" dirty="0" smtClean="0">
                <a:solidFill>
                  <a:schemeClr val="bg1"/>
                </a:solidFill>
                <a:latin typeface="Times New Roman" panose="02020603050405020304" pitchFamily="18" charset="0"/>
                <a:cs typeface="Times New Roman" panose="02020603050405020304" pitchFamily="18" charset="0"/>
              </a:rPr>
              <a:t>8)</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3" name="İçerik Yer Tutucusu 2"/>
          <p:cNvSpPr txBox="1">
            <a:spLocks/>
          </p:cNvSpPr>
          <p:nvPr/>
        </p:nvSpPr>
        <p:spPr>
          <a:xfrm>
            <a:off x="1126653" y="1116413"/>
            <a:ext cx="7128793" cy="5442329"/>
          </a:xfrm>
          <a:prstGeom prst="rect">
            <a:avLst/>
          </a:prstGeom>
        </p:spPr>
        <p:txBody>
          <a:bodyPr>
            <a:normAutofit fontScale="85000" lnSpcReduction="2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spcBef>
                <a:spcPts val="775"/>
              </a:spcBef>
              <a:spcAft>
                <a:spcPts val="800"/>
              </a:spcAft>
              <a:buFont typeface="Arial" pitchFamily="34" charset="0"/>
              <a:buNone/>
            </a:pPr>
            <a:r>
              <a:rPr lang="tr-TR" sz="1900" b="1" dirty="0" smtClean="0">
                <a:solidFill>
                  <a:srgbClr val="0098BC"/>
                </a:solidFill>
                <a:latin typeface="Times New Roman" panose="02020603050405020304" pitchFamily="18" charset="0"/>
                <a:cs typeface="Times New Roman" panose="02020603050405020304" pitchFamily="18" charset="0"/>
              </a:rPr>
              <a:t>f) Ambar Devir ve Teslim Tutanağı:</a:t>
            </a:r>
            <a:r>
              <a:rPr lang="tr-TR" sz="1900" dirty="0" smtClean="0">
                <a:solidFill>
                  <a:srgbClr val="0098BC"/>
                </a:solidFill>
                <a:latin typeface="Times New Roman" panose="02020603050405020304" pitchFamily="18" charset="0"/>
                <a:cs typeface="Times New Roman" panose="02020603050405020304" pitchFamily="18" charset="0"/>
              </a:rPr>
              <a:t> </a:t>
            </a:r>
            <a:r>
              <a:rPr lang="tr-TR" sz="1600" dirty="0" smtClean="0">
                <a:solidFill>
                  <a:prstClr val="black"/>
                </a:solidFill>
                <a:latin typeface="Times New Roman" panose="02020603050405020304" pitchFamily="18" charset="0"/>
                <a:cs typeface="Times New Roman" panose="02020603050405020304" pitchFamily="18" charset="0"/>
              </a:rPr>
              <a:t>Taşınır kayıt yetkilileri arasındaki ambar devir ve teslim alma işlemlerinde Ambar Devir ve Teslim Tutanağı düzenlenir. Taşınırlar Ambar Devir ve Teslim Tutanağına taşınır kodları itibarıyla kaydedilir. Kayıtlara göre ambarda bulunması gereken taşınırlar ile sayımda fiilen bulunan miktarlar, varsa fazla ve noksanlar Ambar Devir ve Teslim Tutanağında gösterilir.</a:t>
            </a:r>
          </a:p>
          <a:p>
            <a:pPr marL="12700" indent="0" algn="just">
              <a:spcBef>
                <a:spcPts val="775"/>
              </a:spcBef>
              <a:spcAft>
                <a:spcPts val="800"/>
              </a:spcAft>
              <a:buFont typeface="Arial" pitchFamily="34" charset="0"/>
              <a:buNone/>
            </a:pPr>
            <a:r>
              <a:rPr lang="tr-TR" sz="1900" b="1" dirty="0" smtClean="0">
                <a:solidFill>
                  <a:srgbClr val="0098BC"/>
                </a:solidFill>
                <a:latin typeface="Times New Roman" panose="02020603050405020304" pitchFamily="18" charset="0"/>
                <a:cs typeface="Times New Roman" panose="02020603050405020304" pitchFamily="18" charset="0"/>
              </a:rPr>
              <a:t>g) Sayım Tutanağı: </a:t>
            </a:r>
            <a:r>
              <a:rPr lang="tr-TR" sz="1600" dirty="0" smtClean="0">
                <a:solidFill>
                  <a:prstClr val="black"/>
                </a:solidFill>
                <a:latin typeface="Times New Roman" panose="02020603050405020304" pitchFamily="18" charset="0"/>
                <a:cs typeface="Times New Roman" panose="02020603050405020304" pitchFamily="18" charset="0"/>
              </a:rPr>
              <a:t>Taşınırların sayım işlemlerinde Taşınır II. Düzey Detay Kodu itibarıyla Sayım Tutanağı düzenlenir ve taşınırlar Sayım Tutanağına Taşınır Kodu düzeyinde kaydedilir. Sayım Tutanağının sayım fazlası veya noksanına ilişkin sayfalarının bir nüshası, giriş-çıkış işlemleri için düzenlenen Varlık İşlem Fişi ekine, bir nüshası da Varlık İşlem Fişinin muhasebe birimine gönderilecek nüshasına bağlanır.</a:t>
            </a:r>
          </a:p>
          <a:p>
            <a:pPr marL="12700" indent="0" algn="just">
              <a:spcBef>
                <a:spcPts val="775"/>
              </a:spcBef>
              <a:spcAft>
                <a:spcPts val="800"/>
              </a:spcAft>
              <a:buFont typeface="Arial" pitchFamily="34" charset="0"/>
              <a:buNone/>
            </a:pPr>
            <a:r>
              <a:rPr lang="tr-TR" sz="1900" b="1" dirty="0" smtClean="0">
                <a:solidFill>
                  <a:srgbClr val="0098BC"/>
                </a:solidFill>
                <a:latin typeface="Times New Roman" panose="02020603050405020304" pitchFamily="18" charset="0"/>
                <a:cs typeface="Times New Roman" panose="02020603050405020304" pitchFamily="18" charset="0"/>
              </a:rPr>
              <a:t>ğ) Taşınır Sayım ve Döküm Cetveli: </a:t>
            </a:r>
            <a:r>
              <a:rPr lang="tr-TR" sz="1600" dirty="0" smtClean="0">
                <a:solidFill>
                  <a:prstClr val="black"/>
                </a:solidFill>
                <a:latin typeface="Times New Roman" panose="02020603050405020304" pitchFamily="18" charset="0"/>
                <a:cs typeface="Times New Roman" panose="02020603050405020304" pitchFamily="18" charset="0"/>
              </a:rPr>
              <a:t>Taşınır kayıt yetkililerinin yıl sonu hesaplarına ilişkin işlemlerinde Taşınır I. Düzey Detay Kodunda gösterilen her bir taşınır grubu için Taşınır Sayım ve Döküm Cetveli düzenlenir ve taşınırlar Taşınır Sayım ve Döküm Cetveline Taşınır II. Düzey Detay Kodu düzeyinde kaydedilir. Taşınır Sayım ve Döküm Cetvelinin </a:t>
            </a:r>
            <a:r>
              <a:rPr lang="tr-TR" sz="1600" b="1" dirty="0" smtClean="0">
                <a:solidFill>
                  <a:prstClr val="black"/>
                </a:solidFill>
                <a:latin typeface="Times New Roman" panose="02020603050405020304" pitchFamily="18" charset="0"/>
                <a:cs typeface="Times New Roman" panose="02020603050405020304" pitchFamily="18" charset="0"/>
              </a:rPr>
              <a:t>“Gelecek Yıla Devir”</a:t>
            </a:r>
            <a:r>
              <a:rPr lang="tr-TR" sz="1600" dirty="0" smtClean="0">
                <a:solidFill>
                  <a:prstClr val="black"/>
                </a:solidFill>
                <a:latin typeface="Times New Roman" panose="02020603050405020304" pitchFamily="18" charset="0"/>
                <a:cs typeface="Times New Roman" panose="02020603050405020304" pitchFamily="18" charset="0"/>
              </a:rPr>
              <a:t> sütununda gösterilen miktarın, yıl sonlarında Sayım Tutanaklarının </a:t>
            </a:r>
            <a:r>
              <a:rPr lang="tr-TR" sz="1600" b="1" dirty="0" smtClean="0">
                <a:solidFill>
                  <a:prstClr val="black"/>
                </a:solidFill>
                <a:latin typeface="Times New Roman" panose="02020603050405020304" pitchFamily="18" charset="0"/>
                <a:cs typeface="Times New Roman" panose="02020603050405020304" pitchFamily="18" charset="0"/>
              </a:rPr>
              <a:t>“Sayımda Bulunan Miktar”</a:t>
            </a:r>
            <a:r>
              <a:rPr lang="tr-TR" sz="1600" dirty="0" smtClean="0">
                <a:solidFill>
                  <a:prstClr val="black"/>
                </a:solidFill>
                <a:latin typeface="Times New Roman" panose="02020603050405020304" pitchFamily="18" charset="0"/>
                <a:cs typeface="Times New Roman" panose="02020603050405020304" pitchFamily="18" charset="0"/>
              </a:rPr>
              <a:t> sütununda gösterilen miktara eşit olması gerekir.</a:t>
            </a:r>
          </a:p>
          <a:p>
            <a:pPr marL="12700" lvl="0" indent="0" algn="just">
              <a:spcBef>
                <a:spcPts val="775"/>
              </a:spcBef>
              <a:spcAft>
                <a:spcPts val="800"/>
              </a:spcAft>
              <a:buNone/>
            </a:pPr>
            <a:r>
              <a:rPr lang="tr-TR" sz="1900" b="1" dirty="0">
                <a:solidFill>
                  <a:srgbClr val="0098BC"/>
                </a:solidFill>
                <a:latin typeface="Times New Roman" panose="02020603050405020304" pitchFamily="18" charset="0"/>
                <a:cs typeface="Times New Roman" panose="02020603050405020304" pitchFamily="18" charset="0"/>
              </a:rPr>
              <a:t>h) Harcama Birimi Taşınır Mal Yönetim Hesabı Cetveli: </a:t>
            </a:r>
            <a:r>
              <a:rPr lang="tr-TR" sz="1600" dirty="0">
                <a:solidFill>
                  <a:prstClr val="black"/>
                </a:solidFill>
                <a:latin typeface="Times New Roman" panose="02020603050405020304" pitchFamily="18" charset="0"/>
                <a:cs typeface="Times New Roman" panose="02020603050405020304" pitchFamily="18" charset="0"/>
              </a:rPr>
              <a:t>Harcama biriminin taşınır mal yönetim hesabının çıkarılması amacıyla taşınır kayıt yetkilisi tarafından harcama birimi itibarıyla Taşınır I. Düzey Detay Kodunda gösterilen her bir taşınır grubu için Harcama Birimi Taşınır Mal Yönetim Hesabı Cetveli düzenlenir ve taşınırlar Harcama Birimi Taşınır Mal Yönetim Hesabı Cetveline Taşınır II. Düzey Detay Kodu düzeyinde kaydedilir</a:t>
            </a:r>
            <a:r>
              <a:rPr lang="tr-TR" sz="1600" dirty="0" smtClean="0">
                <a:solidFill>
                  <a:prstClr val="black"/>
                </a:solidFill>
                <a:latin typeface="Times New Roman" panose="02020603050405020304" pitchFamily="18" charset="0"/>
                <a:cs typeface="Times New Roman" panose="02020603050405020304" pitchFamily="18" charset="0"/>
              </a:rPr>
              <a:t>.</a:t>
            </a:r>
          </a:p>
          <a:p>
            <a:pPr marL="12700" indent="0" algn="just">
              <a:spcBef>
                <a:spcPts val="775"/>
              </a:spcBef>
              <a:spcAft>
                <a:spcPts val="800"/>
              </a:spcAft>
              <a:buNone/>
            </a:pPr>
            <a:r>
              <a:rPr lang="tr-TR" sz="1900" b="1" dirty="0">
                <a:solidFill>
                  <a:srgbClr val="0098BC"/>
                </a:solidFill>
                <a:latin typeface="Times New Roman" panose="02020603050405020304" pitchFamily="18" charset="0"/>
                <a:cs typeface="Times New Roman" panose="02020603050405020304" pitchFamily="18" charset="0"/>
              </a:rPr>
              <a:t>ı) Taşınır Hesap Cetveli: </a:t>
            </a:r>
            <a:r>
              <a:rPr lang="tr-TR" sz="1600" dirty="0">
                <a:solidFill>
                  <a:prstClr val="black"/>
                </a:solidFill>
                <a:latin typeface="Times New Roman" panose="02020603050405020304" pitchFamily="18" charset="0"/>
                <a:cs typeface="Times New Roman" panose="02020603050405020304" pitchFamily="18" charset="0"/>
              </a:rPr>
              <a:t>Taşınır konsolide görevlilerince ilçe, il, bölge, dış temsilcilik ve merkez birimlerinin taşınır hesabının çıkarılması işlemlerinde Taşınır Hesap Cetveli düzenlenir.</a:t>
            </a:r>
          </a:p>
          <a:p>
            <a:pPr marL="12700" lvl="0" indent="0" algn="just">
              <a:spcBef>
                <a:spcPts val="775"/>
              </a:spcBef>
              <a:spcAft>
                <a:spcPts val="800"/>
              </a:spcAft>
              <a:buNone/>
            </a:pPr>
            <a:endParaRPr lang="tr-TR" sz="1600" dirty="0">
              <a:solidFill>
                <a:prstClr val="black"/>
              </a:solidFill>
            </a:endParaRPr>
          </a:p>
          <a:p>
            <a:pPr marL="12700" indent="0" algn="just">
              <a:spcBef>
                <a:spcPts val="775"/>
              </a:spcBef>
              <a:spcAft>
                <a:spcPts val="800"/>
              </a:spcAft>
              <a:buFont typeface="Arial" pitchFamily="34" charset="0"/>
              <a:buNone/>
            </a:pPr>
            <a:endParaRPr lang="tr-TR" sz="1600" dirty="0" smtClean="0">
              <a:solidFill>
                <a:prstClr val="black"/>
              </a:solidFill>
              <a:latin typeface="Times New Roman" panose="02020603050405020304" pitchFamily="18" charset="0"/>
              <a:cs typeface="Times New Roman" panose="02020603050405020304" pitchFamily="18" charset="0"/>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pic>
        <p:nvPicPr>
          <p:cNvPr id="1026" name="Picture 2" descr="sunum-teknikl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453" y="981522"/>
            <a:ext cx="3862959" cy="557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85620"/>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descr="gökyüzü, dış mekan, bulut, mülk içeren bir resim&#10;&#10;Açıklama otomatik olarak oluşturuldu">
            <a:extLst>
              <a:ext uri="{FF2B5EF4-FFF2-40B4-BE49-F238E27FC236}">
                <a16:creationId xmlns:a16="http://schemas.microsoft.com/office/drawing/2014/main" id="{08BF26F4-88EB-9958-BD71-BBB5552719B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2171" y="24753"/>
            <a:ext cx="12189600" cy="6856650"/>
          </a:xfrm>
          <a:prstGeom prst="rect">
            <a:avLst/>
          </a:prstGeom>
        </p:spPr>
      </p:pic>
      <p:sp>
        <p:nvSpPr>
          <p:cNvPr id="3" name="Başlık 1">
            <a:extLst>
              <a:ext uri="{FF2B5EF4-FFF2-40B4-BE49-F238E27FC236}">
                <a16:creationId xmlns:a16="http://schemas.microsoft.com/office/drawing/2014/main" id="{61BBEBDF-EC55-AAD5-97C5-864DDCC608A4}"/>
              </a:ext>
            </a:extLst>
          </p:cNvPr>
          <p:cNvSpPr txBox="1">
            <a:spLocks/>
          </p:cNvSpPr>
          <p:nvPr/>
        </p:nvSpPr>
        <p:spPr>
          <a:xfrm>
            <a:off x="2693690" y="2143909"/>
            <a:ext cx="6757878" cy="770265"/>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2400" b="1" dirty="0" smtClean="0">
                <a:solidFill>
                  <a:srgbClr val="262F59"/>
                </a:solidFill>
                <a:latin typeface="Times New Roman" panose="02020603050405020304" pitchFamily="18" charset="0"/>
                <a:cs typeface="Times New Roman" panose="02020603050405020304" pitchFamily="18" charset="0"/>
              </a:rPr>
              <a:t>MALATYA TURGUT ÖZAL ÜNİVERSİTESİ</a:t>
            </a:r>
          </a:p>
          <a:p>
            <a:r>
              <a:rPr lang="tr-TR" sz="2400" b="1" dirty="0" smtClean="0">
                <a:solidFill>
                  <a:srgbClr val="262F59"/>
                </a:solidFill>
                <a:latin typeface="Times New Roman" panose="02020603050405020304" pitchFamily="18" charset="0"/>
                <a:cs typeface="Times New Roman" panose="02020603050405020304" pitchFamily="18" charset="0"/>
              </a:rPr>
              <a:t>Strateji Geliştirme Daire Başkanlığı</a:t>
            </a:r>
            <a:endParaRPr lang="tr-TR" sz="2400" b="1" dirty="0">
              <a:solidFill>
                <a:srgbClr val="262F59"/>
              </a:solidFill>
              <a:latin typeface="Times New Roman" panose="02020603050405020304" pitchFamily="18" charset="0"/>
              <a:cs typeface="Times New Roman" panose="02020603050405020304" pitchFamily="18" charset="0"/>
            </a:endParaRPr>
          </a:p>
        </p:txBody>
      </p:sp>
      <p:pic>
        <p:nvPicPr>
          <p:cNvPr id="4"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5532629" y="929464"/>
            <a:ext cx="1080000" cy="1080000"/>
          </a:xfrm>
          <a:prstGeom prst="rect">
            <a:avLst/>
          </a:prstGeom>
        </p:spPr>
      </p:pic>
      <p:sp>
        <p:nvSpPr>
          <p:cNvPr id="5" name="Dikdörtgen 38">
            <a:extLst>
              <a:ext uri="{FF2B5EF4-FFF2-40B4-BE49-F238E27FC236}">
                <a16:creationId xmlns:a16="http://schemas.microsoft.com/office/drawing/2014/main" id="{009D80A7-C8FA-C071-79C5-010F2FE506E8}"/>
              </a:ext>
            </a:extLst>
          </p:cNvPr>
          <p:cNvSpPr/>
          <p:nvPr/>
        </p:nvSpPr>
        <p:spPr>
          <a:xfrm>
            <a:off x="2998862" y="3780263"/>
            <a:ext cx="6120679" cy="45719"/>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1">
            <a:extLst>
              <a:ext uri="{FF2B5EF4-FFF2-40B4-BE49-F238E27FC236}">
                <a16:creationId xmlns:a16="http://schemas.microsoft.com/office/drawing/2014/main" id="{61BBEBDF-EC55-AAD5-97C5-864DDCC608A4}"/>
              </a:ext>
            </a:extLst>
          </p:cNvPr>
          <p:cNvSpPr txBox="1">
            <a:spLocks/>
          </p:cNvSpPr>
          <p:nvPr/>
        </p:nvSpPr>
        <p:spPr>
          <a:xfrm>
            <a:off x="2537843" y="3900929"/>
            <a:ext cx="7069572" cy="705363"/>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2800" b="1" dirty="0" smtClean="0">
                <a:solidFill>
                  <a:srgbClr val="262F59"/>
                </a:solidFill>
                <a:latin typeface="Times New Roman" panose="02020603050405020304" pitchFamily="18" charset="0"/>
                <a:cs typeface="Times New Roman" panose="02020603050405020304" pitchFamily="18" charset="0"/>
              </a:rPr>
              <a:t>Taşınır Kayıt ve Taşınır Kontrol Yetkilisi</a:t>
            </a:r>
            <a:endParaRPr lang="tr-TR" sz="2800" b="1" dirty="0">
              <a:solidFill>
                <a:srgbClr val="262F59"/>
              </a:solidFill>
              <a:latin typeface="Times New Roman" panose="02020603050405020304" pitchFamily="18" charset="0"/>
              <a:cs typeface="Times New Roman" panose="02020603050405020304" pitchFamily="18" charset="0"/>
            </a:endParaRPr>
          </a:p>
        </p:txBody>
      </p:sp>
      <p:sp>
        <p:nvSpPr>
          <p:cNvPr id="8" name="Dikdörtgen 38">
            <a:extLst>
              <a:ext uri="{FF2B5EF4-FFF2-40B4-BE49-F238E27FC236}">
                <a16:creationId xmlns:a16="http://schemas.microsoft.com/office/drawing/2014/main" id="{009D80A7-C8FA-C071-79C5-010F2FE506E8}"/>
              </a:ext>
            </a:extLst>
          </p:cNvPr>
          <p:cNvSpPr/>
          <p:nvPr/>
        </p:nvSpPr>
        <p:spPr>
          <a:xfrm flipV="1">
            <a:off x="2998862" y="4663238"/>
            <a:ext cx="6120679" cy="45719"/>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Başlık 1">
            <a:extLst>
              <a:ext uri="{FF2B5EF4-FFF2-40B4-BE49-F238E27FC236}">
                <a16:creationId xmlns:a16="http://schemas.microsoft.com/office/drawing/2014/main" id="{61BBEBDF-EC55-AAD5-97C5-864DDCC608A4}"/>
              </a:ext>
            </a:extLst>
          </p:cNvPr>
          <p:cNvSpPr txBox="1">
            <a:spLocks/>
          </p:cNvSpPr>
          <p:nvPr/>
        </p:nvSpPr>
        <p:spPr>
          <a:xfrm>
            <a:off x="2537843" y="4351768"/>
            <a:ext cx="7069572"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endParaRPr lang="tr-TR" sz="2000" dirty="0">
              <a:solidFill>
                <a:srgbClr val="0098BC"/>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5879182" y="5085978"/>
            <a:ext cx="1229824" cy="369332"/>
          </a:xfrm>
          <a:prstGeom prst="rect">
            <a:avLst/>
          </a:prstGeom>
          <a:noFill/>
        </p:spPr>
        <p:txBody>
          <a:bodyPr wrap="none" rtlCol="0">
            <a:spAutoFit/>
          </a:bodyPr>
          <a:lstStyle/>
          <a:p>
            <a:r>
              <a:rPr lang="tr-TR" b="1" dirty="0" smtClean="0">
                <a:solidFill>
                  <a:srgbClr val="262F59"/>
                </a:solidFill>
                <a:latin typeface="Times New Roman" panose="02020603050405020304" pitchFamily="18" charset="0"/>
                <a:cs typeface="Times New Roman" panose="02020603050405020304" pitchFamily="18" charset="0"/>
              </a:rPr>
              <a:t>Eylül 2025</a:t>
            </a:r>
            <a:endParaRPr lang="tr-TR" b="1" dirty="0">
              <a:solidFill>
                <a:srgbClr val="262F59"/>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a:solidFill>
                  <a:schemeClr val="bg1"/>
                </a:solidFill>
                <a:latin typeface="Times New Roman" panose="02020603050405020304" pitchFamily="18" charset="0"/>
                <a:cs typeface="Times New Roman" panose="02020603050405020304" pitchFamily="18" charset="0"/>
              </a:rPr>
              <a:t>Belge </a:t>
            </a:r>
            <a:r>
              <a:rPr lang="fr-FR" sz="2400" dirty="0" err="1">
                <a:solidFill>
                  <a:schemeClr val="bg1"/>
                </a:solidFill>
                <a:latin typeface="Times New Roman" panose="02020603050405020304" pitchFamily="18" charset="0"/>
                <a:cs typeface="Times New Roman" panose="02020603050405020304" pitchFamily="18" charset="0"/>
              </a:rPr>
              <a:t>ve</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C</a:t>
            </a:r>
            <a:r>
              <a:rPr lang="fr-FR" sz="2400" dirty="0" err="1" smtClean="0">
                <a:solidFill>
                  <a:schemeClr val="bg1"/>
                </a:solidFill>
                <a:latin typeface="Times New Roman" panose="02020603050405020304" pitchFamily="18" charset="0"/>
                <a:cs typeface="Times New Roman" panose="02020603050405020304" pitchFamily="18" charset="0"/>
              </a:rPr>
              <a:t>etveller</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a:t>
            </a:r>
            <a:r>
              <a:rPr lang="fr-FR" sz="2400" dirty="0" err="1">
                <a:solidFill>
                  <a:schemeClr val="bg1"/>
                </a:solidFill>
                <a:latin typeface="Times New Roman" panose="02020603050405020304" pitchFamily="18" charset="0"/>
                <a:cs typeface="Times New Roman" panose="02020603050405020304" pitchFamily="18" charset="0"/>
              </a:rPr>
              <a:t>Madde</a:t>
            </a:r>
            <a:r>
              <a:rPr lang="fr-FR" sz="2400" dirty="0">
                <a:solidFill>
                  <a:schemeClr val="bg1"/>
                </a:solidFill>
                <a:latin typeface="Times New Roman" panose="02020603050405020304" pitchFamily="18" charset="0"/>
                <a:cs typeface="Times New Roman" panose="02020603050405020304" pitchFamily="18" charset="0"/>
              </a:rPr>
              <a:t> 10)</a:t>
            </a:r>
          </a:p>
          <a:p>
            <a:pPr marL="0" indent="0">
              <a:lnSpc>
                <a:spcPct val="115000"/>
              </a:lnSpc>
              <a:spcAft>
                <a:spcPts val="1000"/>
              </a:spcAft>
              <a:buNone/>
            </a:pPr>
            <a:r>
              <a:rPr lang="tr-TR" sz="2400" dirty="0" smtClean="0">
                <a:solidFill>
                  <a:schemeClr val="bg1"/>
                </a:solidFill>
                <a:latin typeface="Times New Roman" panose="02020603050405020304" pitchFamily="18" charset="0"/>
                <a:cs typeface="Times New Roman" panose="02020603050405020304" pitchFamily="18" charset="0"/>
              </a:rPr>
              <a:t>8)</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5" name="İçerik Yer Tutucusu 2"/>
          <p:cNvSpPr txBox="1">
            <a:spLocks/>
          </p:cNvSpPr>
          <p:nvPr/>
        </p:nvSpPr>
        <p:spPr>
          <a:xfrm>
            <a:off x="1126653" y="1116413"/>
            <a:ext cx="4392489" cy="5442329"/>
          </a:xfrm>
          <a:prstGeom prst="rect">
            <a:avLst/>
          </a:prstGeom>
        </p:spPr>
        <p:txBody>
          <a:bodyPr>
            <a:normAutofit fontScale="925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lnSpc>
                <a:spcPct val="150000"/>
              </a:lnSpc>
              <a:spcBef>
                <a:spcPts val="775"/>
              </a:spcBef>
              <a:spcAft>
                <a:spcPts val="800"/>
              </a:spcAft>
              <a:buFont typeface="Arial" pitchFamily="34" charset="0"/>
              <a:buNone/>
            </a:pPr>
            <a:r>
              <a:rPr lang="tr-TR" sz="1600" b="1" dirty="0" smtClean="0">
                <a:solidFill>
                  <a:srgbClr val="0098BC"/>
                </a:solidFill>
                <a:latin typeface="Times New Roman" panose="02020603050405020304" pitchFamily="18" charset="0"/>
                <a:cs typeface="Times New Roman" panose="02020603050405020304" pitchFamily="18" charset="0"/>
              </a:rPr>
              <a:t>i) İdare Taşınır Mal Yönetimi Ayrıntılı Hesap Cetveli: </a:t>
            </a:r>
            <a:r>
              <a:rPr lang="tr-TR" sz="1400" dirty="0" smtClean="0">
                <a:solidFill>
                  <a:prstClr val="black"/>
                </a:solidFill>
                <a:latin typeface="Times New Roman" panose="02020603050405020304" pitchFamily="18" charset="0"/>
                <a:cs typeface="Times New Roman" panose="02020603050405020304" pitchFamily="18" charset="0"/>
              </a:rPr>
              <a:t>Merkezdeki taşınır konsolide görevlisince kamu idaresinin taşınır mal yönetim hesabının çıkarılması amacıyla taşınır konsolide görevlilerinden alınan Taşınır Hesap Cetveline dayanılarak Taşınır I. Düzey Detay Kodunda gösterilen her bir taşınır grubu için İdare Taşınır Mal Yönetimi Ayrıntılı Hesap Cetveli düzenlenir ve taşınırlar İdare Taşınır Mal Yönetimi Ayrıntılı Hesap Cetveline Taşınır II. Düzey Detay Kodu düzeyinde kaydedilir.</a:t>
            </a:r>
          </a:p>
          <a:p>
            <a:pPr marL="12700" indent="0" algn="just">
              <a:lnSpc>
                <a:spcPct val="150000"/>
              </a:lnSpc>
              <a:spcBef>
                <a:spcPts val="775"/>
              </a:spcBef>
              <a:spcAft>
                <a:spcPts val="800"/>
              </a:spcAft>
              <a:buFont typeface="Arial" pitchFamily="34" charset="0"/>
              <a:buNone/>
            </a:pPr>
            <a:r>
              <a:rPr lang="tr-TR" sz="1600" b="1" dirty="0" smtClean="0">
                <a:solidFill>
                  <a:srgbClr val="0098BC"/>
                </a:solidFill>
                <a:latin typeface="Times New Roman" panose="02020603050405020304" pitchFamily="18" charset="0"/>
                <a:cs typeface="Times New Roman" panose="02020603050405020304" pitchFamily="18" charset="0"/>
              </a:rPr>
              <a:t>j) İdare Taşınır Mal Yönetim Hesabı İcmal Cetveli: </a:t>
            </a:r>
            <a:r>
              <a:rPr lang="tr-TR" sz="1400" dirty="0" smtClean="0">
                <a:solidFill>
                  <a:prstClr val="black"/>
                </a:solidFill>
                <a:latin typeface="Times New Roman" panose="02020603050405020304" pitchFamily="18" charset="0"/>
                <a:cs typeface="Times New Roman" panose="02020603050405020304" pitchFamily="18" charset="0"/>
              </a:rPr>
              <a:t>Kamu idaresinin taşınır mal yönetim hesabının çıkarılmasına ilişkin işlemlerde Taşınır Hesap Kodunda gösterilen her bir taşınır grubu için İdare Taşınır Mal Yönetim Hesabı İcmal Cetveli düzenlenir ve taşınırlar İdare Taşınır Mal Yönetim Hesabı İcmal Cetveline Taşınır I. Düzey Detay Kodu düzeyinde kaydedilir.</a:t>
            </a: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4"/>
          <a:stretch>
            <a:fillRect/>
          </a:stretch>
        </p:blipFill>
        <p:spPr>
          <a:xfrm>
            <a:off x="5591150" y="981522"/>
            <a:ext cx="5910568" cy="5688632"/>
          </a:xfrm>
          <a:prstGeom prst="rect">
            <a:avLst/>
          </a:prstGeom>
        </p:spPr>
      </p:pic>
    </p:spTree>
    <p:extLst>
      <p:ext uri="{BB962C8B-B14F-4D97-AF65-F5344CB8AC3E}">
        <p14:creationId xmlns:p14="http://schemas.microsoft.com/office/powerpoint/2010/main" val="4068891470"/>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08630"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a:solidFill>
                  <a:schemeClr val="bg1"/>
                </a:solidFill>
                <a:latin typeface="Times New Roman" panose="02020603050405020304" pitchFamily="18" charset="0"/>
                <a:cs typeface="Times New Roman" panose="02020603050405020304" pitchFamily="18" charset="0"/>
              </a:rPr>
              <a:t>Taşınırların</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K</a:t>
            </a:r>
            <a:r>
              <a:rPr lang="fr-FR" sz="2400" dirty="0" err="1" smtClean="0">
                <a:solidFill>
                  <a:schemeClr val="bg1"/>
                </a:solidFill>
                <a:latin typeface="Times New Roman" panose="02020603050405020304" pitchFamily="18" charset="0"/>
                <a:cs typeface="Times New Roman" panose="02020603050405020304" pitchFamily="18" charset="0"/>
              </a:rPr>
              <a:t>aydı</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a:t>
            </a:r>
            <a:r>
              <a:rPr lang="fr-FR" sz="2400" dirty="0" err="1">
                <a:solidFill>
                  <a:schemeClr val="bg1"/>
                </a:solidFill>
                <a:latin typeface="Times New Roman" panose="02020603050405020304" pitchFamily="18" charset="0"/>
                <a:cs typeface="Times New Roman" panose="02020603050405020304" pitchFamily="18" charset="0"/>
              </a:rPr>
              <a:t>Madde</a:t>
            </a:r>
            <a:r>
              <a:rPr lang="fr-FR" sz="2400" dirty="0">
                <a:solidFill>
                  <a:schemeClr val="bg1"/>
                </a:solidFill>
                <a:latin typeface="Times New Roman" panose="02020603050405020304" pitchFamily="18" charset="0"/>
                <a:cs typeface="Times New Roman" panose="02020603050405020304" pitchFamily="18" charset="0"/>
              </a:rPr>
              <a:t> 12)</a:t>
            </a: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İçerik Yer Tutucusu 2"/>
          <p:cNvSpPr txBox="1">
            <a:spLocks/>
          </p:cNvSpPr>
          <p:nvPr/>
        </p:nvSpPr>
        <p:spPr>
          <a:xfrm>
            <a:off x="1116970" y="944585"/>
            <a:ext cx="10749908" cy="2880320"/>
          </a:xfrm>
          <a:prstGeom prst="rect">
            <a:avLst/>
          </a:prstGeom>
        </p:spPr>
        <p:txBody>
          <a:bodyPr>
            <a:normAutofit lnSpcReduction="1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450" indent="-285750" algn="just">
              <a:spcBef>
                <a:spcPts val="600"/>
              </a:spcBef>
              <a:spcAft>
                <a:spcPts val="600"/>
              </a:spcAft>
            </a:pPr>
            <a:r>
              <a:rPr lang="tr-TR" sz="1400" spc="-10" dirty="0" smtClean="0">
                <a:solidFill>
                  <a:prstClr val="black"/>
                </a:solidFill>
                <a:latin typeface="Times New Roman" panose="02020603050405020304" pitchFamily="18" charset="0"/>
                <a:cs typeface="Times New Roman" panose="02020603050405020304" pitchFamily="18" charset="0"/>
              </a:rPr>
              <a:t>Kamu idarelerince bütün taşınırların ve bunlara ilişkin işlemlerin kayıt altına alınması esastır. </a:t>
            </a:r>
          </a:p>
          <a:p>
            <a:pPr marL="298450" indent="-285750" algn="just">
              <a:spcBef>
                <a:spcPts val="600"/>
              </a:spcBef>
              <a:spcAft>
                <a:spcPts val="600"/>
              </a:spcAft>
            </a:pPr>
            <a:r>
              <a:rPr lang="tr-TR" sz="1400" spc="-10" dirty="0" smtClean="0">
                <a:solidFill>
                  <a:prstClr val="black"/>
                </a:solidFill>
                <a:latin typeface="Times New Roman" panose="02020603050405020304" pitchFamily="18" charset="0"/>
                <a:cs typeface="Times New Roman" panose="02020603050405020304" pitchFamily="18" charset="0"/>
              </a:rPr>
              <a:t>Taşınır kayıtları, harcama birimleri itibarıyla yönetim hesabı verilmesine esas olacak şekilde tutulur. </a:t>
            </a:r>
          </a:p>
          <a:p>
            <a:pPr marL="298450" indent="-285750" algn="just">
              <a:spcBef>
                <a:spcPts val="600"/>
              </a:spcBef>
              <a:spcAft>
                <a:spcPts val="600"/>
              </a:spcAft>
            </a:pPr>
            <a:r>
              <a:rPr lang="tr-TR" sz="1400" spc="-10" dirty="0" smtClean="0">
                <a:solidFill>
                  <a:prstClr val="black"/>
                </a:solidFill>
                <a:latin typeface="Times New Roman" panose="02020603050405020304" pitchFamily="18" charset="0"/>
                <a:cs typeface="Times New Roman" panose="02020603050405020304" pitchFamily="18" charset="0"/>
              </a:rPr>
              <a:t>Her bir kaydın belgeye dayanması şarttır.</a:t>
            </a:r>
          </a:p>
          <a:p>
            <a:pPr marL="12700" indent="0" algn="just">
              <a:spcBef>
                <a:spcPts val="600"/>
              </a:spcBef>
              <a:spcAft>
                <a:spcPts val="600"/>
              </a:spcAft>
              <a:buFont typeface="Arial" pitchFamily="34" charset="0"/>
              <a:buNone/>
            </a:pPr>
            <a:r>
              <a:rPr lang="tr-TR" sz="1400" spc="-10" dirty="0" smtClean="0">
                <a:solidFill>
                  <a:prstClr val="black"/>
                </a:solidFill>
                <a:latin typeface="Times New Roman" panose="02020603050405020304" pitchFamily="18" charset="0"/>
                <a:cs typeface="Times New Roman" panose="02020603050405020304" pitchFamily="18" charset="0"/>
              </a:rPr>
              <a:t>Bu çerçevede;</a:t>
            </a:r>
          </a:p>
          <a:p>
            <a:pPr marL="12700" indent="0" algn="just">
              <a:spcBef>
                <a:spcPts val="600"/>
              </a:spcBef>
              <a:spcAft>
                <a:spcPts val="6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a)</a:t>
            </a:r>
            <a:r>
              <a:rPr lang="tr-TR" sz="1400" spc="-10" dirty="0" smtClean="0">
                <a:solidFill>
                  <a:prstClr val="black"/>
                </a:solidFill>
                <a:latin typeface="Times New Roman" panose="02020603050405020304" pitchFamily="18" charset="0"/>
                <a:cs typeface="Times New Roman" panose="02020603050405020304" pitchFamily="18" charset="0"/>
              </a:rPr>
              <a:t> Önceki yıldan devren gelen taşınırlar ile içinde bulunulan yılda herhangi bir şekilde edinilen veya elden çıkarılan taşınırlar,</a:t>
            </a:r>
          </a:p>
          <a:p>
            <a:pPr marL="12700" indent="0" algn="just">
              <a:spcBef>
                <a:spcPts val="600"/>
              </a:spcBef>
              <a:spcAft>
                <a:spcPts val="6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b)</a:t>
            </a:r>
            <a:r>
              <a:rPr lang="tr-TR" sz="1400" spc="-10" dirty="0" smtClean="0">
                <a:solidFill>
                  <a:prstClr val="black"/>
                </a:solidFill>
                <a:latin typeface="Times New Roman" panose="02020603050405020304" pitchFamily="18" charset="0"/>
                <a:cs typeface="Times New Roman" panose="02020603050405020304" pitchFamily="18" charset="0"/>
              </a:rPr>
              <a:t> Taşınırlardaki kayıp, fire, yıpranma ve benzeri nedenlerle meydana gelen azalmalar,</a:t>
            </a:r>
          </a:p>
          <a:p>
            <a:pPr marL="12700" indent="0" algn="just">
              <a:spcBef>
                <a:spcPts val="600"/>
              </a:spcBef>
              <a:spcAft>
                <a:spcPts val="6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c)</a:t>
            </a:r>
            <a:r>
              <a:rPr lang="tr-TR" sz="1400" spc="-10" dirty="0" smtClean="0">
                <a:solidFill>
                  <a:prstClr val="black"/>
                </a:solidFill>
                <a:latin typeface="Times New Roman" panose="02020603050405020304" pitchFamily="18" charset="0"/>
                <a:cs typeface="Times New Roman" panose="02020603050405020304" pitchFamily="18" charset="0"/>
              </a:rPr>
              <a:t> Sayım sonucunda ortaya çıkan fazlalar,</a:t>
            </a:r>
          </a:p>
          <a:p>
            <a:pPr marL="12700" indent="0" algn="just">
              <a:spcBef>
                <a:spcPts val="600"/>
              </a:spcBef>
              <a:spcAft>
                <a:spcPts val="600"/>
              </a:spcAft>
              <a:buFont typeface="Arial" pitchFamily="34" charset="0"/>
              <a:buNone/>
            </a:pPr>
            <a:r>
              <a:rPr lang="tr-TR" sz="1400" spc="-10" dirty="0" smtClean="0">
                <a:solidFill>
                  <a:prstClr val="black"/>
                </a:solidFill>
                <a:latin typeface="Times New Roman" panose="02020603050405020304" pitchFamily="18" charset="0"/>
                <a:cs typeface="Times New Roman" panose="02020603050405020304" pitchFamily="18" charset="0"/>
              </a:rPr>
              <a:t>miktar ve değer olarak kayıtlara alınarak takip edilir.</a:t>
            </a: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pic>
        <p:nvPicPr>
          <p:cNvPr id="3" name="Resim 2"/>
          <p:cNvPicPr>
            <a:picLocks noChangeAspect="1"/>
          </p:cNvPicPr>
          <p:nvPr/>
        </p:nvPicPr>
        <p:blipFill>
          <a:blip r:embed="rId4"/>
          <a:stretch>
            <a:fillRect/>
          </a:stretch>
        </p:blipFill>
        <p:spPr>
          <a:xfrm>
            <a:off x="1198663" y="3789834"/>
            <a:ext cx="10285032" cy="2995389"/>
          </a:xfrm>
          <a:prstGeom prst="rect">
            <a:avLst/>
          </a:prstGeom>
        </p:spPr>
      </p:pic>
    </p:spTree>
    <p:extLst>
      <p:ext uri="{BB962C8B-B14F-4D97-AF65-F5344CB8AC3E}">
        <p14:creationId xmlns:p14="http://schemas.microsoft.com/office/powerpoint/2010/main" val="1443036346"/>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08630"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a:solidFill>
                  <a:schemeClr val="bg1"/>
                </a:solidFill>
                <a:latin typeface="Times New Roman" panose="02020603050405020304" pitchFamily="18" charset="0"/>
                <a:cs typeface="Times New Roman" panose="02020603050405020304" pitchFamily="18" charset="0"/>
              </a:rPr>
              <a:t>Kayıt</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Z</a:t>
            </a:r>
            <a:r>
              <a:rPr lang="fr-FR" sz="2400" dirty="0" err="1" smtClean="0">
                <a:solidFill>
                  <a:schemeClr val="bg1"/>
                </a:solidFill>
                <a:latin typeface="Times New Roman" panose="02020603050405020304" pitchFamily="18" charset="0"/>
                <a:cs typeface="Times New Roman" panose="02020603050405020304" pitchFamily="18" charset="0"/>
              </a:rPr>
              <a:t>amanı</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K</a:t>
            </a:r>
            <a:r>
              <a:rPr lang="fr-FR" sz="2400" dirty="0" err="1" smtClean="0">
                <a:solidFill>
                  <a:schemeClr val="bg1"/>
                </a:solidFill>
                <a:latin typeface="Times New Roman" panose="02020603050405020304" pitchFamily="18" charset="0"/>
                <a:cs typeface="Times New Roman" panose="02020603050405020304" pitchFamily="18" charset="0"/>
              </a:rPr>
              <a:t>ayıt</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D</a:t>
            </a:r>
            <a:r>
              <a:rPr lang="fr-FR" sz="2400" dirty="0" err="1" smtClean="0">
                <a:solidFill>
                  <a:schemeClr val="bg1"/>
                </a:solidFill>
                <a:latin typeface="Times New Roman" panose="02020603050405020304" pitchFamily="18" charset="0"/>
                <a:cs typeface="Times New Roman" panose="02020603050405020304" pitchFamily="18" charset="0"/>
              </a:rPr>
              <a:t>eğeri</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ve</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D</a:t>
            </a:r>
            <a:r>
              <a:rPr lang="fr-FR" sz="2400" dirty="0" err="1" smtClean="0">
                <a:solidFill>
                  <a:schemeClr val="bg1"/>
                </a:solidFill>
                <a:latin typeface="Times New Roman" panose="02020603050405020304" pitchFamily="18" charset="0"/>
                <a:cs typeface="Times New Roman" panose="02020603050405020304" pitchFamily="18" charset="0"/>
              </a:rPr>
              <a:t>eğer</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T</a:t>
            </a:r>
            <a:r>
              <a:rPr lang="fr-FR" sz="2400" dirty="0" err="1" smtClean="0">
                <a:solidFill>
                  <a:schemeClr val="bg1"/>
                </a:solidFill>
                <a:latin typeface="Times New Roman" panose="02020603050405020304" pitchFamily="18" charset="0"/>
                <a:cs typeface="Times New Roman" panose="02020603050405020304" pitchFamily="18" charset="0"/>
              </a:rPr>
              <a:t>espit</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K</a:t>
            </a:r>
            <a:r>
              <a:rPr lang="fr-FR" sz="2400" dirty="0" err="1" smtClean="0">
                <a:solidFill>
                  <a:schemeClr val="bg1"/>
                </a:solidFill>
                <a:latin typeface="Times New Roman" panose="02020603050405020304" pitchFamily="18" charset="0"/>
                <a:cs typeface="Times New Roman" panose="02020603050405020304" pitchFamily="18" charset="0"/>
              </a:rPr>
              <a:t>omisyonu</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a:t>
            </a:r>
            <a:r>
              <a:rPr lang="fr-FR" sz="2400" dirty="0" err="1">
                <a:solidFill>
                  <a:schemeClr val="bg1"/>
                </a:solidFill>
                <a:latin typeface="Times New Roman" panose="02020603050405020304" pitchFamily="18" charset="0"/>
                <a:cs typeface="Times New Roman" panose="02020603050405020304" pitchFamily="18" charset="0"/>
              </a:rPr>
              <a:t>Madde</a:t>
            </a:r>
            <a:r>
              <a:rPr lang="fr-FR" sz="2400" dirty="0">
                <a:solidFill>
                  <a:schemeClr val="bg1"/>
                </a:solidFill>
                <a:latin typeface="Times New Roman" panose="02020603050405020304" pitchFamily="18" charset="0"/>
                <a:cs typeface="Times New Roman" panose="02020603050405020304" pitchFamily="18" charset="0"/>
              </a:rPr>
              <a:t> 13)</a:t>
            </a: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İçerik Yer Tutucusu 2"/>
          <p:cNvSpPr txBox="1">
            <a:spLocks/>
          </p:cNvSpPr>
          <p:nvPr/>
        </p:nvSpPr>
        <p:spPr>
          <a:xfrm>
            <a:off x="1108630" y="1116413"/>
            <a:ext cx="10375063" cy="5442329"/>
          </a:xfrm>
          <a:prstGeom prst="rect">
            <a:avLst/>
          </a:prstGeom>
        </p:spPr>
        <p:txBody>
          <a:bodyPr>
            <a:normAutofit fontScale="85000" lnSpcReduction="2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450" indent="-285750" algn="just">
              <a:spcBef>
                <a:spcPts val="0"/>
              </a:spcBef>
            </a:pPr>
            <a:r>
              <a:rPr lang="tr-TR" sz="1600" spc="-10" dirty="0" smtClean="0">
                <a:solidFill>
                  <a:prstClr val="black"/>
                </a:solidFill>
                <a:latin typeface="Times New Roman" panose="02020603050405020304" pitchFamily="18" charset="0"/>
                <a:cs typeface="Times New Roman" panose="02020603050405020304" pitchFamily="18" charset="0"/>
              </a:rPr>
              <a:t>Taşınırlar, edinme şekline bakılmaksızın kamu idaresince kullanılmak üzere teslim alındığında </a:t>
            </a:r>
            <a:r>
              <a:rPr lang="tr-TR" sz="1600" b="1" spc="-10" dirty="0" smtClean="0">
                <a:solidFill>
                  <a:prstClr val="black"/>
                </a:solidFill>
                <a:latin typeface="Times New Roman" panose="02020603050405020304" pitchFamily="18" charset="0"/>
                <a:cs typeface="Times New Roman" panose="02020603050405020304" pitchFamily="18" charset="0"/>
              </a:rPr>
              <a:t>giriş </a:t>
            </a:r>
            <a:r>
              <a:rPr lang="tr-TR" sz="1600" spc="-10" dirty="0" smtClean="0">
                <a:solidFill>
                  <a:prstClr val="black"/>
                </a:solidFill>
                <a:latin typeface="Times New Roman" panose="02020603050405020304" pitchFamily="18" charset="0"/>
                <a:cs typeface="Times New Roman" panose="02020603050405020304" pitchFamily="18" charset="0"/>
              </a:rPr>
              <a:t>kaydedilir.</a:t>
            </a:r>
          </a:p>
          <a:p>
            <a:pPr marL="12700" indent="0" algn="just">
              <a:spcBef>
                <a:spcPts val="0"/>
              </a:spcBef>
              <a:buFont typeface="Arial" pitchFamily="34" charset="0"/>
              <a:buNone/>
            </a:pPr>
            <a:r>
              <a:rPr lang="tr-TR" sz="1600" spc="-10" dirty="0" smtClean="0">
                <a:solidFill>
                  <a:prstClr val="black"/>
                </a:solidFill>
                <a:latin typeface="Times New Roman" panose="02020603050405020304" pitchFamily="18" charset="0"/>
                <a:cs typeface="Times New Roman" panose="02020603050405020304" pitchFamily="18" charset="0"/>
              </a:rPr>
              <a:t>Taşınırlar;</a:t>
            </a:r>
          </a:p>
          <a:p>
            <a:pPr marL="298450" indent="-285750" algn="just">
              <a:spcBef>
                <a:spcPts val="0"/>
              </a:spcBef>
            </a:pPr>
            <a:r>
              <a:rPr lang="tr-TR" sz="1600" spc="-10" dirty="0" smtClean="0">
                <a:solidFill>
                  <a:prstClr val="black"/>
                </a:solidFill>
                <a:latin typeface="Times New Roman" panose="02020603050405020304" pitchFamily="18" charset="0"/>
                <a:cs typeface="Times New Roman" panose="02020603050405020304" pitchFamily="18" charset="0"/>
              </a:rPr>
              <a:t>Tüketime verildiğinde, </a:t>
            </a:r>
          </a:p>
          <a:p>
            <a:pPr marL="298450" indent="-285750" algn="just">
              <a:spcBef>
                <a:spcPts val="0"/>
              </a:spcBef>
            </a:pPr>
            <a:r>
              <a:rPr lang="tr-TR" sz="1600" spc="-10" dirty="0" smtClean="0">
                <a:solidFill>
                  <a:prstClr val="black"/>
                </a:solidFill>
                <a:latin typeface="Times New Roman" panose="02020603050405020304" pitchFamily="18" charset="0"/>
                <a:cs typeface="Times New Roman" panose="02020603050405020304" pitchFamily="18" charset="0"/>
              </a:rPr>
              <a:t>Satıldığında, </a:t>
            </a:r>
          </a:p>
          <a:p>
            <a:pPr marL="298450" indent="-285750" algn="just">
              <a:spcBef>
                <a:spcPts val="0"/>
              </a:spcBef>
            </a:pPr>
            <a:r>
              <a:rPr lang="tr-TR" sz="1600" spc="-10" dirty="0" smtClean="0">
                <a:solidFill>
                  <a:prstClr val="black"/>
                </a:solidFill>
                <a:latin typeface="Times New Roman" panose="02020603050405020304" pitchFamily="18" charset="0"/>
                <a:cs typeface="Times New Roman" panose="02020603050405020304" pitchFamily="18" charset="0"/>
              </a:rPr>
              <a:t>Başka harcama birimlerine devredildiğinde, </a:t>
            </a:r>
          </a:p>
          <a:p>
            <a:pPr marL="298450" indent="-285750" algn="just">
              <a:spcBef>
                <a:spcPts val="0"/>
              </a:spcBef>
            </a:pPr>
            <a:r>
              <a:rPr lang="tr-TR" sz="1600" spc="-10" dirty="0" smtClean="0">
                <a:solidFill>
                  <a:prstClr val="black"/>
                </a:solidFill>
                <a:latin typeface="Times New Roman" panose="02020603050405020304" pitchFamily="18" charset="0"/>
                <a:cs typeface="Times New Roman" panose="02020603050405020304" pitchFamily="18" charset="0"/>
              </a:rPr>
              <a:t>Bağışlandığında veya yardım yapıldığında, </a:t>
            </a:r>
          </a:p>
          <a:p>
            <a:pPr marL="298450" indent="-285750" algn="just">
              <a:spcBef>
                <a:spcPts val="0"/>
              </a:spcBef>
            </a:pPr>
            <a:r>
              <a:rPr lang="tr-TR" sz="1600" spc="-10" dirty="0" smtClean="0">
                <a:solidFill>
                  <a:prstClr val="black"/>
                </a:solidFill>
                <a:latin typeface="Times New Roman" panose="02020603050405020304" pitchFamily="18" charset="0"/>
                <a:cs typeface="Times New Roman" panose="02020603050405020304" pitchFamily="18" charset="0"/>
              </a:rPr>
              <a:t>Çeşitli nedenlerle kullanılamaz hâle geldiğinde, </a:t>
            </a:r>
          </a:p>
          <a:p>
            <a:pPr marL="298450" indent="-285750" algn="just">
              <a:spcBef>
                <a:spcPts val="0"/>
              </a:spcBef>
            </a:pPr>
            <a:r>
              <a:rPr lang="tr-TR" sz="1600" spc="-10" dirty="0" smtClean="0">
                <a:solidFill>
                  <a:prstClr val="black"/>
                </a:solidFill>
                <a:latin typeface="Times New Roman" panose="02020603050405020304" pitchFamily="18" charset="0"/>
                <a:cs typeface="Times New Roman" panose="02020603050405020304" pitchFamily="18" charset="0"/>
              </a:rPr>
              <a:t>Hurdaya ayrıldığında veya kaybolma, çalınma, canlı taşınırın ölümü gibi yok olma hâllerinde </a:t>
            </a:r>
            <a:r>
              <a:rPr lang="tr-TR" sz="1600" b="1" spc="-10" dirty="0" smtClean="0">
                <a:solidFill>
                  <a:prstClr val="black"/>
                </a:solidFill>
                <a:latin typeface="Times New Roman" panose="02020603050405020304" pitchFamily="18" charset="0"/>
                <a:cs typeface="Times New Roman" panose="02020603050405020304" pitchFamily="18" charset="0"/>
              </a:rPr>
              <a:t>çıkış</a:t>
            </a:r>
            <a:r>
              <a:rPr lang="tr-TR" sz="1600" spc="-10" dirty="0" smtClean="0">
                <a:solidFill>
                  <a:prstClr val="black"/>
                </a:solidFill>
                <a:latin typeface="Times New Roman" panose="02020603050405020304" pitchFamily="18" charset="0"/>
                <a:cs typeface="Times New Roman" panose="02020603050405020304" pitchFamily="18" charset="0"/>
              </a:rPr>
              <a:t> kaydedilir.</a:t>
            </a:r>
          </a:p>
          <a:p>
            <a:pPr marL="298450" indent="-285750" algn="just">
              <a:spcBef>
                <a:spcPts val="0"/>
              </a:spcBef>
              <a:buFont typeface="Wingdings" panose="05000000000000000000" pitchFamily="2" charset="2"/>
              <a:buChar char="Ø"/>
            </a:pPr>
            <a:r>
              <a:rPr lang="tr-TR" sz="1600" spc="-10" dirty="0" smtClean="0">
                <a:solidFill>
                  <a:prstClr val="black"/>
                </a:solidFill>
                <a:latin typeface="Times New Roman" panose="02020603050405020304" pitchFamily="18" charset="0"/>
                <a:cs typeface="Times New Roman" panose="02020603050405020304" pitchFamily="18" charset="0"/>
              </a:rPr>
              <a:t>Giriş ve çıkış kayıtları Varlık İşlem Fişine dayanılarak yapılır. </a:t>
            </a:r>
          </a:p>
          <a:p>
            <a:pPr marL="12700" indent="0" algn="just">
              <a:spcBef>
                <a:spcPts val="0"/>
              </a:spcBef>
              <a:buNone/>
            </a:pPr>
            <a:endParaRPr lang="tr-TR" sz="1800" spc="-10" dirty="0" smtClean="0">
              <a:solidFill>
                <a:prstClr val="black"/>
              </a:solidFill>
              <a:latin typeface="Times New Roman" panose="02020603050405020304" pitchFamily="18" charset="0"/>
              <a:cs typeface="Times New Roman" panose="02020603050405020304" pitchFamily="18" charset="0"/>
            </a:endParaRPr>
          </a:p>
          <a:p>
            <a:pPr marL="298450" lvl="0" indent="-285750" algn="just">
              <a:lnSpc>
                <a:spcPct val="100000"/>
              </a:lnSpc>
              <a:spcBef>
                <a:spcPts val="600"/>
              </a:spcBef>
              <a:spcAft>
                <a:spcPts val="600"/>
              </a:spcAft>
              <a:buFont typeface="Wingdings" panose="05000000000000000000" pitchFamily="2" charset="2"/>
              <a:buChar char="v"/>
            </a:pPr>
            <a:r>
              <a:rPr lang="tr-TR" sz="1800" b="1" spc="-10" dirty="0" smtClean="0">
                <a:solidFill>
                  <a:srgbClr val="0098BC"/>
                </a:solidFill>
                <a:cs typeface="Calibri"/>
              </a:rPr>
              <a:t>Giriş </a:t>
            </a:r>
            <a:r>
              <a:rPr lang="tr-TR" sz="1800" b="1" spc="-10" dirty="0">
                <a:solidFill>
                  <a:srgbClr val="0098BC"/>
                </a:solidFill>
                <a:cs typeface="Calibri"/>
              </a:rPr>
              <a:t>ve çıkış kayıtlarında;</a:t>
            </a:r>
          </a:p>
          <a:p>
            <a:pPr marL="12700" lvl="0" indent="0" algn="just">
              <a:lnSpc>
                <a:spcPct val="100000"/>
              </a:lnSpc>
              <a:spcBef>
                <a:spcPts val="600"/>
              </a:spcBef>
              <a:spcAft>
                <a:spcPts val="600"/>
              </a:spcAft>
              <a:buNone/>
            </a:pPr>
            <a:r>
              <a:rPr lang="tr-TR" sz="1700" b="1" spc="-10" dirty="0">
                <a:solidFill>
                  <a:prstClr val="black"/>
                </a:solidFill>
                <a:latin typeface="Times New Roman" panose="02020603050405020304" pitchFamily="18" charset="0"/>
                <a:cs typeface="Times New Roman" panose="02020603050405020304" pitchFamily="18" charset="0"/>
              </a:rPr>
              <a:t>a)</a:t>
            </a:r>
            <a:r>
              <a:rPr lang="tr-TR" sz="1700" spc="-10" dirty="0">
                <a:solidFill>
                  <a:prstClr val="black"/>
                </a:solidFill>
                <a:latin typeface="Times New Roman" panose="02020603050405020304" pitchFamily="18" charset="0"/>
                <a:cs typeface="Times New Roman" panose="02020603050405020304" pitchFamily="18" charset="0"/>
              </a:rPr>
              <a:t> Satın alma suretiyle edinme ve değer artırıcı değişiklik hâllerinde </a:t>
            </a:r>
            <a:r>
              <a:rPr lang="tr-TR" sz="1700" b="1" spc="-10" dirty="0">
                <a:solidFill>
                  <a:prstClr val="black"/>
                </a:solidFill>
                <a:latin typeface="Times New Roman" panose="02020603050405020304" pitchFamily="18" charset="0"/>
                <a:cs typeface="Times New Roman" panose="02020603050405020304" pitchFamily="18" charset="0"/>
              </a:rPr>
              <a:t>maliyet bedeli,</a:t>
            </a:r>
          </a:p>
          <a:p>
            <a:pPr marL="12700" lvl="0" indent="0" algn="just">
              <a:lnSpc>
                <a:spcPct val="100000"/>
              </a:lnSpc>
              <a:spcBef>
                <a:spcPts val="600"/>
              </a:spcBef>
              <a:spcAft>
                <a:spcPts val="600"/>
              </a:spcAft>
              <a:buNone/>
            </a:pPr>
            <a:r>
              <a:rPr lang="tr-TR" sz="1700" b="1" spc="-10" dirty="0">
                <a:solidFill>
                  <a:prstClr val="black"/>
                </a:solidFill>
                <a:latin typeface="Times New Roman" panose="02020603050405020304" pitchFamily="18" charset="0"/>
                <a:cs typeface="Times New Roman" panose="02020603050405020304" pitchFamily="18" charset="0"/>
              </a:rPr>
              <a:t>b)</a:t>
            </a:r>
            <a:r>
              <a:rPr lang="tr-TR" sz="1700" spc="-10" dirty="0">
                <a:solidFill>
                  <a:prstClr val="black"/>
                </a:solidFill>
                <a:latin typeface="Times New Roman" panose="02020603050405020304" pitchFamily="18" charset="0"/>
                <a:cs typeface="Times New Roman" panose="02020603050405020304" pitchFamily="18" charset="0"/>
              </a:rPr>
              <a:t> Bedelsiz devir, kullanılamaz hâle gelme, yok olma ve hurdaya ayrılma hâllerinde </a:t>
            </a:r>
            <a:r>
              <a:rPr lang="tr-TR" sz="1700" b="1" spc="-10" dirty="0">
                <a:solidFill>
                  <a:prstClr val="black"/>
                </a:solidFill>
                <a:latin typeface="Times New Roman" panose="02020603050405020304" pitchFamily="18" charset="0"/>
                <a:cs typeface="Times New Roman" panose="02020603050405020304" pitchFamily="18" charset="0"/>
              </a:rPr>
              <a:t>kayıtlı değeri,</a:t>
            </a:r>
          </a:p>
          <a:p>
            <a:pPr marL="12700" lvl="0" indent="0" algn="just">
              <a:lnSpc>
                <a:spcPct val="100000"/>
              </a:lnSpc>
              <a:spcBef>
                <a:spcPts val="600"/>
              </a:spcBef>
              <a:spcAft>
                <a:spcPts val="600"/>
              </a:spcAft>
              <a:buNone/>
            </a:pPr>
            <a:r>
              <a:rPr lang="tr-TR" sz="1700" b="1" spc="-10" dirty="0">
                <a:solidFill>
                  <a:prstClr val="black"/>
                </a:solidFill>
                <a:latin typeface="Times New Roman" panose="02020603050405020304" pitchFamily="18" charset="0"/>
                <a:cs typeface="Times New Roman" panose="02020603050405020304" pitchFamily="18" charset="0"/>
              </a:rPr>
              <a:t>c)</a:t>
            </a:r>
            <a:r>
              <a:rPr lang="tr-TR" sz="1700" spc="-10" dirty="0">
                <a:solidFill>
                  <a:prstClr val="black"/>
                </a:solidFill>
                <a:latin typeface="Times New Roman" panose="02020603050405020304" pitchFamily="18" charset="0"/>
                <a:cs typeface="Times New Roman" panose="02020603050405020304" pitchFamily="18" charset="0"/>
              </a:rPr>
              <a:t> Bağış ve yardım yoluyla edinilen taşınırlarda; bağış ve yardımda bulunan tarafından </a:t>
            </a:r>
            <a:r>
              <a:rPr lang="tr-TR" sz="1700" b="1" spc="-10" dirty="0">
                <a:solidFill>
                  <a:prstClr val="black"/>
                </a:solidFill>
                <a:latin typeface="Times New Roman" panose="02020603050405020304" pitchFamily="18" charset="0"/>
                <a:cs typeface="Times New Roman" panose="02020603050405020304" pitchFamily="18" charset="0"/>
              </a:rPr>
              <a:t>ispat edici bir belge ile değeri belirtilmiş ise bu değer, belli bir değeri yoksa değer tespit komisyonunca belirlenen değer,</a:t>
            </a:r>
          </a:p>
          <a:p>
            <a:pPr marL="12700" lvl="0" indent="0" algn="just">
              <a:lnSpc>
                <a:spcPct val="100000"/>
              </a:lnSpc>
              <a:spcBef>
                <a:spcPts val="600"/>
              </a:spcBef>
              <a:spcAft>
                <a:spcPts val="600"/>
              </a:spcAft>
              <a:buNone/>
            </a:pPr>
            <a:r>
              <a:rPr lang="tr-TR" sz="1700" b="1" spc="-10" dirty="0">
                <a:solidFill>
                  <a:prstClr val="black"/>
                </a:solidFill>
                <a:latin typeface="Times New Roman" panose="02020603050405020304" pitchFamily="18" charset="0"/>
                <a:cs typeface="Times New Roman" panose="02020603050405020304" pitchFamily="18" charset="0"/>
              </a:rPr>
              <a:t>ç)</a:t>
            </a:r>
            <a:r>
              <a:rPr lang="tr-TR" sz="1700" spc="-10" dirty="0">
                <a:solidFill>
                  <a:prstClr val="black"/>
                </a:solidFill>
                <a:latin typeface="Times New Roman" panose="02020603050405020304" pitchFamily="18" charset="0"/>
                <a:cs typeface="Times New Roman" panose="02020603050405020304" pitchFamily="18" charset="0"/>
              </a:rPr>
              <a:t> İç imkânlarla üretim yoluyla edinilen taşınırlarda </a:t>
            </a:r>
            <a:r>
              <a:rPr lang="tr-TR" sz="1700" b="1" spc="-10" dirty="0">
                <a:solidFill>
                  <a:prstClr val="black"/>
                </a:solidFill>
                <a:latin typeface="Times New Roman" panose="02020603050405020304" pitchFamily="18" charset="0"/>
                <a:cs typeface="Times New Roman" panose="02020603050405020304" pitchFamily="18" charset="0"/>
              </a:rPr>
              <a:t>maliyet bedeli,</a:t>
            </a:r>
            <a:r>
              <a:rPr lang="tr-TR" sz="1700" spc="-10" dirty="0">
                <a:solidFill>
                  <a:prstClr val="black"/>
                </a:solidFill>
                <a:latin typeface="Times New Roman" panose="02020603050405020304" pitchFamily="18" charset="0"/>
                <a:cs typeface="Times New Roman" panose="02020603050405020304" pitchFamily="18" charset="0"/>
              </a:rPr>
              <a:t> </a:t>
            </a:r>
            <a:r>
              <a:rPr lang="tr-TR" sz="1700" b="1" spc="-10" dirty="0">
                <a:solidFill>
                  <a:prstClr val="black"/>
                </a:solidFill>
                <a:latin typeface="Times New Roman" panose="02020603050405020304" pitchFamily="18" charset="0"/>
                <a:cs typeface="Times New Roman" panose="02020603050405020304" pitchFamily="18" charset="0"/>
              </a:rPr>
              <a:t>maliyet bedelinin tespit edilemediği durumlarda değer tespit komisyonunca belirlenen değer,</a:t>
            </a:r>
          </a:p>
          <a:p>
            <a:pPr marL="12700" lvl="0" indent="0" algn="just">
              <a:lnSpc>
                <a:spcPct val="100000"/>
              </a:lnSpc>
              <a:spcBef>
                <a:spcPts val="600"/>
              </a:spcBef>
              <a:spcAft>
                <a:spcPts val="600"/>
              </a:spcAft>
              <a:buNone/>
            </a:pPr>
            <a:r>
              <a:rPr lang="tr-TR" sz="1700" b="1" spc="-10" dirty="0">
                <a:solidFill>
                  <a:prstClr val="black"/>
                </a:solidFill>
                <a:latin typeface="Times New Roman" panose="02020603050405020304" pitchFamily="18" charset="0"/>
                <a:cs typeface="Times New Roman" panose="02020603050405020304" pitchFamily="18" charset="0"/>
              </a:rPr>
              <a:t>d)</a:t>
            </a:r>
            <a:r>
              <a:rPr lang="tr-TR" sz="1700" spc="-10" dirty="0">
                <a:solidFill>
                  <a:prstClr val="black"/>
                </a:solidFill>
                <a:latin typeface="Times New Roman" panose="02020603050405020304" pitchFamily="18" charset="0"/>
                <a:cs typeface="Times New Roman" panose="02020603050405020304" pitchFamily="18" charset="0"/>
              </a:rPr>
              <a:t> Kazı veya müsadere yoluyla edinilen taşınırlarda </a:t>
            </a:r>
            <a:r>
              <a:rPr lang="tr-TR" sz="1700" b="1" spc="-10" dirty="0">
                <a:solidFill>
                  <a:prstClr val="black"/>
                </a:solidFill>
                <a:latin typeface="Times New Roman" panose="02020603050405020304" pitchFamily="18" charset="0"/>
                <a:cs typeface="Times New Roman" panose="02020603050405020304" pitchFamily="18" charset="0"/>
              </a:rPr>
              <a:t>değer tespit komisyonunca belirlenen değer,</a:t>
            </a:r>
          </a:p>
          <a:p>
            <a:pPr marL="12700" lvl="0" indent="0" algn="just">
              <a:lnSpc>
                <a:spcPct val="100000"/>
              </a:lnSpc>
              <a:spcBef>
                <a:spcPts val="600"/>
              </a:spcBef>
              <a:spcAft>
                <a:spcPts val="600"/>
              </a:spcAft>
              <a:buNone/>
            </a:pPr>
            <a:r>
              <a:rPr lang="tr-TR" sz="1700" b="1" spc="-10" dirty="0">
                <a:solidFill>
                  <a:prstClr val="black"/>
                </a:solidFill>
                <a:latin typeface="Times New Roman" panose="02020603050405020304" pitchFamily="18" charset="0"/>
                <a:cs typeface="Times New Roman" panose="02020603050405020304" pitchFamily="18" charset="0"/>
              </a:rPr>
              <a:t>e)</a:t>
            </a:r>
            <a:r>
              <a:rPr lang="tr-TR" sz="1700" spc="-10" dirty="0">
                <a:solidFill>
                  <a:prstClr val="black"/>
                </a:solidFill>
                <a:latin typeface="Times New Roman" panose="02020603050405020304" pitchFamily="18" charset="0"/>
                <a:cs typeface="Times New Roman" panose="02020603050405020304" pitchFamily="18" charset="0"/>
              </a:rPr>
              <a:t> Sanat eserlerinde </a:t>
            </a:r>
            <a:r>
              <a:rPr lang="tr-TR" sz="1700" b="1" spc="-10" dirty="0">
                <a:solidFill>
                  <a:prstClr val="black"/>
                </a:solidFill>
                <a:latin typeface="Times New Roman" panose="02020603050405020304" pitchFamily="18" charset="0"/>
                <a:cs typeface="Times New Roman" panose="02020603050405020304" pitchFamily="18" charset="0"/>
              </a:rPr>
              <a:t>sigorta değerleri veya takdir edilen değerleri, sigortalanmamaları veya değer takdir edilememesi durumunda ise iz bedeli, </a:t>
            </a:r>
            <a:r>
              <a:rPr lang="tr-TR" sz="1700" spc="-10" dirty="0">
                <a:solidFill>
                  <a:prstClr val="black"/>
                </a:solidFill>
                <a:latin typeface="Times New Roman" panose="02020603050405020304" pitchFamily="18" charset="0"/>
                <a:cs typeface="Times New Roman" panose="02020603050405020304" pitchFamily="18" charset="0"/>
              </a:rPr>
              <a:t>esas alınır</a:t>
            </a:r>
            <a:r>
              <a:rPr lang="tr-TR" sz="1700" spc="-10" dirty="0" smtClean="0">
                <a:solidFill>
                  <a:prstClr val="black"/>
                </a:solidFill>
                <a:latin typeface="Times New Roman" panose="02020603050405020304" pitchFamily="18" charset="0"/>
                <a:cs typeface="Times New Roman" panose="02020603050405020304" pitchFamily="18" charset="0"/>
              </a:rPr>
              <a:t>.</a:t>
            </a:r>
          </a:p>
          <a:p>
            <a:pPr marL="298450" indent="-285750" algn="just">
              <a:spcBef>
                <a:spcPts val="600"/>
              </a:spcBef>
              <a:spcAft>
                <a:spcPts val="600"/>
              </a:spcAft>
              <a:buFont typeface="Wingdings" panose="05000000000000000000" pitchFamily="2" charset="2"/>
              <a:buChar char="v"/>
            </a:pPr>
            <a:r>
              <a:rPr lang="tr-TR" sz="1600" spc="-10" dirty="0">
                <a:solidFill>
                  <a:prstClr val="black"/>
                </a:solidFill>
                <a:latin typeface="Times New Roman" panose="02020603050405020304" pitchFamily="18" charset="0"/>
                <a:cs typeface="Times New Roman" panose="02020603050405020304" pitchFamily="18" charset="0"/>
              </a:rPr>
              <a:t>Değer tespit komisyonu, harcama yetkilisinin onayı ile taşınır kayıt yetkilisinin ve işin uzmanının da katıldığı en az üç </a:t>
            </a:r>
            <a:r>
              <a:rPr lang="tr-TR" sz="1600" spc="-10" dirty="0" smtClean="0">
                <a:solidFill>
                  <a:prstClr val="black"/>
                </a:solidFill>
                <a:latin typeface="Times New Roman" panose="02020603050405020304" pitchFamily="18" charset="0"/>
                <a:cs typeface="Times New Roman" panose="02020603050405020304" pitchFamily="18" charset="0"/>
              </a:rPr>
              <a:t>kişiden oluşturulur</a:t>
            </a:r>
            <a:r>
              <a:rPr lang="tr-TR" sz="1600" spc="-10" dirty="0">
                <a:solidFill>
                  <a:prstClr val="black"/>
                </a:solidFill>
                <a:latin typeface="Times New Roman" panose="02020603050405020304" pitchFamily="18" charset="0"/>
                <a:cs typeface="Times New Roman" panose="02020603050405020304" pitchFamily="18" charset="0"/>
              </a:rPr>
              <a:t>. Komisyon değer tespitinde ticaret odası, sanayi odası, borsa, meslek kuruluşları, ilgili diğer kuruluşlardan veya aynı nitelikteki taşınırı satın alan idarelerden ve fiyat araştırması sonuçlarından yararlanabilir.</a:t>
            </a:r>
          </a:p>
          <a:p>
            <a:pPr marL="12700" lvl="0" indent="0" algn="just">
              <a:lnSpc>
                <a:spcPct val="100000"/>
              </a:lnSpc>
              <a:spcBef>
                <a:spcPts val="600"/>
              </a:spcBef>
              <a:spcAft>
                <a:spcPts val="600"/>
              </a:spcAft>
              <a:buNone/>
            </a:pPr>
            <a:endParaRPr lang="tr-TR" sz="1700" spc="-10" dirty="0">
              <a:solidFill>
                <a:prstClr val="black"/>
              </a:solidFill>
              <a:latin typeface="Times New Roman" panose="02020603050405020304" pitchFamily="18" charset="0"/>
              <a:cs typeface="Times New Roman" panose="02020603050405020304" pitchFamily="18" charset="0"/>
            </a:endParaRPr>
          </a:p>
          <a:p>
            <a:pPr marL="12700" indent="0" algn="just">
              <a:spcBef>
                <a:spcPts val="0"/>
              </a:spcBef>
              <a:buNone/>
            </a:pPr>
            <a:endParaRPr lang="tr-TR" sz="1800" spc="-10" dirty="0" smtClean="0">
              <a:solidFill>
                <a:prstClr val="black"/>
              </a:solidFill>
              <a:latin typeface="Times New Roman" panose="02020603050405020304" pitchFamily="18" charset="0"/>
              <a:cs typeface="Times New Roman" panose="02020603050405020304" pitchFamily="18" charset="0"/>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pic>
        <p:nvPicPr>
          <p:cNvPr id="3" name="Resim 2"/>
          <p:cNvPicPr>
            <a:picLocks noChangeAspect="1"/>
          </p:cNvPicPr>
          <p:nvPr/>
        </p:nvPicPr>
        <p:blipFill>
          <a:blip r:embed="rId4"/>
          <a:stretch>
            <a:fillRect/>
          </a:stretch>
        </p:blipFill>
        <p:spPr>
          <a:xfrm>
            <a:off x="9322255" y="1116413"/>
            <a:ext cx="2449438" cy="1809326"/>
          </a:xfrm>
          <a:prstGeom prst="rect">
            <a:avLst/>
          </a:prstGeom>
        </p:spPr>
      </p:pic>
      <p:sp>
        <p:nvSpPr>
          <p:cNvPr id="8" name="Metin kutusu 7"/>
          <p:cNvSpPr txBox="1"/>
          <p:nvPr/>
        </p:nvSpPr>
        <p:spPr>
          <a:xfrm>
            <a:off x="9322255" y="2929964"/>
            <a:ext cx="2476843"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tr-TR" sz="900" dirty="0" smtClean="0"/>
              <a:t>Taşınırları Hurdaya Ayırma İşlemlerini Yapmadan Kayıttan Düşmeyiniz!</a:t>
            </a:r>
            <a:endParaRPr lang="tr-TR" sz="900" dirty="0"/>
          </a:p>
        </p:txBody>
      </p:sp>
    </p:spTree>
    <p:extLst>
      <p:ext uri="{BB962C8B-B14F-4D97-AF65-F5344CB8AC3E}">
        <p14:creationId xmlns:p14="http://schemas.microsoft.com/office/powerpoint/2010/main" val="2102369263"/>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a:solidFill>
                  <a:schemeClr val="bg1"/>
                </a:solidFill>
                <a:latin typeface="Times New Roman" panose="02020603050405020304" pitchFamily="18" charset="0"/>
                <a:cs typeface="Times New Roman" panose="02020603050405020304" pitchFamily="18" charset="0"/>
              </a:rPr>
              <a:t>Dayanıklı</a:t>
            </a:r>
            <a:r>
              <a:rPr lang="fr-FR" sz="2400" dirty="0">
                <a:solidFill>
                  <a:schemeClr val="bg1"/>
                </a:solidFill>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T</a:t>
            </a:r>
            <a:r>
              <a:rPr lang="fr-FR" sz="2400" dirty="0" err="1" smtClean="0">
                <a:solidFill>
                  <a:schemeClr val="bg1"/>
                </a:solidFill>
                <a:latin typeface="Times New Roman" panose="02020603050405020304" pitchFamily="18" charset="0"/>
                <a:cs typeface="Times New Roman" panose="02020603050405020304" pitchFamily="18" charset="0"/>
              </a:rPr>
              <a:t>aşınırlarda</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D</a:t>
            </a:r>
            <a:r>
              <a:rPr lang="fr-FR" sz="2400" dirty="0" err="1" smtClean="0">
                <a:solidFill>
                  <a:schemeClr val="bg1"/>
                </a:solidFill>
                <a:latin typeface="Times New Roman" panose="02020603050405020304" pitchFamily="18" charset="0"/>
                <a:cs typeface="Times New Roman" panose="02020603050405020304" pitchFamily="18" charset="0"/>
              </a:rPr>
              <a:t>eğer</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A</a:t>
            </a:r>
            <a:r>
              <a:rPr lang="fr-FR" sz="2400" dirty="0" err="1" smtClean="0">
                <a:solidFill>
                  <a:schemeClr val="bg1"/>
                </a:solidFill>
                <a:latin typeface="Times New Roman" panose="02020603050405020304" pitchFamily="18" charset="0"/>
                <a:cs typeface="Times New Roman" panose="02020603050405020304" pitchFamily="18" charset="0"/>
              </a:rPr>
              <a:t>rtışı</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a:t>
            </a:r>
            <a:r>
              <a:rPr lang="fr-FR" sz="2400" dirty="0" err="1">
                <a:solidFill>
                  <a:schemeClr val="bg1"/>
                </a:solidFill>
                <a:latin typeface="Times New Roman" panose="02020603050405020304" pitchFamily="18" charset="0"/>
                <a:cs typeface="Times New Roman" panose="02020603050405020304" pitchFamily="18" charset="0"/>
              </a:rPr>
              <a:t>Madde</a:t>
            </a:r>
            <a:r>
              <a:rPr lang="fr-FR" sz="2400" dirty="0">
                <a:solidFill>
                  <a:schemeClr val="bg1"/>
                </a:solidFill>
                <a:latin typeface="Times New Roman" panose="02020603050405020304" pitchFamily="18" charset="0"/>
                <a:cs typeface="Times New Roman" panose="02020603050405020304" pitchFamily="18" charset="0"/>
              </a:rPr>
              <a:t> 14)</a:t>
            </a: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İçerik Yer Tutucusu 2"/>
          <p:cNvSpPr txBox="1">
            <a:spLocks/>
          </p:cNvSpPr>
          <p:nvPr/>
        </p:nvSpPr>
        <p:spPr>
          <a:xfrm>
            <a:off x="1153309" y="1553023"/>
            <a:ext cx="4745070" cy="4739083"/>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spcBef>
                <a:spcPts val="600"/>
              </a:spcBef>
              <a:spcAft>
                <a:spcPts val="600"/>
              </a:spcAft>
              <a:buNone/>
            </a:pPr>
            <a:r>
              <a:rPr lang="tr-TR" sz="1400" spc="-10" dirty="0">
                <a:solidFill>
                  <a:prstClr val="black"/>
                </a:solidFill>
                <a:latin typeface="Times New Roman" panose="02020603050405020304" pitchFamily="18" charset="0"/>
                <a:cs typeface="Times New Roman" panose="02020603050405020304" pitchFamily="18" charset="0"/>
              </a:rPr>
              <a:t>* </a:t>
            </a:r>
            <a:r>
              <a:rPr lang="tr-TR" sz="1400" spc="-10" dirty="0" smtClean="0">
                <a:solidFill>
                  <a:prstClr val="black"/>
                </a:solidFill>
                <a:latin typeface="Times New Roman" panose="02020603050405020304" pitchFamily="18" charset="0"/>
                <a:cs typeface="Times New Roman" panose="02020603050405020304" pitchFamily="18" charset="0"/>
              </a:rPr>
              <a:t>Kullanım devamlılığının sağlanması için yapılan bakım ve onarım harcamaları hariç olmak üzere dayanıklı taşınırların; </a:t>
            </a:r>
            <a:r>
              <a:rPr lang="tr-TR" sz="1400" b="1" spc="-10" dirty="0" smtClean="0">
                <a:solidFill>
                  <a:prstClr val="black"/>
                </a:solidFill>
                <a:latin typeface="Times New Roman" panose="02020603050405020304" pitchFamily="18" charset="0"/>
                <a:cs typeface="Times New Roman" panose="02020603050405020304" pitchFamily="18" charset="0"/>
              </a:rPr>
              <a:t>niteliğini, kullanım şeklini değiştiren, hizmet kalitesini ve taşınırlardan sağlanan faydayı artıran ve benzeri amaçlarla yapılan değer artırıcı harcamalar, taşınırın kayıtlı maliyet değerine Varlık İşlem Fişi düzenlenmek suretiyle ilave edilir.</a:t>
            </a:r>
            <a:r>
              <a:rPr lang="tr-TR" sz="1400" spc="-10" dirty="0" smtClean="0">
                <a:solidFill>
                  <a:prstClr val="black"/>
                </a:solidFill>
                <a:latin typeface="Times New Roman" panose="02020603050405020304" pitchFamily="18" charset="0"/>
                <a:cs typeface="Times New Roman" panose="02020603050405020304" pitchFamily="18" charset="0"/>
              </a:rPr>
              <a:t> Değer artırımı için; dayanıklı taşınırların </a:t>
            </a:r>
            <a:r>
              <a:rPr lang="tr-TR" sz="1400" b="1" spc="-10" dirty="0" smtClean="0">
                <a:solidFill>
                  <a:prstClr val="black"/>
                </a:solidFill>
                <a:latin typeface="Times New Roman" panose="02020603050405020304" pitchFamily="18" charset="0"/>
                <a:cs typeface="Times New Roman" panose="02020603050405020304" pitchFamily="18" charset="0"/>
              </a:rPr>
              <a:t>servislerinde yapılan işlemlerde toplam fatura bedeli, iç imkânlarla yapılan işlemlerde ise kullanılan malzemelerin toplam kayıtlı değeri </a:t>
            </a:r>
            <a:r>
              <a:rPr lang="tr-TR" sz="1400" spc="-10" dirty="0" smtClean="0">
                <a:solidFill>
                  <a:prstClr val="black"/>
                </a:solidFill>
                <a:latin typeface="Times New Roman" panose="02020603050405020304" pitchFamily="18" charset="0"/>
                <a:cs typeface="Times New Roman" panose="02020603050405020304" pitchFamily="18" charset="0"/>
              </a:rPr>
              <a:t>esas alınır.</a:t>
            </a:r>
          </a:p>
          <a:p>
            <a:pPr marL="298450" indent="-285750" algn="just">
              <a:spcBef>
                <a:spcPts val="600"/>
              </a:spcBef>
              <a:spcAft>
                <a:spcPts val="600"/>
              </a:spcAft>
            </a:pPr>
            <a:endParaRPr lang="tr-TR" sz="1400" spc="-10" dirty="0" smtClean="0">
              <a:solidFill>
                <a:prstClr val="black"/>
              </a:solidFill>
              <a:latin typeface="Times New Roman" panose="02020603050405020304" pitchFamily="18" charset="0"/>
              <a:cs typeface="Times New Roman" panose="02020603050405020304" pitchFamily="18" charset="0"/>
            </a:endParaRPr>
          </a:p>
          <a:p>
            <a:pPr marL="12700" indent="0" algn="just">
              <a:spcBef>
                <a:spcPts val="600"/>
              </a:spcBef>
              <a:spcAft>
                <a:spcPts val="600"/>
              </a:spcAft>
              <a:buNone/>
            </a:pPr>
            <a:r>
              <a:rPr lang="tr-TR" sz="1400" spc="-10" dirty="0" smtClean="0">
                <a:solidFill>
                  <a:prstClr val="black"/>
                </a:solidFill>
                <a:latin typeface="Times New Roman" panose="02020603050405020304" pitchFamily="18" charset="0"/>
                <a:cs typeface="Times New Roman" panose="02020603050405020304" pitchFamily="18" charset="0"/>
              </a:rPr>
              <a:t>*  Dayanıklı taşınırlara ait hesaplardaki </a:t>
            </a:r>
            <a:r>
              <a:rPr lang="tr-TR" sz="1400" b="1" spc="-10" dirty="0" smtClean="0">
                <a:solidFill>
                  <a:prstClr val="black"/>
                </a:solidFill>
                <a:latin typeface="Times New Roman" panose="02020603050405020304" pitchFamily="18" charset="0"/>
                <a:cs typeface="Times New Roman" panose="02020603050405020304" pitchFamily="18" charset="0"/>
              </a:rPr>
              <a:t>enflasyon düzeltmeleri, ek fiyat farkı ve benzeri işlemler</a:t>
            </a:r>
            <a:r>
              <a:rPr lang="tr-TR" sz="1400" spc="-10" dirty="0" smtClean="0">
                <a:solidFill>
                  <a:prstClr val="black"/>
                </a:solidFill>
                <a:latin typeface="Times New Roman" panose="02020603050405020304" pitchFamily="18" charset="0"/>
                <a:cs typeface="Times New Roman" panose="02020603050405020304" pitchFamily="18" charset="0"/>
              </a:rPr>
              <a:t> sonucunda ortaya çıkacak değer farkları </a:t>
            </a:r>
            <a:r>
              <a:rPr lang="tr-TR" sz="1400" b="1" spc="-10" dirty="0" smtClean="0">
                <a:solidFill>
                  <a:prstClr val="black"/>
                </a:solidFill>
                <a:latin typeface="Times New Roman" panose="02020603050405020304" pitchFamily="18" charset="0"/>
                <a:cs typeface="Times New Roman" panose="02020603050405020304" pitchFamily="18" charset="0"/>
              </a:rPr>
              <a:t>taşınırın kayıtlı maliyet değerine Varlık İşlem Fişi düzenlenmek suretiyle ilave edilir.</a:t>
            </a: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pic>
        <p:nvPicPr>
          <p:cNvPr id="16" name="Resim 15"/>
          <p:cNvPicPr>
            <a:picLocks noChangeAspect="1"/>
          </p:cNvPicPr>
          <p:nvPr/>
        </p:nvPicPr>
        <p:blipFill>
          <a:blip r:embed="rId4"/>
          <a:stretch>
            <a:fillRect/>
          </a:stretch>
        </p:blipFill>
        <p:spPr>
          <a:xfrm>
            <a:off x="6167213" y="1269554"/>
            <a:ext cx="5040561" cy="4176464"/>
          </a:xfrm>
          <a:prstGeom prst="rect">
            <a:avLst/>
          </a:prstGeom>
        </p:spPr>
      </p:pic>
    </p:spTree>
    <p:extLst>
      <p:ext uri="{BB962C8B-B14F-4D97-AF65-F5344CB8AC3E}">
        <p14:creationId xmlns:p14="http://schemas.microsoft.com/office/powerpoint/2010/main" val="2073181403"/>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smtClean="0">
                <a:solidFill>
                  <a:schemeClr val="bg1"/>
                </a:solidFill>
                <a:latin typeface="Times New Roman" panose="02020603050405020304" pitchFamily="18" charset="0"/>
                <a:cs typeface="Times New Roman" panose="02020603050405020304" pitchFamily="18" charset="0"/>
              </a:rPr>
              <a:t>Giriş İşlemleri</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İçerik Yer Tutucusu 2"/>
          <p:cNvSpPr txBox="1">
            <a:spLocks/>
          </p:cNvSpPr>
          <p:nvPr/>
        </p:nvSpPr>
        <p:spPr>
          <a:xfrm>
            <a:off x="1125243" y="1116413"/>
            <a:ext cx="10375064" cy="5442329"/>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spcBef>
                <a:spcPts val="775"/>
              </a:spcBef>
              <a:spcAft>
                <a:spcPts val="800"/>
              </a:spcAft>
              <a:buFont typeface="Arial" pitchFamily="34" charset="0"/>
              <a:buNone/>
            </a:pPr>
            <a:endParaRPr lang="tr-TR" sz="2000" b="1" spc="-10" dirty="0" smtClean="0">
              <a:solidFill>
                <a:prstClr val="black"/>
              </a:solidFill>
              <a:latin typeface="Times New Roman" panose="02020603050405020304" pitchFamily="18" charset="0"/>
              <a:cs typeface="Times New Roman" panose="02020603050405020304" pitchFamily="18" charset="0"/>
            </a:endParaRP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15 - Satın alınan taşınırların giriş işlemleri</a:t>
            </a: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16 - Bağış ve yardım yoluyla edinilen taşınırların girişi </a:t>
            </a: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17 - Sayım fazlası taşınırların girişi </a:t>
            </a: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18 - İade edilen taşınırların girişi </a:t>
            </a: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19 - Devir alınan taşınırların girişi  </a:t>
            </a: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21 - İç imkânlarla üretilen taşınırlar ile kazı veya müsadere yoluyla edinilen taşınırların giriş işlemleri </a:t>
            </a: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Tree>
    <p:extLst>
      <p:ext uri="{BB962C8B-B14F-4D97-AF65-F5344CB8AC3E}">
        <p14:creationId xmlns:p14="http://schemas.microsoft.com/office/powerpoint/2010/main" val="1873975546"/>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15</a:t>
            </a:r>
            <a:r>
              <a:rPr lang="tr-TR" sz="2400" dirty="0" smtClean="0">
                <a:solidFill>
                  <a:schemeClr val="bg1"/>
                </a:solidFill>
                <a:latin typeface="Times New Roman" panose="02020603050405020304" pitchFamily="18" charset="0"/>
                <a:cs typeface="Times New Roman" panose="02020603050405020304" pitchFamily="18" charset="0"/>
              </a:rPr>
              <a:t>-16-17</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İçerik Yer Tutucusu 2"/>
          <p:cNvSpPr txBox="1">
            <a:spLocks/>
          </p:cNvSpPr>
          <p:nvPr/>
        </p:nvSpPr>
        <p:spPr>
          <a:xfrm>
            <a:off x="1125243" y="1116413"/>
            <a:ext cx="10375064" cy="5442329"/>
          </a:xfrm>
          <a:prstGeom prst="rect">
            <a:avLst/>
          </a:prstGeom>
        </p:spPr>
        <p:txBody>
          <a:bodyPr>
            <a:normAutofit fontScale="85000" lnSpcReduction="1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lnSpc>
                <a:spcPct val="160000"/>
              </a:lnSpc>
              <a:spcBef>
                <a:spcPts val="1200"/>
              </a:spcBef>
              <a:spcAft>
                <a:spcPts val="600"/>
              </a:spcAft>
              <a:buNone/>
            </a:pPr>
            <a:r>
              <a:rPr lang="tr-TR" sz="1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fr-FR" sz="1600" b="1" dirty="0" smtClean="0">
                <a:solidFill>
                  <a:srgbClr val="0098BC"/>
                </a:solidFill>
                <a:latin typeface="Times New Roman" panose="02020603050405020304" pitchFamily="18" charset="0"/>
                <a:cs typeface="Times New Roman" panose="02020603050405020304" pitchFamily="18" charset="0"/>
              </a:rPr>
              <a:t>Satın </a:t>
            </a:r>
            <a:r>
              <a:rPr lang="tr-TR" sz="1600" b="1" dirty="0">
                <a:solidFill>
                  <a:srgbClr val="0098BC"/>
                </a:solidFill>
                <a:latin typeface="Times New Roman" panose="02020603050405020304" pitchFamily="18" charset="0"/>
                <a:cs typeface="Times New Roman" panose="02020603050405020304" pitchFamily="18" charset="0"/>
              </a:rPr>
              <a:t>A</a:t>
            </a:r>
            <a:r>
              <a:rPr lang="fr-FR" sz="1600" b="1" dirty="0" err="1">
                <a:solidFill>
                  <a:srgbClr val="0098BC"/>
                </a:solidFill>
                <a:latin typeface="Times New Roman" panose="02020603050405020304" pitchFamily="18" charset="0"/>
                <a:cs typeface="Times New Roman" panose="02020603050405020304" pitchFamily="18" charset="0"/>
              </a:rPr>
              <a:t>lınan</a:t>
            </a:r>
            <a:r>
              <a:rPr lang="fr-FR" sz="1600" b="1" dirty="0">
                <a:solidFill>
                  <a:srgbClr val="0098BC"/>
                </a:solidFill>
                <a:latin typeface="Times New Roman" panose="02020603050405020304" pitchFamily="18" charset="0"/>
                <a:cs typeface="Times New Roman" panose="02020603050405020304" pitchFamily="18" charset="0"/>
              </a:rPr>
              <a:t> </a:t>
            </a:r>
            <a:r>
              <a:rPr lang="tr-TR" sz="1600" b="1" dirty="0">
                <a:solidFill>
                  <a:srgbClr val="0098BC"/>
                </a:solidFill>
                <a:latin typeface="Times New Roman" panose="02020603050405020304" pitchFamily="18" charset="0"/>
                <a:cs typeface="Times New Roman" panose="02020603050405020304" pitchFamily="18" charset="0"/>
              </a:rPr>
              <a:t>T</a:t>
            </a:r>
            <a:r>
              <a:rPr lang="fr-FR" sz="1600" b="1" dirty="0" err="1">
                <a:solidFill>
                  <a:srgbClr val="0098BC"/>
                </a:solidFill>
                <a:latin typeface="Times New Roman" panose="02020603050405020304" pitchFamily="18" charset="0"/>
                <a:cs typeface="Times New Roman" panose="02020603050405020304" pitchFamily="18" charset="0"/>
              </a:rPr>
              <a:t>aşınırların</a:t>
            </a:r>
            <a:r>
              <a:rPr lang="fr-FR" sz="1600" b="1" dirty="0">
                <a:solidFill>
                  <a:srgbClr val="0098BC"/>
                </a:solidFill>
                <a:latin typeface="Times New Roman" panose="02020603050405020304" pitchFamily="18" charset="0"/>
                <a:cs typeface="Times New Roman" panose="02020603050405020304" pitchFamily="18" charset="0"/>
              </a:rPr>
              <a:t> </a:t>
            </a:r>
            <a:r>
              <a:rPr lang="tr-TR" sz="1600" b="1" dirty="0">
                <a:solidFill>
                  <a:srgbClr val="0098BC"/>
                </a:solidFill>
                <a:latin typeface="Times New Roman" panose="02020603050405020304" pitchFamily="18" charset="0"/>
                <a:cs typeface="Times New Roman" panose="02020603050405020304" pitchFamily="18" charset="0"/>
              </a:rPr>
              <a:t>G</a:t>
            </a:r>
            <a:r>
              <a:rPr lang="fr-FR" sz="1600" b="1" dirty="0" err="1" smtClean="0">
                <a:solidFill>
                  <a:srgbClr val="0098BC"/>
                </a:solidFill>
                <a:latin typeface="Times New Roman" panose="02020603050405020304" pitchFamily="18" charset="0"/>
                <a:cs typeface="Times New Roman" panose="02020603050405020304" pitchFamily="18" charset="0"/>
              </a:rPr>
              <a:t>iri</a:t>
            </a:r>
            <a:r>
              <a:rPr lang="tr-TR" sz="1600" b="1" dirty="0">
                <a:solidFill>
                  <a:srgbClr val="0098BC"/>
                </a:solidFill>
                <a:latin typeface="Times New Roman" panose="02020603050405020304" pitchFamily="18" charset="0"/>
                <a:cs typeface="Times New Roman" panose="02020603050405020304" pitchFamily="18" charset="0"/>
              </a:rPr>
              <a:t>ş</a:t>
            </a:r>
            <a:r>
              <a:rPr lang="fr-FR" sz="1600" b="1" dirty="0" smtClean="0">
                <a:solidFill>
                  <a:srgbClr val="0098BC"/>
                </a:solidFill>
                <a:latin typeface="Times New Roman" panose="02020603050405020304" pitchFamily="18" charset="0"/>
                <a:cs typeface="Times New Roman" panose="02020603050405020304" pitchFamily="18" charset="0"/>
              </a:rPr>
              <a:t> </a:t>
            </a:r>
            <a:r>
              <a:rPr lang="tr-TR" sz="1600" b="1" dirty="0">
                <a:solidFill>
                  <a:srgbClr val="0098BC"/>
                </a:solidFill>
                <a:latin typeface="Times New Roman" panose="02020603050405020304" pitchFamily="18" charset="0"/>
                <a:cs typeface="Times New Roman" panose="02020603050405020304" pitchFamily="18" charset="0"/>
              </a:rPr>
              <a:t>İ</a:t>
            </a:r>
            <a:r>
              <a:rPr lang="fr-FR" sz="1600" b="1" dirty="0" err="1" smtClean="0">
                <a:solidFill>
                  <a:srgbClr val="0098BC"/>
                </a:solidFill>
                <a:latin typeface="Times New Roman" panose="02020603050405020304" pitchFamily="18" charset="0"/>
                <a:cs typeface="Times New Roman" panose="02020603050405020304" pitchFamily="18" charset="0"/>
              </a:rPr>
              <a:t>şlemleri</a:t>
            </a:r>
            <a:r>
              <a:rPr lang="tr-TR" sz="1600" b="1" dirty="0" smtClean="0">
                <a:solidFill>
                  <a:srgbClr val="0098BC"/>
                </a:solidFill>
                <a:latin typeface="Times New Roman" panose="02020603050405020304" pitchFamily="18" charset="0"/>
                <a:cs typeface="Times New Roman" panose="02020603050405020304" pitchFamily="18" charset="0"/>
              </a:rPr>
              <a:t> (Madde 15)</a:t>
            </a:r>
          </a:p>
          <a:p>
            <a:pPr marL="298450" indent="-285750" algn="just">
              <a:lnSpc>
                <a:spcPct val="160000"/>
              </a:lnSpc>
              <a:spcBef>
                <a:spcPts val="0"/>
              </a:spcBef>
              <a:spcAft>
                <a:spcPts val="600"/>
              </a:spcAft>
            </a:pPr>
            <a:r>
              <a:rPr lang="tr-TR" sz="1400" spc="-10" dirty="0" smtClean="0">
                <a:solidFill>
                  <a:prstClr val="black"/>
                </a:solidFill>
                <a:latin typeface="Times New Roman" panose="02020603050405020304" pitchFamily="18" charset="0"/>
                <a:cs typeface="Times New Roman" panose="02020603050405020304" pitchFamily="18" charset="0"/>
              </a:rPr>
              <a:t>Satın alınan taşınırlar için teslim alındıktan sonra, üçer nüsha Varlık İşlem Fişi düzenlenir.</a:t>
            </a:r>
          </a:p>
          <a:p>
            <a:pPr marL="298450" indent="-285750" algn="just">
              <a:lnSpc>
                <a:spcPct val="160000"/>
              </a:lnSpc>
              <a:spcBef>
                <a:spcPts val="0"/>
              </a:spcBef>
              <a:spcAft>
                <a:spcPts val="600"/>
              </a:spcAft>
            </a:pPr>
            <a:r>
              <a:rPr lang="tr-TR" sz="1400" spc="-10" dirty="0" smtClean="0">
                <a:solidFill>
                  <a:prstClr val="black"/>
                </a:solidFill>
                <a:latin typeface="Times New Roman" panose="02020603050405020304" pitchFamily="18" charset="0"/>
                <a:cs typeface="Times New Roman" panose="02020603050405020304" pitchFamily="18" charset="0"/>
              </a:rPr>
              <a:t>Alımı yapan birimce giriş kayıtları yapıldıktan sonra düzenlenecek Varlık İşlem Fişiyle de ilgili diğer birimler adına çıkış kaydedilir.</a:t>
            </a:r>
          </a:p>
          <a:p>
            <a:pPr marL="298450" indent="-285750" algn="just">
              <a:lnSpc>
                <a:spcPct val="160000"/>
              </a:lnSpc>
              <a:spcBef>
                <a:spcPts val="0"/>
              </a:spcBef>
              <a:spcAft>
                <a:spcPts val="600"/>
              </a:spcAft>
            </a:pPr>
            <a:r>
              <a:rPr lang="tr-TR" sz="1400" b="1" spc="-10" dirty="0" smtClean="0">
                <a:solidFill>
                  <a:prstClr val="black"/>
                </a:solidFill>
                <a:latin typeface="Times New Roman" panose="02020603050405020304" pitchFamily="18" charset="0"/>
                <a:cs typeface="Times New Roman" panose="02020603050405020304" pitchFamily="18" charset="0"/>
              </a:rPr>
              <a:t>Varlık İşlem Fişinin bir nüshası ödeme emri belgesine, bir nüshası ise ödeme emri belgesinin harcama biriminde kalan nüshasına bağlanır. </a:t>
            </a:r>
            <a:r>
              <a:rPr lang="tr-TR" sz="1400" spc="-10" dirty="0" smtClean="0">
                <a:solidFill>
                  <a:prstClr val="black"/>
                </a:solidFill>
                <a:latin typeface="Times New Roman" panose="02020603050405020304" pitchFamily="18" charset="0"/>
                <a:cs typeface="Times New Roman" panose="02020603050405020304" pitchFamily="18" charset="0"/>
              </a:rPr>
              <a:t>Diğer nüshası, muayene ve kabul komisyon tutanağı veya idare yetkilisince düzenlenmiş kabul belgesi ile birlikte, sıralı olarak dosyalanır.</a:t>
            </a:r>
          </a:p>
          <a:p>
            <a:pPr marL="298450" indent="-285750" algn="just">
              <a:lnSpc>
                <a:spcPct val="160000"/>
              </a:lnSpc>
              <a:spcBef>
                <a:spcPts val="0"/>
              </a:spcBef>
              <a:spcAft>
                <a:spcPts val="600"/>
              </a:spcAft>
            </a:pPr>
            <a:r>
              <a:rPr lang="tr-TR" sz="1400" spc="-10" dirty="0" smtClean="0">
                <a:solidFill>
                  <a:prstClr val="black"/>
                </a:solidFill>
                <a:latin typeface="Times New Roman" panose="02020603050405020304" pitchFamily="18" charset="0"/>
                <a:cs typeface="Times New Roman" panose="02020603050405020304" pitchFamily="18" charset="0"/>
              </a:rPr>
              <a:t>Kamu idarelerince </a:t>
            </a:r>
            <a:r>
              <a:rPr lang="tr-TR" sz="1400" b="1" spc="-10" dirty="0" smtClean="0">
                <a:solidFill>
                  <a:prstClr val="black"/>
                </a:solidFill>
                <a:latin typeface="Times New Roman" panose="02020603050405020304" pitchFamily="18" charset="0"/>
                <a:cs typeface="Times New Roman" panose="02020603050405020304" pitchFamily="18" charset="0"/>
              </a:rPr>
              <a:t>bakım, onarım ile hizmet alım sözleşmeleri kapsamında veya satın alma</a:t>
            </a:r>
            <a:r>
              <a:rPr lang="tr-TR" sz="1400" spc="-10" dirty="0" smtClean="0">
                <a:solidFill>
                  <a:prstClr val="black"/>
                </a:solidFill>
                <a:latin typeface="Times New Roman" panose="02020603050405020304" pitchFamily="18" charset="0"/>
                <a:cs typeface="Times New Roman" panose="02020603050405020304" pitchFamily="18" charset="0"/>
              </a:rPr>
              <a:t> suretiyle edinilen binalarla birlikte teslim alınan ancak binanın bütünleyici unsurlarından olmayan taşınır kapsamındaki tesisler ile diğer büro makine ve malzemeleri, </a:t>
            </a:r>
            <a:r>
              <a:rPr lang="tr-TR" sz="1400" b="1" spc="-10" dirty="0" smtClean="0">
                <a:solidFill>
                  <a:prstClr val="black"/>
                </a:solidFill>
                <a:latin typeface="Times New Roman" panose="02020603050405020304" pitchFamily="18" charset="0"/>
                <a:cs typeface="Times New Roman" panose="02020603050405020304" pitchFamily="18" charset="0"/>
              </a:rPr>
              <a:t>varsa belgesinde gösterilen bedeli, böyle bir belge yoksa komisyonca tespit edilen gerçeğe uygun değeri üzerinden envanter işlem seçeneğiyle taşınır kayıtlarına alınır.</a:t>
            </a:r>
          </a:p>
          <a:p>
            <a:pPr marL="12700" lvl="0" indent="0" algn="ctr">
              <a:lnSpc>
                <a:spcPct val="110000"/>
              </a:lnSpc>
              <a:spcBef>
                <a:spcPts val="775"/>
              </a:spcBef>
              <a:buNone/>
            </a:pPr>
            <a:r>
              <a:rPr lang="tr-TR" sz="1700" b="1" spc="-10" dirty="0" smtClean="0">
                <a:solidFill>
                  <a:srgbClr val="0098BC"/>
                </a:solidFill>
                <a:latin typeface="Times New Roman" panose="02020603050405020304" pitchFamily="18" charset="0"/>
                <a:cs typeface="Times New Roman" panose="02020603050405020304" pitchFamily="18" charset="0"/>
              </a:rPr>
              <a:t>Bağış Ve Yardım Yoluyla Edinilen Taşınırların Girişi (</a:t>
            </a:r>
            <a:r>
              <a:rPr lang="tr-TR" sz="1700" b="1" spc="-10" dirty="0">
                <a:solidFill>
                  <a:srgbClr val="0098BC"/>
                </a:solidFill>
                <a:latin typeface="Times New Roman" panose="02020603050405020304" pitchFamily="18" charset="0"/>
                <a:cs typeface="Times New Roman" panose="02020603050405020304" pitchFamily="18" charset="0"/>
              </a:rPr>
              <a:t>Madde 16)</a:t>
            </a:r>
          </a:p>
          <a:p>
            <a:pPr marL="355600" lvl="0" indent="-342900" algn="just">
              <a:lnSpc>
                <a:spcPct val="160000"/>
              </a:lnSpc>
              <a:spcBef>
                <a:spcPts val="600"/>
              </a:spcBef>
            </a:pPr>
            <a:r>
              <a:rPr lang="tr-TR" sz="1500" spc="-10" dirty="0">
                <a:solidFill>
                  <a:prstClr val="black"/>
                </a:solidFill>
                <a:latin typeface="Times New Roman" panose="02020603050405020304" pitchFamily="18" charset="0"/>
                <a:cs typeface="Times New Roman" panose="02020603050405020304" pitchFamily="18" charset="0"/>
              </a:rPr>
              <a:t>5018 sayılı Kanunun 40 </a:t>
            </a:r>
            <a:r>
              <a:rPr lang="tr-TR" sz="1500" spc="-10" dirty="0" err="1">
                <a:solidFill>
                  <a:prstClr val="black"/>
                </a:solidFill>
                <a:latin typeface="Times New Roman" panose="02020603050405020304" pitchFamily="18" charset="0"/>
                <a:cs typeface="Times New Roman" panose="02020603050405020304" pitchFamily="18" charset="0"/>
              </a:rPr>
              <a:t>ıncı</a:t>
            </a:r>
            <a:r>
              <a:rPr lang="tr-TR" sz="1500" spc="-10" dirty="0">
                <a:solidFill>
                  <a:prstClr val="black"/>
                </a:solidFill>
                <a:latin typeface="Times New Roman" panose="02020603050405020304" pitchFamily="18" charset="0"/>
                <a:cs typeface="Times New Roman" panose="02020603050405020304" pitchFamily="18" charset="0"/>
              </a:rPr>
              <a:t> maddesi ile diğer mevzuat çerçevesinde bağış ve yardım olarak edinilen taşınırlar teslim alındığında, taşınır kayıt yetkilisi tarafından Varlık İşlem Fişi düzenlenerek kayıtlara alınır. Varlık İşlem Fişinin bir nüshası bağış ve yardım edene verilir veya gönderilir.</a:t>
            </a:r>
          </a:p>
          <a:p>
            <a:pPr marL="12700" lvl="0" indent="0" algn="just">
              <a:lnSpc>
                <a:spcPct val="160000"/>
              </a:lnSpc>
              <a:spcBef>
                <a:spcPts val="600"/>
              </a:spcBef>
              <a:spcAft>
                <a:spcPts val="600"/>
              </a:spcAft>
              <a:buNone/>
            </a:pPr>
            <a:r>
              <a:rPr lang="tr-TR" sz="1400" b="1" spc="-10" dirty="0" smtClean="0">
                <a:solidFill>
                  <a:srgbClr val="0070C0"/>
                </a:solidFill>
                <a:latin typeface="Times New Roman" panose="02020603050405020304" pitchFamily="18" charset="0"/>
                <a:cs typeface="Times New Roman" panose="02020603050405020304" pitchFamily="18" charset="0"/>
              </a:rPr>
              <a:t>                                                                                      </a:t>
            </a:r>
            <a:r>
              <a:rPr lang="tr-TR" sz="1700" b="1" spc="-10" dirty="0" smtClean="0">
                <a:solidFill>
                  <a:srgbClr val="0098BC"/>
                </a:solidFill>
                <a:latin typeface="Times New Roman" panose="02020603050405020304" pitchFamily="18" charset="0"/>
                <a:cs typeface="Times New Roman" panose="02020603050405020304" pitchFamily="18" charset="0"/>
              </a:rPr>
              <a:t>Sayım Fazlası Taşınırların Girişi (</a:t>
            </a:r>
            <a:r>
              <a:rPr lang="tr-TR" sz="1700" b="1" spc="-10" dirty="0">
                <a:solidFill>
                  <a:srgbClr val="0098BC"/>
                </a:solidFill>
                <a:latin typeface="Times New Roman" panose="02020603050405020304" pitchFamily="18" charset="0"/>
                <a:cs typeface="Times New Roman" panose="02020603050405020304" pitchFamily="18" charset="0"/>
              </a:rPr>
              <a:t>Madde 17)</a:t>
            </a:r>
          </a:p>
          <a:p>
            <a:pPr marL="12700" lvl="0" indent="0" algn="just">
              <a:lnSpc>
                <a:spcPct val="160000"/>
              </a:lnSpc>
              <a:spcBef>
                <a:spcPts val="600"/>
              </a:spcBef>
              <a:spcAft>
                <a:spcPts val="600"/>
              </a:spcAft>
              <a:buNone/>
            </a:pPr>
            <a:r>
              <a:rPr lang="tr-TR" sz="1600" b="1" spc="-10" dirty="0">
                <a:solidFill>
                  <a:prstClr val="black"/>
                </a:solidFill>
                <a:latin typeface="Times New Roman" panose="02020603050405020304" pitchFamily="18" charset="0"/>
                <a:cs typeface="Times New Roman" panose="02020603050405020304" pitchFamily="18" charset="0"/>
              </a:rPr>
              <a:t>*</a:t>
            </a:r>
            <a:r>
              <a:rPr lang="tr-TR" sz="1600" spc="-10" dirty="0">
                <a:solidFill>
                  <a:prstClr val="black"/>
                </a:solidFill>
                <a:latin typeface="Times New Roman" panose="02020603050405020304" pitchFamily="18" charset="0"/>
                <a:cs typeface="Times New Roman" panose="02020603050405020304" pitchFamily="18" charset="0"/>
              </a:rPr>
              <a:t> Yapılan sayım sonucunda fazla bulunan taşınırlar, Varlık İşlem Fişi düzenlenerek kayıtlara alınır. </a:t>
            </a:r>
            <a:r>
              <a:rPr lang="tr-TR" sz="1600" b="1" spc="-10" dirty="0">
                <a:solidFill>
                  <a:prstClr val="black"/>
                </a:solidFill>
                <a:latin typeface="Times New Roman" panose="02020603050405020304" pitchFamily="18" charset="0"/>
                <a:cs typeface="Times New Roman" panose="02020603050405020304" pitchFamily="18" charset="0"/>
              </a:rPr>
              <a:t>Sayım fazlası taşınırların giriş kaydedilmesinde; söz konusu taşınırla aynı nitelikte son bir yıl içinde girişi yapılan taşınır varsa bu değer, aksi hâlde değer tespit komisyonu tarafından belirlenecek değer esas alınır.</a:t>
            </a:r>
          </a:p>
          <a:p>
            <a:pPr marL="298450" indent="-285750" algn="just">
              <a:spcBef>
                <a:spcPts val="0"/>
              </a:spcBef>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Tree>
    <p:extLst>
      <p:ext uri="{BB962C8B-B14F-4D97-AF65-F5344CB8AC3E}">
        <p14:creationId xmlns:p14="http://schemas.microsoft.com/office/powerpoint/2010/main" val="4013581881"/>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1</a:t>
            </a:r>
            <a:r>
              <a:rPr lang="tr-TR" sz="2400" dirty="0" smtClean="0">
                <a:solidFill>
                  <a:schemeClr val="bg1"/>
                </a:solidFill>
                <a:latin typeface="Times New Roman" panose="02020603050405020304" pitchFamily="18" charset="0"/>
                <a:cs typeface="Times New Roman" panose="02020603050405020304" pitchFamily="18" charset="0"/>
              </a:rPr>
              <a:t>8-19</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İçerik Yer Tutucusu 2"/>
          <p:cNvSpPr txBox="1">
            <a:spLocks/>
          </p:cNvSpPr>
          <p:nvPr/>
        </p:nvSpPr>
        <p:spPr>
          <a:xfrm>
            <a:off x="1125243" y="909522"/>
            <a:ext cx="10375064" cy="5950065"/>
          </a:xfrm>
          <a:prstGeom prst="rect">
            <a:avLst/>
          </a:prstGeom>
        </p:spPr>
        <p:txBody>
          <a:bodyPr>
            <a:no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ctr">
              <a:lnSpc>
                <a:spcPct val="150000"/>
              </a:lnSpc>
              <a:spcBef>
                <a:spcPts val="300"/>
              </a:spcBef>
              <a:spcAft>
                <a:spcPts val="300"/>
              </a:spcAft>
              <a:buFont typeface="Arial" pitchFamily="34" charset="0"/>
              <a:buNone/>
            </a:pPr>
            <a:r>
              <a:rPr lang="tr-TR" sz="1600" b="1" spc="-10" dirty="0" smtClean="0">
                <a:solidFill>
                  <a:srgbClr val="0098BC"/>
                </a:solidFill>
                <a:latin typeface="Times New Roman" panose="02020603050405020304" pitchFamily="18" charset="0"/>
                <a:cs typeface="Times New Roman" panose="02020603050405020304" pitchFamily="18" charset="0"/>
              </a:rPr>
              <a:t>İade Edilen Taşınırların Girişi (Madde 18)</a:t>
            </a:r>
          </a:p>
          <a:p>
            <a:pPr marL="355600" indent="-342900" algn="just">
              <a:lnSpc>
                <a:spcPct val="150000"/>
              </a:lnSpc>
              <a:spcBef>
                <a:spcPts val="300"/>
              </a:spcBef>
              <a:spcAft>
                <a:spcPts val="300"/>
              </a:spcAft>
            </a:pPr>
            <a:r>
              <a:rPr lang="tr-TR" sz="1400" spc="-10" dirty="0" smtClean="0">
                <a:solidFill>
                  <a:prstClr val="black"/>
                </a:solidFill>
                <a:latin typeface="Times New Roman" panose="02020603050405020304" pitchFamily="18" charset="0"/>
                <a:cs typeface="Times New Roman" panose="02020603050405020304" pitchFamily="18" charset="0"/>
              </a:rPr>
              <a:t>Kullanıma verilen tüketim malzemelerinden herhangi bir nedenle iade edilenler, iadeyi yapan birim yetkilisinin onayını taşıyan ve iade edilen malzemenin cins ve miktarını belirten belge karşılığında teslim alınır ve </a:t>
            </a:r>
            <a:r>
              <a:rPr lang="tr-TR" sz="1400" b="1" spc="-10" dirty="0" smtClean="0">
                <a:solidFill>
                  <a:prstClr val="black"/>
                </a:solidFill>
                <a:latin typeface="Times New Roman" panose="02020603050405020304" pitchFamily="18" charset="0"/>
                <a:cs typeface="Times New Roman" panose="02020603050405020304" pitchFamily="18" charset="0"/>
              </a:rPr>
              <a:t>söz konusu taşınırla aynı nitelikte son bir yıl içinde girişi yapılan taşınır varsa bu değer, aksi hâlde değer tespit komisyonu tarafından belirlenecek değer esas alınarak Varlık İşlem Fişi düzenlenmek suretiyle tekrar giriş kaydedilir.</a:t>
            </a:r>
            <a:r>
              <a:rPr lang="tr-TR" sz="1400" spc="-10" dirty="0" smtClean="0">
                <a:solidFill>
                  <a:prstClr val="black"/>
                </a:solidFill>
                <a:latin typeface="Times New Roman" panose="02020603050405020304" pitchFamily="18" charset="0"/>
                <a:cs typeface="Times New Roman" panose="02020603050405020304" pitchFamily="18" charset="0"/>
              </a:rPr>
              <a:t> Fişin bir nüshası taşınırları iade edene verilir.</a:t>
            </a:r>
          </a:p>
          <a:p>
            <a:pPr marL="355600" indent="-342900" algn="just">
              <a:lnSpc>
                <a:spcPct val="150000"/>
              </a:lnSpc>
              <a:spcBef>
                <a:spcPts val="300"/>
              </a:spcBef>
              <a:spcAft>
                <a:spcPts val="300"/>
              </a:spcAft>
            </a:pPr>
            <a:r>
              <a:rPr lang="tr-TR" sz="1400" b="1" spc="-10" dirty="0" smtClean="0">
                <a:solidFill>
                  <a:prstClr val="black"/>
                </a:solidFill>
                <a:latin typeface="Times New Roman" panose="02020603050405020304" pitchFamily="18" charset="0"/>
                <a:cs typeface="Times New Roman" panose="02020603050405020304" pitchFamily="18" charset="0"/>
              </a:rPr>
              <a:t>Kullanıma verilen dayanıklı taşınırlardan, herhangi bir nedenle ilgililerince iade edilenler için Varlık İşlem Fişi düzenlenmez. Bu taşınırların kullanıma verilmelerinde düzenlenmiş olan Taşınır Teslim Belgesi, taşınırın geri alındığına ilişkin ilgili bölümü imzalanarak kişiye geri verilir ve kayıtlar buna göre güncellenir.</a:t>
            </a:r>
          </a:p>
          <a:p>
            <a:pPr marL="12700" lvl="0" indent="0" algn="ctr">
              <a:lnSpc>
                <a:spcPct val="150000"/>
              </a:lnSpc>
              <a:spcBef>
                <a:spcPts val="300"/>
              </a:spcBef>
              <a:spcAft>
                <a:spcPts val="300"/>
              </a:spcAft>
              <a:buNone/>
            </a:pPr>
            <a:r>
              <a:rPr lang="tr-TR" sz="1600" b="1" spc="-10" dirty="0" smtClean="0">
                <a:solidFill>
                  <a:srgbClr val="0098BC"/>
                </a:solidFill>
                <a:latin typeface="Times New Roman" panose="02020603050405020304" pitchFamily="18" charset="0"/>
                <a:cs typeface="Times New Roman" panose="02020603050405020304" pitchFamily="18" charset="0"/>
              </a:rPr>
              <a:t>Devir Alınan Taşınırların Girişi (</a:t>
            </a:r>
            <a:r>
              <a:rPr lang="tr-TR" sz="1600" b="1" spc="-10" dirty="0">
                <a:solidFill>
                  <a:srgbClr val="0098BC"/>
                </a:solidFill>
                <a:latin typeface="Times New Roman" panose="02020603050405020304" pitchFamily="18" charset="0"/>
                <a:cs typeface="Times New Roman" panose="02020603050405020304" pitchFamily="18" charset="0"/>
              </a:rPr>
              <a:t>Madde 19)</a:t>
            </a:r>
          </a:p>
          <a:p>
            <a:pPr marL="298450" lvl="0" indent="-285750" algn="just">
              <a:lnSpc>
                <a:spcPct val="150000"/>
              </a:lnSpc>
              <a:spcBef>
                <a:spcPts val="300"/>
              </a:spcBef>
              <a:spcAft>
                <a:spcPts val="300"/>
              </a:spcAft>
            </a:pPr>
            <a:r>
              <a:rPr lang="tr-TR" sz="1400" spc="-10" dirty="0">
                <a:solidFill>
                  <a:prstClr val="black"/>
                </a:solidFill>
                <a:latin typeface="Times New Roman" panose="02020603050405020304" pitchFamily="18" charset="0"/>
                <a:cs typeface="Times New Roman" panose="02020603050405020304" pitchFamily="18" charset="0"/>
              </a:rPr>
              <a:t>Kamu idarelerince bedelsiz olarak devir alınan taşınırlar, </a:t>
            </a:r>
            <a:r>
              <a:rPr lang="tr-TR" sz="1400" b="1" spc="-10" dirty="0">
                <a:solidFill>
                  <a:prstClr val="black"/>
                </a:solidFill>
                <a:latin typeface="Times New Roman" panose="02020603050405020304" pitchFamily="18" charset="0"/>
                <a:cs typeface="Times New Roman" panose="02020603050405020304" pitchFamily="18" charset="0"/>
              </a:rPr>
              <a:t>devreden idarenin Varlık İşlem Fişinde gösterilen değer</a:t>
            </a:r>
            <a:r>
              <a:rPr lang="tr-TR" sz="1400" spc="-10" dirty="0">
                <a:solidFill>
                  <a:prstClr val="black"/>
                </a:solidFill>
                <a:latin typeface="Times New Roman" panose="02020603050405020304" pitchFamily="18" charset="0"/>
                <a:cs typeface="Times New Roman" panose="02020603050405020304" pitchFamily="18" charset="0"/>
              </a:rPr>
              <a:t> esas alınarak düzenlenecek Varlık İşlem Fişi ile giriş kaydedilir.</a:t>
            </a:r>
          </a:p>
          <a:p>
            <a:pPr marL="298450" lvl="0" indent="-285750" algn="just">
              <a:lnSpc>
                <a:spcPct val="150000"/>
              </a:lnSpc>
              <a:spcBef>
                <a:spcPts val="300"/>
              </a:spcBef>
              <a:spcAft>
                <a:spcPts val="300"/>
              </a:spcAft>
            </a:pPr>
            <a:r>
              <a:rPr lang="tr-TR" sz="1400" spc="-10" dirty="0">
                <a:solidFill>
                  <a:prstClr val="black"/>
                </a:solidFill>
                <a:latin typeface="Times New Roman" panose="02020603050405020304" pitchFamily="18" charset="0"/>
                <a:cs typeface="Times New Roman" panose="02020603050405020304" pitchFamily="18" charset="0"/>
              </a:rPr>
              <a:t>Varlık İşlem Fişlerinin bir nüshası yedi gün içerisinde devreden idarenin çıkış kaydına esas Varlık İşlem Fişine bağlanmak üzere gönderilir.</a:t>
            </a:r>
          </a:p>
          <a:p>
            <a:pPr marL="298450" lvl="0" indent="-285750" algn="just">
              <a:lnSpc>
                <a:spcPct val="150000"/>
              </a:lnSpc>
              <a:spcBef>
                <a:spcPts val="300"/>
              </a:spcBef>
              <a:spcAft>
                <a:spcPts val="300"/>
              </a:spcAft>
            </a:pPr>
            <a:r>
              <a:rPr lang="tr-TR" sz="1400" spc="-10" dirty="0">
                <a:solidFill>
                  <a:prstClr val="black"/>
                </a:solidFill>
                <a:latin typeface="Times New Roman" panose="02020603050405020304" pitchFamily="18" charset="0"/>
                <a:cs typeface="Times New Roman" panose="02020603050405020304" pitchFamily="18" charset="0"/>
              </a:rPr>
              <a:t>Devralan idarenin yapmış olduğu taşıma giderleri taşınırın değeri ile ilişkilendirilmez.</a:t>
            </a:r>
          </a:p>
          <a:p>
            <a:pPr marL="298450" lvl="0" indent="-285750" algn="just">
              <a:lnSpc>
                <a:spcPct val="150000"/>
              </a:lnSpc>
              <a:spcBef>
                <a:spcPts val="300"/>
              </a:spcBef>
              <a:spcAft>
                <a:spcPts val="300"/>
              </a:spcAft>
            </a:pPr>
            <a:r>
              <a:rPr lang="tr-TR" sz="1400" spc="-10" dirty="0">
                <a:solidFill>
                  <a:prstClr val="black"/>
                </a:solidFill>
                <a:latin typeface="Times New Roman" panose="02020603050405020304" pitchFamily="18" charset="0"/>
                <a:cs typeface="Times New Roman" panose="02020603050405020304" pitchFamily="18" charset="0"/>
              </a:rPr>
              <a:t>Aynı kamu idaresinin muhtelif harcama birimlerinin ambarları arasında devredilen taşınırların alınmasında da Varlık İşlem Fişi düzenlenir ve Varlık İşlem Fişinin bir nüshası ilgili taşınır kayıt yetkilisine verilir.</a:t>
            </a:r>
          </a:p>
          <a:p>
            <a:pPr marL="355600" indent="-342900" algn="just">
              <a:lnSpc>
                <a:spcPct val="150000"/>
              </a:lnSpc>
              <a:spcBef>
                <a:spcPts val="300"/>
              </a:spcBef>
              <a:spcAft>
                <a:spcPts val="300"/>
              </a:spcAft>
            </a:pPr>
            <a:endParaRPr lang="tr-TR" sz="1400" b="1" spc="-10" dirty="0" smtClean="0">
              <a:solidFill>
                <a:prstClr val="black"/>
              </a:solidFill>
              <a:latin typeface="Times New Roman" panose="02020603050405020304" pitchFamily="18" charset="0"/>
              <a:cs typeface="Times New Roman" panose="02020603050405020304" pitchFamily="18" charset="0"/>
            </a:endParaRPr>
          </a:p>
          <a:p>
            <a:pPr marL="355600" indent="-342900" algn="just">
              <a:spcBef>
                <a:spcPts val="2400"/>
              </a:spcBef>
              <a:spcAft>
                <a:spcPts val="1200"/>
              </a:spcAft>
            </a:pPr>
            <a:endParaRPr lang="tr-TR" sz="1400" b="1" spc="-10" dirty="0" smtClean="0">
              <a:solidFill>
                <a:prstClr val="black"/>
              </a:solidFill>
              <a:latin typeface="Times New Roman" panose="02020603050405020304" pitchFamily="18" charset="0"/>
              <a:cs typeface="Times New Roman" panose="02020603050405020304" pitchFamily="18" charset="0"/>
            </a:endParaRPr>
          </a:p>
          <a:p>
            <a:pPr marL="298450" indent="-285750" algn="just">
              <a:spcBef>
                <a:spcPts val="1200"/>
              </a:spcBef>
              <a:spcAft>
                <a:spcPts val="1200"/>
              </a:spcAft>
            </a:pPr>
            <a:endParaRPr lang="tr-TR" sz="1400" spc="-10" dirty="0" smtClean="0">
              <a:solidFill>
                <a:prstClr val="black"/>
              </a:solidFill>
              <a:latin typeface="Times New Roman" panose="02020603050405020304" pitchFamily="18" charset="0"/>
              <a:cs typeface="Times New Roman" panose="02020603050405020304" pitchFamily="18" charset="0"/>
            </a:endParaRPr>
          </a:p>
          <a:p>
            <a:pPr marL="12700" indent="0" algn="just">
              <a:spcBef>
                <a:spcPts val="775"/>
              </a:spcBef>
              <a:spcAft>
                <a:spcPts val="800"/>
              </a:spcAft>
              <a:buFont typeface="Arial" pitchFamily="34" charset="0"/>
              <a:buNone/>
            </a:pPr>
            <a:endParaRPr lang="tr-TR"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1291"/>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21</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İçerik Yer Tutucusu 2"/>
          <p:cNvSpPr txBox="1">
            <a:spLocks/>
          </p:cNvSpPr>
          <p:nvPr/>
        </p:nvSpPr>
        <p:spPr>
          <a:xfrm>
            <a:off x="1125243" y="1116413"/>
            <a:ext cx="4681931" cy="5442329"/>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ctr">
              <a:spcBef>
                <a:spcPts val="775"/>
              </a:spcBef>
              <a:spcAft>
                <a:spcPts val="800"/>
              </a:spcAft>
              <a:buFont typeface="Arial" pitchFamily="34" charset="0"/>
              <a:buNone/>
            </a:pPr>
            <a:r>
              <a:rPr lang="tr-TR" sz="1600" b="1" spc="-10" dirty="0" smtClean="0">
                <a:solidFill>
                  <a:srgbClr val="0098BC"/>
                </a:solidFill>
                <a:latin typeface="Times New Roman" panose="02020603050405020304" pitchFamily="18" charset="0"/>
                <a:cs typeface="Times New Roman" panose="02020603050405020304" pitchFamily="18" charset="0"/>
              </a:rPr>
              <a:t>İç İmkânlarla Üretilen Taşınırlar İle Kazı Veya Müsadere Yoluyla Edinilen Taşınırların Giriş İşlemleri (Madde 21)</a:t>
            </a:r>
          </a:p>
          <a:p>
            <a:pPr marL="12700" indent="0" algn="ctr">
              <a:spcBef>
                <a:spcPts val="775"/>
              </a:spcBef>
              <a:spcAft>
                <a:spcPts val="800"/>
              </a:spcAft>
              <a:buFont typeface="Arial" pitchFamily="34" charset="0"/>
              <a:buNone/>
            </a:pPr>
            <a:endParaRPr lang="tr-TR" sz="1600" b="1" spc="-10" dirty="0" smtClean="0">
              <a:solidFill>
                <a:srgbClr val="0098BC"/>
              </a:solidFill>
              <a:latin typeface="Times New Roman" panose="02020603050405020304" pitchFamily="18" charset="0"/>
              <a:cs typeface="Times New Roman" panose="02020603050405020304" pitchFamily="18" charset="0"/>
            </a:endParaRPr>
          </a:p>
          <a:p>
            <a:pPr marL="12700" indent="0" algn="ctr">
              <a:spcBef>
                <a:spcPts val="775"/>
              </a:spcBef>
              <a:spcAft>
                <a:spcPts val="800"/>
              </a:spcAft>
              <a:buNone/>
            </a:pPr>
            <a:r>
              <a:rPr lang="tr-TR" sz="1400" spc="-10" dirty="0" smtClean="0">
                <a:solidFill>
                  <a:prstClr val="black"/>
                </a:solidFill>
                <a:latin typeface="Times New Roman" panose="02020603050405020304" pitchFamily="18" charset="0"/>
                <a:cs typeface="Times New Roman" panose="02020603050405020304" pitchFamily="18" charset="0"/>
              </a:rPr>
              <a:t>Aşağıda </a:t>
            </a:r>
            <a:r>
              <a:rPr lang="tr-TR" sz="1400" spc="-10" dirty="0">
                <a:solidFill>
                  <a:prstClr val="black"/>
                </a:solidFill>
                <a:latin typeface="Times New Roman" panose="02020603050405020304" pitchFamily="18" charset="0"/>
                <a:cs typeface="Times New Roman" panose="02020603050405020304" pitchFamily="18" charset="0"/>
              </a:rPr>
              <a:t>belirtildiği şekilde edinilen taşınırlar, Varlık İşlem Fişi düzenlenerek giriş kaydedilir:</a:t>
            </a:r>
            <a:endParaRPr lang="tr-TR" sz="1400" spc="-10" dirty="0" smtClean="0">
              <a:solidFill>
                <a:prstClr val="black"/>
              </a:solidFill>
              <a:latin typeface="Times New Roman" panose="02020603050405020304" pitchFamily="18" charset="0"/>
              <a:cs typeface="Times New Roman" panose="02020603050405020304" pitchFamily="18" charset="0"/>
            </a:endParaRPr>
          </a:p>
          <a:p>
            <a:pPr marL="12700" indent="0" algn="just">
              <a:spcBef>
                <a:spcPts val="775"/>
              </a:spcBef>
              <a:spcAft>
                <a:spcPts val="8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a) </a:t>
            </a:r>
            <a:r>
              <a:rPr lang="tr-TR" sz="1400" spc="-10" dirty="0" smtClean="0">
                <a:solidFill>
                  <a:prstClr val="black"/>
                </a:solidFill>
                <a:latin typeface="Times New Roman" panose="02020603050405020304" pitchFamily="18" charset="0"/>
                <a:cs typeface="Times New Roman" panose="02020603050405020304" pitchFamily="18" charset="0"/>
              </a:rPr>
              <a:t>Kamu idarelerinin kendi kullanımları için iç imkânlarıyla üretilen taşınırlar.</a:t>
            </a:r>
          </a:p>
          <a:p>
            <a:pPr marL="12700" indent="0" algn="just">
              <a:spcBef>
                <a:spcPts val="775"/>
              </a:spcBef>
              <a:spcAft>
                <a:spcPts val="8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b) </a:t>
            </a:r>
            <a:r>
              <a:rPr lang="tr-TR" sz="1400" spc="-10" dirty="0" smtClean="0">
                <a:solidFill>
                  <a:prstClr val="black"/>
                </a:solidFill>
                <a:latin typeface="Times New Roman" panose="02020603050405020304" pitchFamily="18" charset="0"/>
                <a:cs typeface="Times New Roman" panose="02020603050405020304" pitchFamily="18" charset="0"/>
              </a:rPr>
              <a:t>Kamu idarelerinin mülkiyetindeki arazilerde yetiştirilen ağaçlardan üretilen ekonomik değere sahip kereste, odun, meyve gibi ürünler.</a:t>
            </a:r>
          </a:p>
          <a:p>
            <a:pPr marL="12700" indent="0" algn="just">
              <a:spcBef>
                <a:spcPts val="775"/>
              </a:spcBef>
              <a:spcAft>
                <a:spcPts val="8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c) </a:t>
            </a:r>
            <a:r>
              <a:rPr lang="tr-TR" sz="1400" spc="-10" dirty="0" smtClean="0">
                <a:solidFill>
                  <a:prstClr val="black"/>
                </a:solidFill>
                <a:latin typeface="Times New Roman" panose="02020603050405020304" pitchFamily="18" charset="0"/>
                <a:cs typeface="Times New Roman" panose="02020603050405020304" pitchFamily="18" charset="0"/>
              </a:rPr>
              <a:t>Yeni doğan canlı taşınırlar.</a:t>
            </a:r>
          </a:p>
          <a:p>
            <a:pPr marL="12700" indent="0" algn="just">
              <a:spcBef>
                <a:spcPts val="775"/>
              </a:spcBef>
              <a:spcAft>
                <a:spcPts val="8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ç) </a:t>
            </a:r>
            <a:r>
              <a:rPr lang="tr-TR" sz="1400" spc="-10" dirty="0" smtClean="0">
                <a:solidFill>
                  <a:prstClr val="black"/>
                </a:solidFill>
                <a:latin typeface="Times New Roman" panose="02020603050405020304" pitchFamily="18" charset="0"/>
                <a:cs typeface="Times New Roman" panose="02020603050405020304" pitchFamily="18" charset="0"/>
              </a:rPr>
              <a:t>Kamu idaresince yaptırılan arkeolojik kazılarda bulunan taşınır kültür varlıkları veya diğer taşınırlardan ilgili mevzuatına göre müzelerde sergilenen taşınırlar.</a:t>
            </a:r>
          </a:p>
          <a:p>
            <a:pPr marL="12700" indent="0" algn="just">
              <a:spcBef>
                <a:spcPts val="775"/>
              </a:spcBef>
              <a:spcAft>
                <a:spcPts val="800"/>
              </a:spcAft>
              <a:buFont typeface="Arial" pitchFamily="34" charset="0"/>
              <a:buNone/>
            </a:pPr>
            <a:r>
              <a:rPr lang="tr-TR" sz="1400" b="1" spc="-10" dirty="0" smtClean="0">
                <a:solidFill>
                  <a:prstClr val="black"/>
                </a:solidFill>
                <a:latin typeface="Calibri"/>
                <a:cs typeface="Calibri"/>
              </a:rPr>
              <a:t> </a:t>
            </a:r>
            <a:endParaRPr lang="tr-TR" sz="1400" spc="-10" dirty="0" smtClean="0">
              <a:solidFill>
                <a:prstClr val="black"/>
              </a:solidFill>
              <a:latin typeface="Calibri"/>
              <a:cs typeface="Calibri"/>
            </a:endParaRPr>
          </a:p>
          <a:p>
            <a:pPr marL="298450" indent="-285750" algn="just">
              <a:spcBef>
                <a:spcPts val="1200"/>
              </a:spcBef>
              <a:spcAft>
                <a:spcPts val="1200"/>
              </a:spcAft>
            </a:pPr>
            <a:endParaRPr lang="tr-TR" sz="22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pic>
        <p:nvPicPr>
          <p:cNvPr id="10242" name="Picture 2" descr="Yeni doğmuş bir tay nasıl görünür merak ettim. Gerçekten bu kadar mı  büyükler? : r/Equestri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7534" y="3861842"/>
            <a:ext cx="3142879" cy="299774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ir Ağacın Tepesinde Bir Ağaçtan Meyve Ağaçları, Andong şehri, Gıda, Meyve  Resmi Arka Plan Ücretsiz İndi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7214" y="1012990"/>
            <a:ext cx="3600400" cy="274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47470"/>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a:solidFill>
                  <a:schemeClr val="bg1"/>
                </a:solidFill>
                <a:latin typeface="Times New Roman" panose="02020603050405020304" pitchFamily="18" charset="0"/>
                <a:cs typeface="Times New Roman" panose="02020603050405020304" pitchFamily="18" charset="0"/>
              </a:rPr>
              <a:t>Çıkış İşlemleri</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İçerik Yer Tutucusu 2"/>
          <p:cNvSpPr txBox="1">
            <a:spLocks/>
          </p:cNvSpPr>
          <p:nvPr/>
        </p:nvSpPr>
        <p:spPr>
          <a:xfrm>
            <a:off x="1125242" y="1116413"/>
            <a:ext cx="10375065" cy="5442329"/>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spcBef>
                <a:spcPts val="775"/>
              </a:spcBef>
              <a:spcAft>
                <a:spcPts val="800"/>
              </a:spcAft>
              <a:buFont typeface="Arial" pitchFamily="34" charset="0"/>
              <a:buNone/>
            </a:pPr>
            <a:endParaRPr lang="tr-TR" sz="2000" b="1" spc="-10" dirty="0" smtClean="0">
              <a:solidFill>
                <a:prstClr val="black"/>
              </a:solidFill>
              <a:latin typeface="Times New Roman" panose="02020603050405020304" pitchFamily="18" charset="0"/>
              <a:cs typeface="Times New Roman" panose="02020603050405020304" pitchFamily="18" charset="0"/>
            </a:endParaRP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22 - Tüketim suretiyle çıkış</a:t>
            </a:r>
          </a:p>
          <a:p>
            <a:pPr marL="12700" indent="0" algn="just">
              <a:spcBef>
                <a:spcPts val="775"/>
              </a:spcBef>
              <a:spcAft>
                <a:spcPts val="800"/>
              </a:spcAft>
              <a:buFont typeface="Arial" pitchFamily="34" charset="0"/>
              <a:buNone/>
            </a:pPr>
            <a:r>
              <a:rPr lang="tr-TR" sz="2000" b="1" spc="-10" dirty="0" smtClean="0">
                <a:solidFill>
                  <a:srgbClr val="C00000"/>
                </a:solidFill>
                <a:latin typeface="Times New Roman" panose="02020603050405020304" pitchFamily="18" charset="0"/>
                <a:cs typeface="Times New Roman" panose="02020603050405020304" pitchFamily="18" charset="0"/>
              </a:rPr>
              <a:t>Madde 23 - Dayanıklı taşınırların kullanıma verilmesi</a:t>
            </a:r>
            <a:r>
              <a:rPr lang="tr-TR" sz="2000" b="1" spc="-10" dirty="0" smtClean="0">
                <a:solidFill>
                  <a:srgbClr val="C0504D"/>
                </a:solidFill>
                <a:latin typeface="Times New Roman" panose="02020603050405020304" pitchFamily="18" charset="0"/>
                <a:cs typeface="Times New Roman" panose="02020603050405020304" pitchFamily="18" charset="0"/>
              </a:rPr>
              <a:t> </a:t>
            </a: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24 - Devir suretiyle çıkış </a:t>
            </a: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25 - Bağış veya yardım olarak verilen taşınırların çıkışı </a:t>
            </a: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26 - Satış suretiyle çıkış </a:t>
            </a: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27 - Kullanılmaz hâle gelme, yok olma veya sayım noksanı nedeniyle çıkış </a:t>
            </a:r>
          </a:p>
          <a:p>
            <a:pPr marL="12700" indent="0" algn="just">
              <a:spcBef>
                <a:spcPts val="775"/>
              </a:spcBef>
              <a:spcAft>
                <a:spcPts val="800"/>
              </a:spcAft>
              <a:buFont typeface="Arial" pitchFamily="34" charset="0"/>
              <a:buNone/>
            </a:pPr>
            <a:r>
              <a:rPr lang="tr-TR" sz="2000" b="1" spc="-10" dirty="0" smtClean="0">
                <a:solidFill>
                  <a:prstClr val="black"/>
                </a:solidFill>
                <a:latin typeface="Times New Roman" panose="02020603050405020304" pitchFamily="18" charset="0"/>
                <a:cs typeface="Times New Roman" panose="02020603050405020304" pitchFamily="18" charset="0"/>
              </a:rPr>
              <a:t>Madde 28 - Hurdaya ayırma nedeniyle çıkış </a:t>
            </a:r>
            <a:endParaRPr lang="tr-TR" sz="2000" spc="-10" dirty="0" smtClean="0">
              <a:solidFill>
                <a:prstClr val="black"/>
              </a:solidFill>
              <a:latin typeface="Times New Roman" panose="02020603050405020304" pitchFamily="18" charset="0"/>
              <a:cs typeface="Times New Roman" panose="02020603050405020304" pitchFamily="18" charset="0"/>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Tree>
    <p:extLst>
      <p:ext uri="{BB962C8B-B14F-4D97-AF65-F5344CB8AC3E}">
        <p14:creationId xmlns:p14="http://schemas.microsoft.com/office/powerpoint/2010/main" val="397674445"/>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22</a:t>
            </a:r>
            <a:r>
              <a:rPr lang="tr-TR" sz="2400" dirty="0" smtClean="0">
                <a:solidFill>
                  <a:schemeClr val="bg1"/>
                </a:solidFill>
                <a:latin typeface="Times New Roman" panose="02020603050405020304" pitchFamily="18" charset="0"/>
                <a:cs typeface="Times New Roman" panose="02020603050405020304" pitchFamily="18" charset="0"/>
              </a:rPr>
              <a:t>-23</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İçerik Yer Tutucusu 2"/>
          <p:cNvSpPr txBox="1">
            <a:spLocks/>
          </p:cNvSpPr>
          <p:nvPr/>
        </p:nvSpPr>
        <p:spPr>
          <a:xfrm>
            <a:off x="1094538" y="1116413"/>
            <a:ext cx="10405769" cy="5442329"/>
          </a:xfrm>
          <a:prstGeom prst="rect">
            <a:avLst/>
          </a:prstGeom>
        </p:spPr>
        <p:txBody>
          <a:bodyPr>
            <a:normAutofit fontScale="92500" lnSpcReduction="2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lnSpc>
                <a:spcPct val="120000"/>
              </a:lnSpc>
              <a:spcBef>
                <a:spcPts val="400"/>
              </a:spcBef>
              <a:spcAft>
                <a:spcPts val="400"/>
              </a:spcAft>
              <a:buFont typeface="Arial" pitchFamily="34" charset="0"/>
              <a:buNone/>
            </a:pPr>
            <a:r>
              <a:rPr lang="tr-TR" sz="1700" b="1" spc="-10" dirty="0" smtClean="0">
                <a:solidFill>
                  <a:srgbClr val="0098BC"/>
                </a:solidFill>
                <a:latin typeface="Times New Roman" panose="02020603050405020304" pitchFamily="18" charset="0"/>
                <a:cs typeface="Times New Roman" panose="02020603050405020304" pitchFamily="18" charset="0"/>
              </a:rPr>
              <a:t>                                                                             Tüketim suretiyle çıkış (Madde 22)</a:t>
            </a:r>
          </a:p>
          <a:p>
            <a:pPr marL="298450" indent="-285750" algn="just">
              <a:lnSpc>
                <a:spcPct val="120000"/>
              </a:lnSpc>
              <a:spcBef>
                <a:spcPts val="400"/>
              </a:spcBef>
              <a:spcAft>
                <a:spcPts val="400"/>
              </a:spcAft>
            </a:pPr>
            <a:r>
              <a:rPr lang="tr-TR" sz="1500" spc="-10" dirty="0" smtClean="0">
                <a:solidFill>
                  <a:prstClr val="black"/>
                </a:solidFill>
                <a:latin typeface="Times New Roman" panose="02020603050405020304" pitchFamily="18" charset="0"/>
                <a:cs typeface="Times New Roman" panose="02020603050405020304" pitchFamily="18" charset="0"/>
              </a:rPr>
              <a:t>Tüketim malzemeleri, </a:t>
            </a:r>
            <a:r>
              <a:rPr lang="tr-TR" sz="1500" b="1" spc="-10" dirty="0" smtClean="0">
                <a:solidFill>
                  <a:prstClr val="black"/>
                </a:solidFill>
                <a:latin typeface="Times New Roman" panose="02020603050405020304" pitchFamily="18" charset="0"/>
                <a:cs typeface="Times New Roman" panose="02020603050405020304" pitchFamily="18" charset="0"/>
              </a:rPr>
              <a:t>Taşınır İstek Belgesi</a:t>
            </a:r>
            <a:r>
              <a:rPr lang="tr-TR" sz="1500" spc="-10" dirty="0" smtClean="0">
                <a:solidFill>
                  <a:prstClr val="black"/>
                </a:solidFill>
                <a:latin typeface="Times New Roman" panose="02020603050405020304" pitchFamily="18" charset="0"/>
                <a:cs typeface="Times New Roman" panose="02020603050405020304" pitchFamily="18" charset="0"/>
              </a:rPr>
              <a:t> karşılığında düzenlenecek </a:t>
            </a:r>
            <a:r>
              <a:rPr lang="tr-TR" sz="1500" b="1" spc="-10" dirty="0" smtClean="0">
                <a:solidFill>
                  <a:prstClr val="black"/>
                </a:solidFill>
                <a:latin typeface="Times New Roman" panose="02020603050405020304" pitchFamily="18" charset="0"/>
                <a:cs typeface="Times New Roman" panose="02020603050405020304" pitchFamily="18" charset="0"/>
              </a:rPr>
              <a:t>Varlık İşlem Fişi</a:t>
            </a:r>
            <a:r>
              <a:rPr lang="tr-TR" sz="1500" spc="-10" dirty="0" smtClean="0">
                <a:solidFill>
                  <a:prstClr val="black"/>
                </a:solidFill>
                <a:latin typeface="Times New Roman" panose="02020603050405020304" pitchFamily="18" charset="0"/>
                <a:cs typeface="Times New Roman" panose="02020603050405020304" pitchFamily="18" charset="0"/>
              </a:rPr>
              <a:t> ile çıkış kaydedilir. </a:t>
            </a:r>
            <a:r>
              <a:rPr lang="tr-TR" sz="1500" b="1" spc="-10" dirty="0" smtClean="0">
                <a:solidFill>
                  <a:prstClr val="black"/>
                </a:solidFill>
                <a:latin typeface="Times New Roman" panose="02020603050405020304" pitchFamily="18" charset="0"/>
                <a:cs typeface="Times New Roman" panose="02020603050405020304" pitchFamily="18" charset="0"/>
              </a:rPr>
              <a:t>Ancak fiziki olarak ambara girişi olmadan doğrudan tüketimi yapılan taşınırların ilgilisine teslim edildiğine dair tutanak ve benzeri belge bulunması durumunda Varlık İşlem Fişi ile kayıtlardan çıkışında ayrıca Taşınır İstek Belgesi aranmaz.</a:t>
            </a:r>
            <a:r>
              <a:rPr lang="tr-TR" sz="1500" spc="-10" dirty="0" smtClean="0">
                <a:solidFill>
                  <a:prstClr val="black"/>
                </a:solidFill>
                <a:latin typeface="Times New Roman" panose="02020603050405020304" pitchFamily="18" charset="0"/>
                <a:cs typeface="Times New Roman" panose="02020603050405020304" pitchFamily="18" charset="0"/>
              </a:rPr>
              <a:t> Satın alma ve iç imkânlarla üretim taleplerine ilişkin belgeler de dayanak belge olarak kabul edilir.</a:t>
            </a:r>
          </a:p>
          <a:p>
            <a:pPr marL="298450" indent="-285750" algn="just">
              <a:lnSpc>
                <a:spcPct val="120000"/>
              </a:lnSpc>
              <a:spcBef>
                <a:spcPts val="400"/>
              </a:spcBef>
              <a:spcAft>
                <a:spcPts val="400"/>
              </a:spcAft>
            </a:pPr>
            <a:r>
              <a:rPr lang="tr-TR" sz="1500" b="1" spc="-10" dirty="0" smtClean="0">
                <a:solidFill>
                  <a:prstClr val="black"/>
                </a:solidFill>
                <a:latin typeface="Times New Roman" panose="02020603050405020304" pitchFamily="18" charset="0"/>
                <a:cs typeface="Times New Roman" panose="02020603050405020304" pitchFamily="18" charset="0"/>
              </a:rPr>
              <a:t>Varlık İşlem Fişi düzenlenmeden hiçbir şekilde tüketim malzemesi çıkışı yapılamaz.</a:t>
            </a:r>
          </a:p>
          <a:p>
            <a:pPr marL="298450" indent="-285750" algn="just">
              <a:lnSpc>
                <a:spcPct val="120000"/>
              </a:lnSpc>
              <a:spcBef>
                <a:spcPts val="400"/>
              </a:spcBef>
              <a:spcAft>
                <a:spcPts val="400"/>
              </a:spcAft>
            </a:pPr>
            <a:r>
              <a:rPr lang="tr-TR" sz="1500" b="1" spc="-10" dirty="0" smtClean="0">
                <a:solidFill>
                  <a:prstClr val="black"/>
                </a:solidFill>
                <a:latin typeface="Times New Roman" panose="02020603050405020304" pitchFamily="18" charset="0"/>
                <a:cs typeface="Times New Roman" panose="02020603050405020304" pitchFamily="18" charset="0"/>
              </a:rPr>
              <a:t>Tüketim malzemelerinin son kullanım tarihlerinin yaklaşması, proje bazlı malzeme alımları, diğer birimlere teslim edilmek üzere merkezi satın alma birimlerince tüketim malzemesi temin edilmesi gibi zorunlu ve işin niteliğinden kaynaklanan hâller dışında </a:t>
            </a:r>
            <a:r>
              <a:rPr lang="tr-TR" sz="1500" spc="-10" dirty="0" smtClean="0">
                <a:solidFill>
                  <a:prstClr val="black"/>
                </a:solidFill>
                <a:latin typeface="Times New Roman" panose="02020603050405020304" pitchFamily="18" charset="0"/>
                <a:cs typeface="Times New Roman" panose="02020603050405020304" pitchFamily="18" charset="0"/>
              </a:rPr>
              <a:t>tüketim malzemelerinin çıkış kayıtları, ambarlara girişlerindeki öncelik sırası dikkate alınarak </a:t>
            </a:r>
            <a:r>
              <a:rPr lang="tr-TR" sz="1500" b="1" spc="-10" dirty="0" smtClean="0">
                <a:solidFill>
                  <a:prstClr val="black"/>
                </a:solidFill>
                <a:latin typeface="Times New Roman" panose="02020603050405020304" pitchFamily="18" charset="0"/>
                <a:cs typeface="Times New Roman" panose="02020603050405020304" pitchFamily="18" charset="0"/>
              </a:rPr>
              <a:t>“ilk giren-ilk çıkar”</a:t>
            </a:r>
            <a:r>
              <a:rPr lang="tr-TR" sz="1500" spc="-10" dirty="0" smtClean="0">
                <a:solidFill>
                  <a:prstClr val="black"/>
                </a:solidFill>
                <a:latin typeface="Times New Roman" panose="02020603050405020304" pitchFamily="18" charset="0"/>
                <a:cs typeface="Times New Roman" panose="02020603050405020304" pitchFamily="18" charset="0"/>
              </a:rPr>
              <a:t> esasına göre ve </a:t>
            </a:r>
            <a:r>
              <a:rPr lang="tr-TR" sz="1500" b="1" spc="-10" dirty="0" smtClean="0">
                <a:solidFill>
                  <a:prstClr val="black"/>
                </a:solidFill>
                <a:latin typeface="Times New Roman" panose="02020603050405020304" pitchFamily="18" charset="0"/>
                <a:cs typeface="Times New Roman" panose="02020603050405020304" pitchFamily="18" charset="0"/>
              </a:rPr>
              <a:t>giriş bedelleri</a:t>
            </a:r>
            <a:r>
              <a:rPr lang="tr-TR" sz="1500" spc="-10" dirty="0" smtClean="0">
                <a:solidFill>
                  <a:prstClr val="black"/>
                </a:solidFill>
                <a:latin typeface="Times New Roman" panose="02020603050405020304" pitchFamily="18" charset="0"/>
                <a:cs typeface="Times New Roman" panose="02020603050405020304" pitchFamily="18" charset="0"/>
              </a:rPr>
              <a:t> üzerinden yapılır.</a:t>
            </a:r>
          </a:p>
          <a:p>
            <a:pPr marL="12700" lvl="0" indent="0" algn="ctr">
              <a:lnSpc>
                <a:spcPct val="120000"/>
              </a:lnSpc>
              <a:spcBef>
                <a:spcPts val="400"/>
              </a:spcBef>
              <a:spcAft>
                <a:spcPts val="400"/>
              </a:spcAft>
              <a:buNone/>
            </a:pPr>
            <a:r>
              <a:rPr lang="tr-TR" sz="1700" b="1" spc="-10" dirty="0" smtClean="0">
                <a:solidFill>
                  <a:srgbClr val="0098BC"/>
                </a:solidFill>
                <a:latin typeface="Times New Roman" panose="02020603050405020304" pitchFamily="18" charset="0"/>
                <a:cs typeface="Times New Roman" panose="02020603050405020304" pitchFamily="18" charset="0"/>
              </a:rPr>
              <a:t>                      Dayanıklı </a:t>
            </a:r>
            <a:r>
              <a:rPr lang="tr-TR" sz="1700" b="1" spc="-10" dirty="0">
                <a:solidFill>
                  <a:srgbClr val="0098BC"/>
                </a:solidFill>
                <a:latin typeface="Times New Roman" panose="02020603050405020304" pitchFamily="18" charset="0"/>
                <a:cs typeface="Times New Roman" panose="02020603050405020304" pitchFamily="18" charset="0"/>
              </a:rPr>
              <a:t>taşınırların kullanıma verilmesi (Madde 23)</a:t>
            </a:r>
          </a:p>
          <a:p>
            <a:pPr marL="298450" lvl="0" indent="-285750" algn="just">
              <a:lnSpc>
                <a:spcPct val="120000"/>
              </a:lnSpc>
              <a:spcBef>
                <a:spcPts val="400"/>
              </a:spcBef>
              <a:spcAft>
                <a:spcPts val="400"/>
              </a:spcAft>
            </a:pPr>
            <a:r>
              <a:rPr lang="tr-TR" sz="1500" spc="-10" dirty="0">
                <a:solidFill>
                  <a:prstClr val="black"/>
                </a:solidFill>
                <a:latin typeface="Times New Roman" panose="02020603050405020304" pitchFamily="18" charset="0"/>
                <a:cs typeface="Times New Roman" panose="02020603050405020304" pitchFamily="18" charset="0"/>
              </a:rPr>
              <a:t>Tesis, taşıt ve iş makineleri haricindeki dayanıklı taşınırlar </a:t>
            </a:r>
            <a:r>
              <a:rPr lang="tr-TR" sz="1500" b="1" spc="-10" dirty="0">
                <a:solidFill>
                  <a:prstClr val="black"/>
                </a:solidFill>
                <a:latin typeface="Times New Roman" panose="02020603050405020304" pitchFamily="18" charset="0"/>
                <a:cs typeface="Times New Roman" panose="02020603050405020304" pitchFamily="18" charset="0"/>
              </a:rPr>
              <a:t>Taşınır İstek Belgesi</a:t>
            </a:r>
            <a:r>
              <a:rPr lang="tr-TR" sz="1500" spc="-10" dirty="0">
                <a:solidFill>
                  <a:prstClr val="black"/>
                </a:solidFill>
                <a:latin typeface="Times New Roman" panose="02020603050405020304" pitchFamily="18" charset="0"/>
                <a:cs typeface="Times New Roman" panose="02020603050405020304" pitchFamily="18" charset="0"/>
              </a:rPr>
              <a:t> düzenlenmek suretiyle talep edilir. Talep edilen dayanıklı taşınırlar ilgilisine uygun </a:t>
            </a:r>
            <a:r>
              <a:rPr lang="tr-TR" sz="1500" b="1" spc="-10" dirty="0">
                <a:solidFill>
                  <a:prstClr val="black"/>
                </a:solidFill>
                <a:latin typeface="Times New Roman" panose="02020603050405020304" pitchFamily="18" charset="0"/>
                <a:cs typeface="Times New Roman" panose="02020603050405020304" pitchFamily="18" charset="0"/>
              </a:rPr>
              <a:t>Taşınır Teslim Belgesi</a:t>
            </a:r>
            <a:r>
              <a:rPr lang="tr-TR" sz="1500" spc="-10" dirty="0">
                <a:solidFill>
                  <a:prstClr val="black"/>
                </a:solidFill>
                <a:latin typeface="Times New Roman" panose="02020603050405020304" pitchFamily="18" charset="0"/>
                <a:cs typeface="Times New Roman" panose="02020603050405020304" pitchFamily="18" charset="0"/>
              </a:rPr>
              <a:t> düzenlenerek kullanıma verilir.</a:t>
            </a:r>
          </a:p>
          <a:p>
            <a:pPr marL="298450" lvl="0" indent="-285750" algn="just">
              <a:lnSpc>
                <a:spcPct val="120000"/>
              </a:lnSpc>
              <a:spcBef>
                <a:spcPts val="400"/>
              </a:spcBef>
              <a:spcAft>
                <a:spcPts val="400"/>
              </a:spcAft>
            </a:pPr>
            <a:r>
              <a:rPr lang="tr-TR" sz="1500" b="1" spc="-10" dirty="0">
                <a:solidFill>
                  <a:prstClr val="black"/>
                </a:solidFill>
                <a:latin typeface="Times New Roman" panose="02020603050405020304" pitchFamily="18" charset="0"/>
                <a:cs typeface="Times New Roman" panose="02020603050405020304" pitchFamily="18" charset="0"/>
              </a:rPr>
              <a:t>Kütüphanelerde okuyucu ve araştırmacılara verilen kütüphane materyalleri Taşınır Teslim Belgesi düzenlenmeden idarelerin ödünç takip sistemleri ile takip edilir.</a:t>
            </a:r>
          </a:p>
          <a:p>
            <a:pPr marL="298450" lvl="0" indent="-285750" algn="just">
              <a:lnSpc>
                <a:spcPct val="120000"/>
              </a:lnSpc>
              <a:spcBef>
                <a:spcPts val="400"/>
              </a:spcBef>
              <a:spcAft>
                <a:spcPts val="400"/>
              </a:spcAft>
            </a:pPr>
            <a:r>
              <a:rPr lang="tr-TR" sz="1500" spc="-10" dirty="0">
                <a:solidFill>
                  <a:prstClr val="black"/>
                </a:solidFill>
                <a:latin typeface="Times New Roman" panose="02020603050405020304" pitchFamily="18" charset="0"/>
                <a:cs typeface="Times New Roman" panose="02020603050405020304" pitchFamily="18" charset="0"/>
              </a:rPr>
              <a:t>Taşınırlar; oda, büro, bölüm, geçit, salon, atölye, garaj, servis ve bahçe gibi ortak kullanım alanlarına </a:t>
            </a:r>
            <a:r>
              <a:rPr lang="tr-TR" sz="1500" b="1" spc="-10" dirty="0">
                <a:solidFill>
                  <a:prstClr val="black"/>
                </a:solidFill>
                <a:latin typeface="Times New Roman" panose="02020603050405020304" pitchFamily="18" charset="0"/>
                <a:cs typeface="Times New Roman" panose="02020603050405020304" pitchFamily="18" charset="0"/>
              </a:rPr>
              <a:t>Dayanıklı Taşınırlar Listesi</a:t>
            </a:r>
            <a:r>
              <a:rPr lang="tr-TR" sz="1500" spc="-10" dirty="0">
                <a:solidFill>
                  <a:prstClr val="black"/>
                </a:solidFill>
                <a:latin typeface="Times New Roman" panose="02020603050405020304" pitchFamily="18" charset="0"/>
                <a:cs typeface="Times New Roman" panose="02020603050405020304" pitchFamily="18" charset="0"/>
              </a:rPr>
              <a:t> düzenlenmek ve istek yapan birim yetkilisinin ve/veya varsa ortak kullanım alanı sorumlusunun imzası alınmak suretiyle verilir.</a:t>
            </a:r>
          </a:p>
          <a:p>
            <a:pPr marL="298450" lvl="0" indent="-285750" algn="just">
              <a:lnSpc>
                <a:spcPct val="120000"/>
              </a:lnSpc>
              <a:spcBef>
                <a:spcPts val="400"/>
              </a:spcBef>
              <a:spcAft>
                <a:spcPts val="400"/>
              </a:spcAft>
            </a:pPr>
            <a:r>
              <a:rPr lang="tr-TR" sz="1500" b="1" spc="-10" dirty="0">
                <a:solidFill>
                  <a:prstClr val="black"/>
                </a:solidFill>
                <a:latin typeface="Times New Roman" panose="02020603050405020304" pitchFamily="18" charset="0"/>
                <a:cs typeface="Times New Roman" panose="02020603050405020304" pitchFamily="18" charset="0"/>
              </a:rPr>
              <a:t>Kamu görevlisi olmayan kişiler ile tüzel kişilerin</a:t>
            </a:r>
            <a:r>
              <a:rPr lang="tr-TR" sz="1500" spc="-10" dirty="0">
                <a:solidFill>
                  <a:prstClr val="black"/>
                </a:solidFill>
                <a:latin typeface="Times New Roman" panose="02020603050405020304" pitchFamily="18" charset="0"/>
                <a:cs typeface="Times New Roman" panose="02020603050405020304" pitchFamily="18" charset="0"/>
              </a:rPr>
              <a:t> kullanımına verilen dayanıklı taşınırlar, </a:t>
            </a:r>
            <a:r>
              <a:rPr lang="tr-TR" sz="1500" b="1" spc="-10" dirty="0">
                <a:solidFill>
                  <a:prstClr val="black"/>
                </a:solidFill>
                <a:latin typeface="Times New Roman" panose="02020603050405020304" pitchFamily="18" charset="0"/>
                <a:cs typeface="Times New Roman" panose="02020603050405020304" pitchFamily="18" charset="0"/>
              </a:rPr>
              <a:t>koordinasyondan sorumlu birimin ortak kullanımına </a:t>
            </a:r>
            <a:r>
              <a:rPr lang="tr-TR" sz="1500" spc="-10" dirty="0">
                <a:solidFill>
                  <a:prstClr val="black"/>
                </a:solidFill>
                <a:latin typeface="Times New Roman" panose="02020603050405020304" pitchFamily="18" charset="0"/>
                <a:cs typeface="Times New Roman" panose="02020603050405020304" pitchFamily="18" charset="0"/>
              </a:rPr>
              <a:t>verilir ve ilgilisine tutanakla teslim edilir. Koordinasyon birimi bu taşınırların takibinden sorumludur.</a:t>
            </a:r>
          </a:p>
          <a:p>
            <a:pPr marL="298450" indent="-285750" algn="just">
              <a:spcBef>
                <a:spcPts val="1200"/>
              </a:spcBef>
              <a:spcAft>
                <a:spcPts val="1200"/>
              </a:spcAft>
            </a:pPr>
            <a:endParaRPr lang="tr-TR" sz="15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Tree>
    <p:extLst>
      <p:ext uri="{BB962C8B-B14F-4D97-AF65-F5344CB8AC3E}">
        <p14:creationId xmlns:p14="http://schemas.microsoft.com/office/powerpoint/2010/main" val="3716691976"/>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3" name="İçerik Yer Tutucusu 2">
            <a:extLst>
              <a:ext uri="{FF2B5EF4-FFF2-40B4-BE49-F238E27FC236}">
                <a16:creationId xmlns:a16="http://schemas.microsoft.com/office/drawing/2014/main" id="{415610BF-56EC-09BA-DE1C-612C0BC1FDF0}"/>
              </a:ext>
            </a:extLst>
          </p:cNvPr>
          <p:cNvSpPr txBox="1">
            <a:spLocks/>
          </p:cNvSpPr>
          <p:nvPr/>
        </p:nvSpPr>
        <p:spPr>
          <a:xfrm>
            <a:off x="1126654" y="261442"/>
            <a:ext cx="10404000"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a:solidFill>
                  <a:schemeClr val="bg1"/>
                </a:solidFill>
                <a:latin typeface="Times New Roman" panose="02020603050405020304" pitchFamily="18" charset="0"/>
                <a:cs typeface="Times New Roman" panose="02020603050405020304" pitchFamily="18" charset="0"/>
              </a:rPr>
              <a:t>TAŞINIR İŞLEMLERİ VE  HARCAMA </a:t>
            </a:r>
            <a:r>
              <a:rPr lang="tr-TR" sz="2400" dirty="0" smtClean="0">
                <a:solidFill>
                  <a:schemeClr val="bg1"/>
                </a:solidFill>
                <a:latin typeface="Times New Roman" panose="02020603050405020304" pitchFamily="18" charset="0"/>
                <a:cs typeface="Times New Roman" panose="02020603050405020304" pitchFamily="18" charset="0"/>
              </a:rPr>
              <a:t>YETKİLİLERİNİN SORUMLULUĞU </a:t>
            </a:r>
            <a:endParaRPr lang="tr-TR" sz="24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654" y="1056643"/>
            <a:ext cx="10404000" cy="496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26199"/>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2</a:t>
            </a:r>
            <a:r>
              <a:rPr lang="tr-TR" sz="2400" dirty="0" smtClean="0">
                <a:solidFill>
                  <a:schemeClr val="bg1"/>
                </a:solidFill>
                <a:latin typeface="Times New Roman" panose="02020603050405020304" pitchFamily="18" charset="0"/>
                <a:cs typeface="Times New Roman" panose="02020603050405020304" pitchFamily="18" charset="0"/>
              </a:rPr>
              <a:t>4-25-26-27</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İçerik Yer Tutucusu 2"/>
          <p:cNvSpPr txBox="1">
            <a:spLocks/>
          </p:cNvSpPr>
          <p:nvPr/>
        </p:nvSpPr>
        <p:spPr>
          <a:xfrm>
            <a:off x="1094538" y="1116413"/>
            <a:ext cx="10405769" cy="5442329"/>
          </a:xfrm>
          <a:prstGeom prst="rect">
            <a:avLst/>
          </a:prstGeom>
        </p:spPr>
        <p:txBody>
          <a:bodyPr>
            <a:normAutofit fontScale="70000" lnSpcReduction="2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ctr">
              <a:lnSpc>
                <a:spcPct val="120000"/>
              </a:lnSpc>
              <a:spcBef>
                <a:spcPts val="775"/>
              </a:spcBef>
              <a:buFont typeface="Arial" pitchFamily="34" charset="0"/>
              <a:buNone/>
            </a:pPr>
            <a:r>
              <a:rPr lang="tr-TR" sz="2300" b="1" spc="-10" dirty="0" smtClean="0">
                <a:solidFill>
                  <a:srgbClr val="0098BC"/>
                </a:solidFill>
                <a:latin typeface="Times New Roman" panose="02020603050405020304" pitchFamily="18" charset="0"/>
                <a:cs typeface="Times New Roman" panose="02020603050405020304" pitchFamily="18" charset="0"/>
              </a:rPr>
              <a:t>Devir Suretiyle Çıkış (Madde 24)</a:t>
            </a:r>
          </a:p>
          <a:p>
            <a:pPr marL="298450" indent="-285750" algn="just">
              <a:lnSpc>
                <a:spcPct val="120000"/>
              </a:lnSpc>
              <a:spcBef>
                <a:spcPts val="1200"/>
              </a:spcBef>
            </a:pPr>
            <a:r>
              <a:rPr lang="tr-TR" sz="1800" spc="-10" dirty="0" smtClean="0">
                <a:solidFill>
                  <a:prstClr val="black"/>
                </a:solidFill>
                <a:latin typeface="Times New Roman" panose="02020603050405020304" pitchFamily="18" charset="0"/>
                <a:cs typeface="Times New Roman" panose="02020603050405020304" pitchFamily="18" charset="0"/>
              </a:rPr>
              <a:t>Kamu idarelerince bedelsiz olarak devredilen ihtiyaç fazlası taşınırların çıkışı Varlık İşlem Fişi düzenlenerek yapılır. Varlık İşlem Fişinin bir nüshası taşınırın devredildiği idareye verilir. Devir alan idareden alınan Varlık İşlem Fişi, düzenlenen Varlık İşlem Fişinin ekine bağlanır.</a:t>
            </a:r>
          </a:p>
          <a:p>
            <a:pPr marL="298450" indent="-285750" algn="just">
              <a:lnSpc>
                <a:spcPct val="120000"/>
              </a:lnSpc>
              <a:spcBef>
                <a:spcPts val="1200"/>
              </a:spcBef>
            </a:pPr>
            <a:r>
              <a:rPr lang="tr-TR" sz="1800" spc="-10" dirty="0" smtClean="0">
                <a:solidFill>
                  <a:prstClr val="black"/>
                </a:solidFill>
                <a:latin typeface="Times New Roman" panose="02020603050405020304" pitchFamily="18" charset="0"/>
                <a:cs typeface="Times New Roman" panose="02020603050405020304" pitchFamily="18" charset="0"/>
              </a:rPr>
              <a:t>Aynı kamu idaresinin muhtelif harcama birimlerinin ambarları arasında devredilen taşınırlar için de Varlık İşlem Fişi düzenlenir ve Varlık İşlem Fişinin bir nüshası devredilen harcama biriminin taşınır kayıt yetkilisine verilir.</a:t>
            </a:r>
          </a:p>
          <a:p>
            <a:pPr marL="0" indent="0" algn="ctr">
              <a:lnSpc>
                <a:spcPct val="120000"/>
              </a:lnSpc>
              <a:spcBef>
                <a:spcPts val="300"/>
              </a:spcBef>
              <a:spcAft>
                <a:spcPts val="300"/>
              </a:spcAft>
              <a:buFont typeface="Arial" pitchFamily="34" charset="0"/>
              <a:buNone/>
            </a:pPr>
            <a:r>
              <a:rPr lang="tr-TR" sz="2100" b="1" spc="-10" dirty="0" smtClean="0">
                <a:solidFill>
                  <a:srgbClr val="0098BC"/>
                </a:solidFill>
                <a:latin typeface="Times New Roman" panose="02020603050405020304" pitchFamily="18" charset="0"/>
                <a:cs typeface="Times New Roman" panose="02020603050405020304" pitchFamily="18" charset="0"/>
              </a:rPr>
              <a:t>Satış Suretiyle Çıkış (Madde 26)</a:t>
            </a:r>
          </a:p>
          <a:p>
            <a:pPr algn="just">
              <a:lnSpc>
                <a:spcPct val="120000"/>
              </a:lnSpc>
              <a:spcBef>
                <a:spcPts val="300"/>
              </a:spcBef>
              <a:spcAft>
                <a:spcPts val="300"/>
              </a:spcAft>
            </a:pPr>
            <a:r>
              <a:rPr lang="tr-TR" sz="1800" spc="-10" dirty="0" smtClean="0">
                <a:solidFill>
                  <a:prstClr val="black"/>
                </a:solidFill>
                <a:latin typeface="Times New Roman" panose="02020603050405020304" pitchFamily="18" charset="0"/>
                <a:cs typeface="Times New Roman" panose="02020603050405020304" pitchFamily="18" charset="0"/>
              </a:rPr>
              <a:t> İlgili mevzuatı çerçevesinde satılan taşınırlar Varlık İşlem Fişi düzenlenerek çıkış kaydedilir. Satışa ilişkin karar veya onayın bir nüshası Varlık İşlem Fişinin nüshasına bağlanır.</a:t>
            </a:r>
          </a:p>
          <a:p>
            <a:pPr marL="12700" lvl="0" indent="0" algn="ctr">
              <a:lnSpc>
                <a:spcPct val="120000"/>
              </a:lnSpc>
              <a:spcBef>
                <a:spcPts val="775"/>
              </a:spcBef>
              <a:buNone/>
            </a:pPr>
            <a:r>
              <a:rPr lang="tr-TR" sz="2100" b="1" spc="-10" dirty="0" smtClean="0">
                <a:solidFill>
                  <a:srgbClr val="0098BC"/>
                </a:solidFill>
                <a:latin typeface="Times New Roman" panose="02020603050405020304" pitchFamily="18" charset="0"/>
                <a:cs typeface="Times New Roman" panose="02020603050405020304" pitchFamily="18" charset="0"/>
              </a:rPr>
              <a:t>Kullanılmaz Hâle Gelme, Yok Olma Veya Sayım Noksanı Nedeniyle Çıkış (Madde 27)</a:t>
            </a:r>
          </a:p>
          <a:p>
            <a:pPr marL="298450" lvl="0" indent="-285750" algn="just">
              <a:lnSpc>
                <a:spcPct val="120000"/>
              </a:lnSpc>
              <a:spcBef>
                <a:spcPts val="1200"/>
              </a:spcBef>
            </a:pPr>
            <a:r>
              <a:rPr lang="tr-TR" sz="1800" spc="-10" dirty="0" smtClean="0">
                <a:solidFill>
                  <a:prstClr val="black"/>
                </a:solidFill>
                <a:latin typeface="Times New Roman" panose="02020603050405020304" pitchFamily="18" charset="0"/>
                <a:cs typeface="Times New Roman" panose="02020603050405020304" pitchFamily="18" charset="0"/>
              </a:rPr>
              <a:t>Tüketim </a:t>
            </a:r>
            <a:r>
              <a:rPr lang="tr-TR" sz="1800" spc="-10" dirty="0">
                <a:solidFill>
                  <a:prstClr val="black"/>
                </a:solidFill>
                <a:latin typeface="Times New Roman" panose="02020603050405020304" pitchFamily="18" charset="0"/>
                <a:cs typeface="Times New Roman" panose="02020603050405020304" pitchFamily="18" charset="0"/>
              </a:rPr>
              <a:t>malzemelerinin özelliklerinde, ağırlıklarında veya miktarlarında meydana gelen değişmeler nedeniyle oluşan fireler, sayımda noksan çıkan taşınırlar, çalınma, kaybolma, doğal afetler gibi nedenlerle </a:t>
            </a:r>
            <a:r>
              <a:rPr lang="tr-TR" sz="1800" b="1" spc="-10" dirty="0">
                <a:solidFill>
                  <a:prstClr val="black"/>
                </a:solidFill>
                <a:latin typeface="Times New Roman" panose="02020603050405020304" pitchFamily="18" charset="0"/>
                <a:cs typeface="Times New Roman" panose="02020603050405020304" pitchFamily="18" charset="0"/>
              </a:rPr>
              <a:t>yok olan taşınırlar</a:t>
            </a:r>
            <a:r>
              <a:rPr lang="tr-TR" sz="1800" spc="-10" dirty="0">
                <a:solidFill>
                  <a:prstClr val="black"/>
                </a:solidFill>
                <a:latin typeface="Times New Roman" panose="02020603050405020304" pitchFamily="18" charset="0"/>
                <a:cs typeface="Times New Roman" panose="02020603050405020304" pitchFamily="18" charset="0"/>
              </a:rPr>
              <a:t> ya da yıpranma, kırılma veya bozulma gibi nedenlerle </a:t>
            </a:r>
            <a:r>
              <a:rPr lang="tr-TR" sz="1800" b="1" spc="-10" dirty="0">
                <a:solidFill>
                  <a:prstClr val="black"/>
                </a:solidFill>
                <a:latin typeface="Times New Roman" panose="02020603050405020304" pitchFamily="18" charset="0"/>
                <a:cs typeface="Times New Roman" panose="02020603050405020304" pitchFamily="18" charset="0"/>
              </a:rPr>
              <a:t>kullanılamaz hâle gelen taşınırlar</a:t>
            </a:r>
            <a:r>
              <a:rPr lang="tr-TR" sz="1800" spc="-10" dirty="0">
                <a:solidFill>
                  <a:prstClr val="black"/>
                </a:solidFill>
                <a:latin typeface="Times New Roman" panose="02020603050405020304" pitchFamily="18" charset="0"/>
                <a:cs typeface="Times New Roman" panose="02020603050405020304" pitchFamily="18" charset="0"/>
              </a:rPr>
              <a:t> ile </a:t>
            </a:r>
            <a:r>
              <a:rPr lang="tr-TR" sz="1800" b="1" spc="-10" dirty="0">
                <a:solidFill>
                  <a:prstClr val="black"/>
                </a:solidFill>
                <a:latin typeface="Times New Roman" panose="02020603050405020304" pitchFamily="18" charset="0"/>
                <a:cs typeface="Times New Roman" panose="02020603050405020304" pitchFamily="18" charset="0"/>
              </a:rPr>
              <a:t>canlı taşınırın ölmesi</a:t>
            </a:r>
            <a:r>
              <a:rPr lang="tr-TR" sz="1800" spc="-10" dirty="0">
                <a:solidFill>
                  <a:prstClr val="black"/>
                </a:solidFill>
                <a:latin typeface="Times New Roman" panose="02020603050405020304" pitchFamily="18" charset="0"/>
                <a:cs typeface="Times New Roman" panose="02020603050405020304" pitchFamily="18" charset="0"/>
              </a:rPr>
              <a:t> hâlinde, </a:t>
            </a:r>
            <a:r>
              <a:rPr lang="tr-TR" sz="1800" b="1" spc="-10" dirty="0">
                <a:solidFill>
                  <a:prstClr val="black"/>
                </a:solidFill>
                <a:latin typeface="Times New Roman" panose="02020603050405020304" pitchFamily="18" charset="0"/>
                <a:cs typeface="Times New Roman" panose="02020603050405020304" pitchFamily="18" charset="0"/>
              </a:rPr>
              <a:t>Kayıttan Düşme Teklif ve Onay Tutanağı ve Varlık İşlem Fişi</a:t>
            </a:r>
            <a:r>
              <a:rPr lang="tr-TR" sz="1800" spc="-10" dirty="0">
                <a:solidFill>
                  <a:prstClr val="black"/>
                </a:solidFill>
                <a:latin typeface="Times New Roman" panose="02020603050405020304" pitchFamily="18" charset="0"/>
                <a:cs typeface="Times New Roman" panose="02020603050405020304" pitchFamily="18" charset="0"/>
              </a:rPr>
              <a:t> düzenlenerek kayıtlardan çıkarılır.</a:t>
            </a:r>
          </a:p>
          <a:p>
            <a:pPr marL="298450" lvl="0" indent="-285750" algn="just">
              <a:lnSpc>
                <a:spcPct val="120000"/>
              </a:lnSpc>
              <a:spcBef>
                <a:spcPts val="1200"/>
              </a:spcBef>
            </a:pPr>
            <a:r>
              <a:rPr lang="tr-TR" sz="1800" spc="-10" dirty="0">
                <a:solidFill>
                  <a:prstClr val="black"/>
                </a:solidFill>
                <a:latin typeface="Times New Roman" panose="02020603050405020304" pitchFamily="18" charset="0"/>
                <a:cs typeface="Times New Roman" panose="02020603050405020304" pitchFamily="18" charset="0"/>
              </a:rPr>
              <a:t>Eskimiş, solmuş, yırtılmış ve kullanılamayacak duruma gelmiş bayrakların, mevzuatında belirtilen hükümler gereğince ilgili yerlere teslim edilmesinde de yukarıda yer alan hüküm uygulanır.</a:t>
            </a:r>
          </a:p>
          <a:p>
            <a:pPr marL="12700" lvl="0" indent="0" algn="ctr">
              <a:lnSpc>
                <a:spcPct val="120000"/>
              </a:lnSpc>
              <a:spcBef>
                <a:spcPts val="775"/>
              </a:spcBef>
              <a:buNone/>
            </a:pPr>
            <a:r>
              <a:rPr lang="tr-TR" sz="2100" b="1" spc="-10" dirty="0" smtClean="0">
                <a:solidFill>
                  <a:srgbClr val="0098BC"/>
                </a:solidFill>
                <a:latin typeface="Times New Roman" panose="02020603050405020304" pitchFamily="18" charset="0"/>
                <a:cs typeface="Times New Roman" panose="02020603050405020304" pitchFamily="18" charset="0"/>
              </a:rPr>
              <a:t>Hurdaya Ayırma Nedeniyle Çıkış (Madde 28)</a:t>
            </a:r>
          </a:p>
          <a:p>
            <a:pPr marL="298450" lvl="0" indent="-285750" algn="just">
              <a:lnSpc>
                <a:spcPct val="120000"/>
              </a:lnSpc>
              <a:spcBef>
                <a:spcPts val="1200"/>
              </a:spcBef>
            </a:pPr>
            <a:r>
              <a:rPr lang="tr-TR" sz="1800" b="1" spc="-10" dirty="0" smtClean="0">
                <a:solidFill>
                  <a:prstClr val="black"/>
                </a:solidFill>
                <a:latin typeface="Times New Roman" panose="02020603050405020304" pitchFamily="18" charset="0"/>
                <a:cs typeface="Times New Roman" panose="02020603050405020304" pitchFamily="18" charset="0"/>
              </a:rPr>
              <a:t>Ekonomik </a:t>
            </a:r>
            <a:r>
              <a:rPr lang="tr-TR" sz="1800" b="1" spc="-10" dirty="0">
                <a:solidFill>
                  <a:prstClr val="black"/>
                </a:solidFill>
                <a:latin typeface="Times New Roman" panose="02020603050405020304" pitchFamily="18" charset="0"/>
                <a:cs typeface="Times New Roman" panose="02020603050405020304" pitchFamily="18" charset="0"/>
              </a:rPr>
              <a:t>ömrünü tamamlamış olan veya tamamlamadığı hâlde teknik ve fiziki nedenlerle kullanılmasında yarar görülmeyerek hizmet dışı bırakılması gerektiği ilgililer veya özel mevzuatı çerçevesinde oluşturulan komisyon tarafından bildirilen taşınırlar (Tesis Bileşenleri Cetvelinde yer alan taşınırlar dâhil),</a:t>
            </a:r>
            <a:r>
              <a:rPr lang="tr-TR" sz="1800" spc="-10" dirty="0">
                <a:solidFill>
                  <a:prstClr val="black"/>
                </a:solidFill>
                <a:latin typeface="Times New Roman" panose="02020603050405020304" pitchFamily="18" charset="0"/>
                <a:cs typeface="Times New Roman" panose="02020603050405020304" pitchFamily="18" charset="0"/>
              </a:rPr>
              <a:t> biri işin uzmanı olmak kaydıyla harcama yetkilisinin belirleyeceği en az üç kişiden oluşan komisyon tarafından değerlendirilir. Yeterli sayı veya nitelikte personel bulunmaması hâlinde komisyonlar diğer kamu idarelerinden talep edilecek üyelerin katılımıyla oluşturulabilir.</a:t>
            </a:r>
          </a:p>
          <a:p>
            <a:pPr marL="298450" indent="-285750" algn="just">
              <a:spcBef>
                <a:spcPts val="1200"/>
              </a:spcBef>
              <a:spcAft>
                <a:spcPts val="1200"/>
              </a:spcAft>
            </a:pPr>
            <a:endParaRPr lang="tr-TR" sz="18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Tree>
    <p:extLst>
      <p:ext uri="{BB962C8B-B14F-4D97-AF65-F5344CB8AC3E}">
        <p14:creationId xmlns:p14="http://schemas.microsoft.com/office/powerpoint/2010/main" val="734870963"/>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2</a:t>
            </a:r>
            <a:r>
              <a:rPr lang="tr-TR" sz="2400" dirty="0" smtClean="0">
                <a:solidFill>
                  <a:schemeClr val="bg1"/>
                </a:solidFill>
                <a:latin typeface="Times New Roman" panose="02020603050405020304" pitchFamily="18" charset="0"/>
                <a:cs typeface="Times New Roman" panose="02020603050405020304" pitchFamily="18" charset="0"/>
              </a:rPr>
              <a:t>8</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İçerik Yer Tutucusu 2"/>
          <p:cNvSpPr txBox="1">
            <a:spLocks/>
          </p:cNvSpPr>
          <p:nvPr/>
        </p:nvSpPr>
        <p:spPr>
          <a:xfrm>
            <a:off x="1094538" y="1116413"/>
            <a:ext cx="10405769" cy="5442329"/>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ctr">
              <a:spcBef>
                <a:spcPts val="775"/>
              </a:spcBef>
              <a:spcAft>
                <a:spcPts val="1200"/>
              </a:spcAft>
              <a:buFont typeface="Arial" pitchFamily="34" charset="0"/>
              <a:buNone/>
            </a:pPr>
            <a:r>
              <a:rPr lang="tr-TR" sz="1600" b="1" spc="-10" dirty="0" smtClean="0">
                <a:solidFill>
                  <a:srgbClr val="0098BC"/>
                </a:solidFill>
                <a:latin typeface="Times New Roman" panose="02020603050405020304" pitchFamily="18" charset="0"/>
                <a:cs typeface="Times New Roman" panose="02020603050405020304" pitchFamily="18" charset="0"/>
              </a:rPr>
              <a:t>Hurdaya ayırma nedeniyle çıkış (Madde 28)</a:t>
            </a:r>
          </a:p>
          <a:p>
            <a:pPr marL="298450" indent="-285750" algn="just">
              <a:spcBef>
                <a:spcPts val="1200"/>
              </a:spcBef>
              <a:spcAft>
                <a:spcPts val="1200"/>
              </a:spcAft>
            </a:pPr>
            <a:r>
              <a:rPr lang="tr-TR" sz="1400" spc="-10" dirty="0" smtClean="0">
                <a:solidFill>
                  <a:prstClr val="black"/>
                </a:solidFill>
                <a:latin typeface="Times New Roman" panose="02020603050405020304" pitchFamily="18" charset="0"/>
                <a:cs typeface="Times New Roman" panose="02020603050405020304" pitchFamily="18" charset="0"/>
              </a:rPr>
              <a:t>Komisyonca yapılan değerlendirme sonucunda hurdaya ayrılması uygun görülmeyen taşınırlar hakkındaki gerekçeli karar harcama yetkilisine bildirilir.</a:t>
            </a:r>
          </a:p>
          <a:p>
            <a:pPr marL="298450" indent="-285750" algn="just">
              <a:spcBef>
                <a:spcPts val="1200"/>
              </a:spcBef>
              <a:spcAft>
                <a:spcPts val="1200"/>
              </a:spcAft>
            </a:pPr>
            <a:r>
              <a:rPr lang="tr-TR" sz="1400" spc="-10" dirty="0" smtClean="0">
                <a:solidFill>
                  <a:prstClr val="black"/>
                </a:solidFill>
                <a:latin typeface="Times New Roman" panose="02020603050405020304" pitchFamily="18" charset="0"/>
                <a:cs typeface="Times New Roman" panose="02020603050405020304" pitchFamily="18" charset="0"/>
              </a:rPr>
              <a:t>Komisyonca hurdaya ayrılmasına karar verilenler için ise </a:t>
            </a:r>
            <a:r>
              <a:rPr lang="tr-TR" sz="1400" b="1" spc="-10" dirty="0" smtClean="0">
                <a:solidFill>
                  <a:prstClr val="black"/>
                </a:solidFill>
                <a:latin typeface="Times New Roman" panose="02020603050405020304" pitchFamily="18" charset="0"/>
                <a:cs typeface="Times New Roman" panose="02020603050405020304" pitchFamily="18" charset="0"/>
              </a:rPr>
              <a:t>Kayıttan Düşme Teklif ve Onay Tutanağı</a:t>
            </a:r>
            <a:r>
              <a:rPr lang="tr-TR" sz="1400" spc="-10" dirty="0" smtClean="0">
                <a:solidFill>
                  <a:prstClr val="black"/>
                </a:solidFill>
                <a:latin typeface="Times New Roman" panose="02020603050405020304" pitchFamily="18" charset="0"/>
                <a:cs typeface="Times New Roman" panose="02020603050405020304" pitchFamily="18" charset="0"/>
              </a:rPr>
              <a:t> düzenlenir. Hurdaya ayrılmasına karar verilen taşınırlar </a:t>
            </a:r>
            <a:r>
              <a:rPr lang="tr-TR" sz="1400" b="1" spc="-10" dirty="0" smtClean="0">
                <a:solidFill>
                  <a:prstClr val="black"/>
                </a:solidFill>
                <a:latin typeface="Times New Roman" panose="02020603050405020304" pitchFamily="18" charset="0"/>
                <a:cs typeface="Times New Roman" panose="02020603050405020304" pitchFamily="18" charset="0"/>
              </a:rPr>
              <a:t>harcama yetkilisinin onayı</a:t>
            </a:r>
            <a:r>
              <a:rPr lang="tr-TR" sz="1400" spc="-10" dirty="0" smtClean="0">
                <a:solidFill>
                  <a:prstClr val="black"/>
                </a:solidFill>
                <a:latin typeface="Times New Roman" panose="02020603050405020304" pitchFamily="18" charset="0"/>
                <a:cs typeface="Times New Roman" panose="02020603050405020304" pitchFamily="18" charset="0"/>
              </a:rPr>
              <a:t> </a:t>
            </a:r>
            <a:r>
              <a:rPr lang="tr-TR" sz="1400" b="1" spc="-10" dirty="0" smtClean="0">
                <a:solidFill>
                  <a:prstClr val="black"/>
                </a:solidFill>
                <a:latin typeface="Times New Roman" panose="02020603050405020304" pitchFamily="18" charset="0"/>
                <a:cs typeface="Times New Roman" panose="02020603050405020304" pitchFamily="18" charset="0"/>
              </a:rPr>
              <a:t>ile kayıtlardan çıkarılır.</a:t>
            </a:r>
          </a:p>
          <a:p>
            <a:pPr marL="0" indent="0" algn="just">
              <a:spcBef>
                <a:spcPts val="0"/>
              </a:spcBef>
              <a:buFont typeface="Arial" pitchFamily="34" charset="0"/>
              <a:buNone/>
            </a:pPr>
            <a:r>
              <a:rPr lang="tr-TR" sz="1400" b="1" dirty="0" smtClean="0">
                <a:solidFill>
                  <a:srgbClr val="0098BC"/>
                </a:solidFill>
                <a:latin typeface="Times New Roman" panose="02020603050405020304" pitchFamily="18" charset="0"/>
                <a:cs typeface="Times New Roman" panose="02020603050405020304" pitchFamily="18" charset="0"/>
              </a:rPr>
              <a:t>Kayıttan Düşme Teklif ve Onay Tutanağı</a:t>
            </a:r>
          </a:p>
          <a:p>
            <a:pPr marL="0" indent="0" algn="just">
              <a:spcBef>
                <a:spcPts val="0"/>
              </a:spcBef>
              <a:buFont typeface="Arial" pitchFamily="34" charset="0"/>
              <a:buNone/>
            </a:pPr>
            <a:r>
              <a:rPr lang="tr-TR" sz="1400" dirty="0" smtClean="0">
                <a:solidFill>
                  <a:prstClr val="black"/>
                </a:solidFill>
                <a:latin typeface="Times New Roman" panose="02020603050405020304" pitchFamily="18" charset="0"/>
                <a:cs typeface="Times New Roman" panose="02020603050405020304" pitchFamily="18" charset="0"/>
              </a:rPr>
              <a:t>Tutanak, harcama yetkilisi tarafından görevlendirilecek </a:t>
            </a:r>
            <a:r>
              <a:rPr lang="tr-TR" sz="1400" dirty="0" smtClean="0">
                <a:solidFill>
                  <a:srgbClr val="C00000"/>
                </a:solidFill>
                <a:latin typeface="Times New Roman" panose="02020603050405020304" pitchFamily="18" charset="0"/>
                <a:cs typeface="Times New Roman" panose="02020603050405020304" pitchFamily="18" charset="0"/>
              </a:rPr>
              <a:t>en az üç kişiden oluşan komisyonca</a:t>
            </a:r>
            <a:r>
              <a:rPr lang="tr-TR" sz="1400" dirty="0" smtClean="0">
                <a:solidFill>
                  <a:prstClr val="black"/>
                </a:solidFill>
                <a:latin typeface="Times New Roman" panose="02020603050405020304" pitchFamily="18" charset="0"/>
                <a:cs typeface="Times New Roman" panose="02020603050405020304" pitchFamily="18" charset="0"/>
              </a:rPr>
              <a:t> imzalanır ve harcama yetkilisi tarafından onaylanır.</a:t>
            </a:r>
          </a:p>
          <a:p>
            <a:pPr marL="12700" indent="0" algn="just">
              <a:spcBef>
                <a:spcPts val="1200"/>
              </a:spcBef>
              <a:spcAft>
                <a:spcPts val="1200"/>
              </a:spcAft>
              <a:buNone/>
            </a:pPr>
            <a:endParaRPr lang="tr-TR" sz="2100" b="1" spc="-10" dirty="0" smtClean="0">
              <a:solidFill>
                <a:prstClr val="black"/>
              </a:solidFill>
              <a:latin typeface="Calibri"/>
              <a:cs typeface="Calibri"/>
            </a:endParaRPr>
          </a:p>
          <a:p>
            <a:pPr marL="298450" indent="-285750" algn="just">
              <a:spcBef>
                <a:spcPts val="1200"/>
              </a:spcBef>
              <a:spcAft>
                <a:spcPts val="1200"/>
              </a:spcAft>
            </a:pPr>
            <a:endParaRPr lang="tr-TR" sz="1600" spc="-10" dirty="0" smtClean="0">
              <a:solidFill>
                <a:prstClr val="black"/>
              </a:solidFill>
              <a:latin typeface="Calibri"/>
              <a:cs typeface="Calibri"/>
            </a:endParaRPr>
          </a:p>
          <a:p>
            <a:pPr marL="298450" indent="-285750" algn="just">
              <a:spcBef>
                <a:spcPts val="1200"/>
              </a:spcBef>
              <a:spcAft>
                <a:spcPts val="1200"/>
              </a:spcAft>
            </a:pPr>
            <a:endParaRPr lang="tr-TR" sz="18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pic>
        <p:nvPicPr>
          <p:cNvPr id="16" name="Resim 15"/>
          <p:cNvPicPr>
            <a:picLocks noChangeAspect="1"/>
          </p:cNvPicPr>
          <p:nvPr/>
        </p:nvPicPr>
        <p:blipFill>
          <a:blip r:embed="rId4">
            <a:duotone>
              <a:prstClr val="black"/>
              <a:srgbClr val="C0504D">
                <a:tint val="45000"/>
                <a:satMod val="400000"/>
              </a:srgbClr>
            </a:duotone>
            <a:extLst>
              <a:ext uri="{28A0092B-C50C-407E-A947-70E740481C1C}">
                <a14:useLocalDpi xmlns:a14="http://schemas.microsoft.com/office/drawing/2010/main" val="0"/>
              </a:ext>
            </a:extLst>
          </a:blip>
          <a:stretch>
            <a:fillRect/>
          </a:stretch>
        </p:blipFill>
        <p:spPr>
          <a:xfrm>
            <a:off x="1198662" y="3717826"/>
            <a:ext cx="10301646" cy="28803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27199589"/>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30-32</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İçerik Yer Tutucusu 2"/>
          <p:cNvSpPr txBox="1">
            <a:spLocks/>
          </p:cNvSpPr>
          <p:nvPr/>
        </p:nvSpPr>
        <p:spPr>
          <a:xfrm>
            <a:off x="839584" y="1116413"/>
            <a:ext cx="11280372" cy="5442329"/>
          </a:xfrm>
          <a:prstGeom prst="rect">
            <a:avLst/>
          </a:prstGeom>
        </p:spPr>
        <p:txBody>
          <a:bodyPr>
            <a:normAutofit lnSpcReduction="1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ctr">
              <a:spcBef>
                <a:spcPts val="775"/>
              </a:spcBef>
              <a:buFont typeface="Arial" pitchFamily="34" charset="0"/>
              <a:buNone/>
            </a:pPr>
            <a:r>
              <a:rPr lang="tr-TR" sz="1600" b="1" spc="-10" dirty="0" smtClean="0">
                <a:solidFill>
                  <a:srgbClr val="0098BC"/>
                </a:solidFill>
                <a:latin typeface="Times New Roman" panose="02020603050405020304" pitchFamily="18" charset="0"/>
                <a:cs typeface="Times New Roman" panose="02020603050405020304" pitchFamily="18" charset="0"/>
              </a:rPr>
              <a:t>Taşınır Giriş Ve Çıkış İşlemlerinin Muhasebe Birimine Bildirilmesi (Madde 30)</a:t>
            </a:r>
          </a:p>
          <a:p>
            <a:pPr marL="298450" indent="-285750" algn="just">
              <a:spcBef>
                <a:spcPts val="1200"/>
              </a:spcBef>
            </a:pPr>
            <a:r>
              <a:rPr lang="tr-TR" sz="1400" spc="-10" dirty="0" smtClean="0">
                <a:solidFill>
                  <a:prstClr val="black"/>
                </a:solidFill>
                <a:latin typeface="Times New Roman" panose="02020603050405020304" pitchFamily="18" charset="0"/>
                <a:cs typeface="Times New Roman" panose="02020603050405020304" pitchFamily="18" charset="0"/>
              </a:rPr>
              <a:t>Taşınır kayıt yetkilileri tarafından, kamu idarelerinin muhasebe kayıtlarında ilgili stok ve maddi duran varlık hesaplarında izlenen taşınırlardan; </a:t>
            </a:r>
            <a:r>
              <a:rPr lang="tr-TR" sz="1400" b="1" spc="-10" dirty="0" smtClean="0">
                <a:solidFill>
                  <a:prstClr val="black"/>
                </a:solidFill>
                <a:latin typeface="Times New Roman" panose="02020603050405020304" pitchFamily="18" charset="0"/>
                <a:cs typeface="Times New Roman" panose="02020603050405020304" pitchFamily="18" charset="0"/>
              </a:rPr>
              <a:t>satın alma</a:t>
            </a:r>
            <a:r>
              <a:rPr lang="tr-TR" sz="1400" spc="-10" dirty="0" smtClean="0">
                <a:solidFill>
                  <a:prstClr val="black"/>
                </a:solidFill>
                <a:latin typeface="Times New Roman" panose="02020603050405020304" pitchFamily="18" charset="0"/>
                <a:cs typeface="Times New Roman" panose="02020603050405020304" pitchFamily="18" charset="0"/>
              </a:rPr>
              <a:t> suretiyle edinilenlerin giriş işlemleri ile </a:t>
            </a:r>
            <a:r>
              <a:rPr lang="tr-TR" sz="1400" b="1" spc="-10" dirty="0" smtClean="0">
                <a:solidFill>
                  <a:prstClr val="black"/>
                </a:solidFill>
                <a:latin typeface="Times New Roman" panose="02020603050405020304" pitchFamily="18" charset="0"/>
                <a:cs typeface="Times New Roman" panose="02020603050405020304" pitchFamily="18" charset="0"/>
              </a:rPr>
              <a:t>değer artırıcı harcamalar</a:t>
            </a:r>
            <a:r>
              <a:rPr lang="tr-TR" sz="1400" spc="-10" dirty="0" smtClean="0">
                <a:solidFill>
                  <a:prstClr val="black"/>
                </a:solidFill>
                <a:latin typeface="Times New Roman" panose="02020603050405020304" pitchFamily="18" charset="0"/>
                <a:cs typeface="Times New Roman" panose="02020603050405020304" pitchFamily="18" charset="0"/>
              </a:rPr>
              <a:t> için düzenlenen </a:t>
            </a:r>
            <a:r>
              <a:rPr lang="tr-TR" sz="1400" b="1" spc="-10" dirty="0" smtClean="0">
                <a:solidFill>
                  <a:prstClr val="black"/>
                </a:solidFill>
                <a:latin typeface="Times New Roman" panose="02020603050405020304" pitchFamily="18" charset="0"/>
                <a:cs typeface="Times New Roman" panose="02020603050405020304" pitchFamily="18" charset="0"/>
              </a:rPr>
              <a:t>Varlık İşlem Fişlerinin</a:t>
            </a:r>
            <a:r>
              <a:rPr lang="tr-TR" sz="1400" spc="-10" dirty="0" smtClean="0">
                <a:solidFill>
                  <a:prstClr val="black"/>
                </a:solidFill>
                <a:latin typeface="Times New Roman" panose="02020603050405020304" pitchFamily="18" charset="0"/>
                <a:cs typeface="Times New Roman" panose="02020603050405020304" pitchFamily="18" charset="0"/>
              </a:rPr>
              <a:t> bir nüshası </a:t>
            </a:r>
            <a:r>
              <a:rPr lang="tr-TR" sz="1400" b="1" spc="-10" dirty="0" smtClean="0">
                <a:solidFill>
                  <a:prstClr val="black"/>
                </a:solidFill>
                <a:latin typeface="Times New Roman" panose="02020603050405020304" pitchFamily="18" charset="0"/>
                <a:cs typeface="Times New Roman" panose="02020603050405020304" pitchFamily="18" charset="0"/>
              </a:rPr>
              <a:t>ödeme emri belgesi ekinde, </a:t>
            </a:r>
            <a:r>
              <a:rPr lang="tr-TR" sz="1400" spc="-10" dirty="0" smtClean="0">
                <a:solidFill>
                  <a:prstClr val="black"/>
                </a:solidFill>
                <a:latin typeface="Times New Roman" panose="02020603050405020304" pitchFamily="18" charset="0"/>
                <a:cs typeface="Times New Roman" panose="02020603050405020304" pitchFamily="18" charset="0"/>
              </a:rPr>
              <a:t>muhasebe birimine gönderilir. </a:t>
            </a:r>
            <a:r>
              <a:rPr lang="tr-TR" sz="1400" b="1" spc="-10" dirty="0" smtClean="0">
                <a:solidFill>
                  <a:prstClr val="black"/>
                </a:solidFill>
                <a:latin typeface="Times New Roman" panose="02020603050405020304" pitchFamily="18" charset="0"/>
                <a:cs typeface="Times New Roman" panose="02020603050405020304" pitchFamily="18" charset="0"/>
              </a:rPr>
              <a:t>Diğer şekillerde edinilen taşınırların</a:t>
            </a:r>
            <a:r>
              <a:rPr lang="tr-TR" sz="1400" spc="-10" dirty="0" smtClean="0">
                <a:solidFill>
                  <a:prstClr val="black"/>
                </a:solidFill>
                <a:latin typeface="Times New Roman" panose="02020603050405020304" pitchFamily="18" charset="0"/>
                <a:cs typeface="Times New Roman" panose="02020603050405020304" pitchFamily="18" charset="0"/>
              </a:rPr>
              <a:t> girişleri ve maddi duran varlık hesaplarında izlenen taşınırların çıkışları için düzenlenen </a:t>
            </a:r>
            <a:r>
              <a:rPr lang="tr-TR" sz="1400" b="1" spc="-10" dirty="0" smtClean="0">
                <a:solidFill>
                  <a:prstClr val="black"/>
                </a:solidFill>
                <a:latin typeface="Times New Roman" panose="02020603050405020304" pitchFamily="18" charset="0"/>
                <a:cs typeface="Times New Roman" panose="02020603050405020304" pitchFamily="18" charset="0"/>
              </a:rPr>
              <a:t>Varlık İşlem Fişlerinin</a:t>
            </a:r>
            <a:r>
              <a:rPr lang="tr-TR" sz="1400" spc="-10" dirty="0" smtClean="0">
                <a:solidFill>
                  <a:prstClr val="black"/>
                </a:solidFill>
                <a:latin typeface="Times New Roman" panose="02020603050405020304" pitchFamily="18" charset="0"/>
                <a:cs typeface="Times New Roman" panose="02020603050405020304" pitchFamily="18" charset="0"/>
              </a:rPr>
              <a:t> birer nüshasının, düzenleme tarihini takip eden </a:t>
            </a:r>
            <a:r>
              <a:rPr lang="tr-TR" sz="1400" b="1" spc="-10" dirty="0" smtClean="0">
                <a:solidFill>
                  <a:prstClr val="black"/>
                </a:solidFill>
                <a:latin typeface="Times New Roman" panose="02020603050405020304" pitchFamily="18" charset="0"/>
                <a:cs typeface="Times New Roman" panose="02020603050405020304" pitchFamily="18" charset="0"/>
              </a:rPr>
              <a:t>en geç on gün içinde</a:t>
            </a:r>
            <a:r>
              <a:rPr lang="tr-TR" sz="1400" spc="-10" dirty="0" smtClean="0">
                <a:solidFill>
                  <a:prstClr val="black"/>
                </a:solidFill>
                <a:latin typeface="Times New Roman" panose="02020603050405020304" pitchFamily="18" charset="0"/>
                <a:cs typeface="Times New Roman" panose="02020603050405020304" pitchFamily="18" charset="0"/>
              </a:rPr>
              <a:t> ve </a:t>
            </a:r>
            <a:r>
              <a:rPr lang="tr-TR" sz="1400" b="1" spc="-10" dirty="0" smtClean="0">
                <a:solidFill>
                  <a:prstClr val="black"/>
                </a:solidFill>
                <a:latin typeface="Times New Roman" panose="02020603050405020304" pitchFamily="18" charset="0"/>
                <a:cs typeface="Times New Roman" panose="02020603050405020304" pitchFamily="18" charset="0"/>
              </a:rPr>
              <a:t>her durumda mali yıl sona ermeden</a:t>
            </a:r>
            <a:r>
              <a:rPr lang="tr-TR" sz="1400" spc="-10" dirty="0" smtClean="0">
                <a:solidFill>
                  <a:prstClr val="black"/>
                </a:solidFill>
                <a:latin typeface="Times New Roman" panose="02020603050405020304" pitchFamily="18" charset="0"/>
                <a:cs typeface="Times New Roman" panose="02020603050405020304" pitchFamily="18" charset="0"/>
              </a:rPr>
              <a:t> önce muhasebe birimine gönderilmesi zorunludur.</a:t>
            </a:r>
          </a:p>
          <a:p>
            <a:pPr marL="298450" indent="-285750" algn="just">
              <a:spcBef>
                <a:spcPts val="1200"/>
              </a:spcBef>
            </a:pPr>
            <a:r>
              <a:rPr lang="tr-TR" sz="1400" spc="-10" dirty="0" smtClean="0">
                <a:solidFill>
                  <a:prstClr val="black"/>
                </a:solidFill>
                <a:latin typeface="Times New Roman" panose="02020603050405020304" pitchFamily="18" charset="0"/>
                <a:cs typeface="Times New Roman" panose="02020603050405020304" pitchFamily="18" charset="0"/>
              </a:rPr>
              <a:t>Muhasebe kayıtlarında “150- İlk Madde ve Malzemeler </a:t>
            </a:r>
            <a:r>
              <a:rPr lang="tr-TR" sz="1400" spc="-10" dirty="0" err="1" smtClean="0">
                <a:solidFill>
                  <a:prstClr val="black"/>
                </a:solidFill>
                <a:latin typeface="Times New Roman" panose="02020603050405020304" pitchFamily="18" charset="0"/>
                <a:cs typeface="Times New Roman" panose="02020603050405020304" pitchFamily="18" charset="0"/>
              </a:rPr>
              <a:t>Hesabı”nda</a:t>
            </a:r>
            <a:r>
              <a:rPr lang="tr-TR" sz="1400" spc="-10" dirty="0" smtClean="0">
                <a:solidFill>
                  <a:prstClr val="black"/>
                </a:solidFill>
                <a:latin typeface="Times New Roman" panose="02020603050405020304" pitchFamily="18" charset="0"/>
                <a:cs typeface="Times New Roman" panose="02020603050405020304" pitchFamily="18" charset="0"/>
              </a:rPr>
              <a:t> izlenen tüketim malzemelerinin çıkışları için düzenlenen Varlık İşlem Fişleri muhasebe birimine gönderilmez. </a:t>
            </a:r>
            <a:r>
              <a:rPr lang="tr-TR" sz="1400" b="1" spc="-10" dirty="0" smtClean="0">
                <a:solidFill>
                  <a:prstClr val="black"/>
                </a:solidFill>
                <a:latin typeface="Times New Roman" panose="02020603050405020304" pitchFamily="18" charset="0"/>
                <a:cs typeface="Times New Roman" panose="02020603050405020304" pitchFamily="18" charset="0"/>
              </a:rPr>
              <a:t>Bunların yerine, kamu idarelerinde </a:t>
            </a:r>
            <a:r>
              <a:rPr lang="tr-TR" sz="1400" b="1" spc="-10" dirty="0" smtClean="0">
                <a:solidFill>
                  <a:srgbClr val="0098BC"/>
                </a:solidFill>
                <a:latin typeface="Times New Roman" panose="02020603050405020304" pitchFamily="18" charset="0"/>
                <a:cs typeface="Times New Roman" panose="02020603050405020304" pitchFamily="18" charset="0"/>
              </a:rPr>
              <a:t>aylık</a:t>
            </a:r>
            <a:r>
              <a:rPr lang="tr-TR" sz="1400" b="1" spc="-10" dirty="0" smtClean="0">
                <a:solidFill>
                  <a:prstClr val="black"/>
                </a:solidFill>
                <a:latin typeface="Times New Roman" panose="02020603050405020304" pitchFamily="18" charset="0"/>
                <a:cs typeface="Times New Roman" panose="02020603050405020304" pitchFamily="18" charset="0"/>
              </a:rPr>
              <a:t> dönemler itibarıyla tüketim malzemelerinin Taşınır II. Düzey Detay Kodu bazında düzenlenen onaylı bir listesi, ilgili dönemi takip eden dönemde, son dönem listesi ise en geç yılın son iş günü mesai bitimine kadar muhasebe birimine gönderilir. </a:t>
            </a:r>
            <a:r>
              <a:rPr lang="tr-TR" sz="1400" spc="-10" dirty="0" smtClean="0">
                <a:solidFill>
                  <a:prstClr val="black"/>
                </a:solidFill>
                <a:latin typeface="Times New Roman" panose="02020603050405020304" pitchFamily="18" charset="0"/>
                <a:cs typeface="Times New Roman" panose="02020603050405020304" pitchFamily="18" charset="0"/>
              </a:rPr>
              <a:t>Bu sürelerde değişiklik yapmaya Bakanlık yetkilidir.</a:t>
            </a:r>
          </a:p>
          <a:p>
            <a:pPr marL="298450" indent="-285750" algn="just">
              <a:spcBef>
                <a:spcPts val="1200"/>
              </a:spcBef>
            </a:pPr>
            <a:r>
              <a:rPr lang="tr-TR" sz="1400" spc="-10" dirty="0" smtClean="0">
                <a:solidFill>
                  <a:prstClr val="black"/>
                </a:solidFill>
                <a:latin typeface="Times New Roman" panose="02020603050405020304" pitchFamily="18" charset="0"/>
                <a:cs typeface="Times New Roman" panose="02020603050405020304" pitchFamily="18" charset="0"/>
              </a:rPr>
              <a:t>Muhasebe yetkilileri, taşınır giriş ve çıkış işlemlerine ilişkin olarak kendilerine gönderilen Varlık İşlem Fişlerinde gösterilen tutarları Taşınır II. Düzey Detay Kodu itibarıyla ilgili hesaplara kaydeder.</a:t>
            </a:r>
          </a:p>
          <a:p>
            <a:pPr marL="12700" lvl="0" indent="0" algn="ctr">
              <a:lnSpc>
                <a:spcPct val="100000"/>
              </a:lnSpc>
              <a:spcBef>
                <a:spcPts val="775"/>
              </a:spcBef>
              <a:spcAft>
                <a:spcPts val="1200"/>
              </a:spcAft>
              <a:buNone/>
            </a:pPr>
            <a:r>
              <a:rPr lang="tr-TR" sz="1600" b="1" spc="-10" dirty="0" smtClean="0">
                <a:solidFill>
                  <a:srgbClr val="0098BC"/>
                </a:solidFill>
                <a:latin typeface="Times New Roman" panose="02020603050405020304" pitchFamily="18" charset="0"/>
                <a:cs typeface="Times New Roman" panose="02020603050405020304" pitchFamily="18" charset="0"/>
              </a:rPr>
              <a:t>Sayım Ve Sayım Sonrası Yapılacak İşlemler (Madde 32)</a:t>
            </a:r>
          </a:p>
          <a:p>
            <a:pPr marL="298450" lvl="0" indent="-285750" algn="just">
              <a:lnSpc>
                <a:spcPct val="100000"/>
              </a:lnSpc>
              <a:spcBef>
                <a:spcPts val="1200"/>
              </a:spcBef>
              <a:spcAft>
                <a:spcPts val="1200"/>
              </a:spcAft>
            </a:pPr>
            <a:r>
              <a:rPr lang="tr-TR" sz="1400" spc="-10" dirty="0" smtClean="0">
                <a:solidFill>
                  <a:prstClr val="black"/>
                </a:solidFill>
                <a:latin typeface="Times New Roman" panose="02020603050405020304" pitchFamily="18" charset="0"/>
                <a:cs typeface="Times New Roman" panose="02020603050405020304" pitchFamily="18" charset="0"/>
              </a:rPr>
              <a:t>Kamu </a:t>
            </a:r>
            <a:r>
              <a:rPr lang="tr-TR" sz="1400" spc="-10" dirty="0">
                <a:solidFill>
                  <a:prstClr val="black"/>
                </a:solidFill>
                <a:latin typeface="Times New Roman" panose="02020603050405020304" pitchFamily="18" charset="0"/>
                <a:cs typeface="Times New Roman" panose="02020603050405020304" pitchFamily="18" charset="0"/>
              </a:rPr>
              <a:t>idarelerine ait taşınırların, </a:t>
            </a:r>
            <a:r>
              <a:rPr lang="tr-TR" sz="1400" b="1" spc="-10" dirty="0">
                <a:latin typeface="Times New Roman" panose="02020603050405020304" pitchFamily="18" charset="0"/>
                <a:cs typeface="Times New Roman" panose="02020603050405020304" pitchFamily="18" charset="0"/>
              </a:rPr>
              <a:t>yıl sonlarında </a:t>
            </a:r>
            <a:r>
              <a:rPr lang="tr-TR" sz="1400" spc="-10" dirty="0">
                <a:solidFill>
                  <a:prstClr val="black"/>
                </a:solidFill>
                <a:latin typeface="Times New Roman" panose="02020603050405020304" pitchFamily="18" charset="0"/>
                <a:cs typeface="Times New Roman" panose="02020603050405020304" pitchFamily="18" charset="0"/>
              </a:rPr>
              <a:t>ve</a:t>
            </a:r>
            <a:r>
              <a:rPr lang="tr-TR" sz="1400" b="1" spc="-10" dirty="0">
                <a:solidFill>
                  <a:prstClr val="black"/>
                </a:solidFill>
                <a:latin typeface="Times New Roman" panose="02020603050405020304" pitchFamily="18" charset="0"/>
                <a:cs typeface="Times New Roman" panose="02020603050405020304" pitchFamily="18" charset="0"/>
              </a:rPr>
              <a:t> </a:t>
            </a:r>
            <a:r>
              <a:rPr lang="tr-TR" sz="1400" b="1" spc="-10" dirty="0">
                <a:latin typeface="Times New Roman" panose="02020603050405020304" pitchFamily="18" charset="0"/>
                <a:cs typeface="Times New Roman" panose="02020603050405020304" pitchFamily="18" charset="0"/>
              </a:rPr>
              <a:t>harcama yetkilisinin gerekli gördüğü durum ve zamanlarda </a:t>
            </a:r>
            <a:r>
              <a:rPr lang="tr-TR" sz="1400" spc="-10" dirty="0">
                <a:solidFill>
                  <a:prstClr val="black"/>
                </a:solidFill>
                <a:latin typeface="Times New Roman" panose="02020603050405020304" pitchFamily="18" charset="0"/>
                <a:cs typeface="Times New Roman" panose="02020603050405020304" pitchFamily="18" charset="0"/>
              </a:rPr>
              <a:t>sayımı yapılır.</a:t>
            </a:r>
          </a:p>
          <a:p>
            <a:pPr marL="298450" lvl="0" indent="-285750" algn="just">
              <a:lnSpc>
                <a:spcPct val="100000"/>
              </a:lnSpc>
              <a:spcBef>
                <a:spcPts val="1200"/>
              </a:spcBef>
              <a:spcAft>
                <a:spcPts val="1200"/>
              </a:spcAft>
            </a:pPr>
            <a:r>
              <a:rPr lang="tr-TR" sz="1400" b="1" spc="-10" dirty="0">
                <a:solidFill>
                  <a:prstClr val="black"/>
                </a:solidFill>
                <a:latin typeface="Times New Roman" panose="02020603050405020304" pitchFamily="18" charset="0"/>
                <a:cs typeface="Times New Roman" panose="02020603050405020304" pitchFamily="18" charset="0"/>
              </a:rPr>
              <a:t>Taşınır sayımları,</a:t>
            </a:r>
            <a:r>
              <a:rPr lang="tr-TR" sz="1400" spc="-10" dirty="0">
                <a:solidFill>
                  <a:prstClr val="black"/>
                </a:solidFill>
                <a:latin typeface="Times New Roman" panose="02020603050405020304" pitchFamily="18" charset="0"/>
                <a:cs typeface="Times New Roman" panose="02020603050405020304" pitchFamily="18" charset="0"/>
              </a:rPr>
              <a:t> harcama yetkilisince, kendisinin veya görevlendireceği bir kişinin başkanlığında taşınır kayıt yetkilisinin de katılımıyla, en az üç kişiden oluşturulan </a:t>
            </a:r>
            <a:r>
              <a:rPr lang="tr-TR" sz="1400" b="1" spc="-10" dirty="0">
                <a:solidFill>
                  <a:prstClr val="black"/>
                </a:solidFill>
                <a:latin typeface="Times New Roman" panose="02020603050405020304" pitchFamily="18" charset="0"/>
                <a:cs typeface="Times New Roman" panose="02020603050405020304" pitchFamily="18" charset="0"/>
              </a:rPr>
              <a:t>sayım kurulu</a:t>
            </a:r>
            <a:r>
              <a:rPr lang="tr-TR" sz="1400" spc="-10" dirty="0">
                <a:solidFill>
                  <a:prstClr val="black"/>
                </a:solidFill>
                <a:latin typeface="Times New Roman" panose="02020603050405020304" pitchFamily="18" charset="0"/>
                <a:cs typeface="Times New Roman" panose="02020603050405020304" pitchFamily="18" charset="0"/>
              </a:rPr>
              <a:t> tarafından yapılır.</a:t>
            </a:r>
          </a:p>
          <a:p>
            <a:pPr marL="298450" lvl="0" indent="-285750" algn="just">
              <a:lnSpc>
                <a:spcPct val="100000"/>
              </a:lnSpc>
              <a:spcBef>
                <a:spcPts val="1200"/>
              </a:spcBef>
              <a:spcAft>
                <a:spcPts val="1200"/>
              </a:spcAft>
            </a:pPr>
            <a:r>
              <a:rPr lang="tr-TR" sz="1400" spc="-10" dirty="0">
                <a:solidFill>
                  <a:prstClr val="black"/>
                </a:solidFill>
                <a:latin typeface="Times New Roman" panose="02020603050405020304" pitchFamily="18" charset="0"/>
                <a:cs typeface="Times New Roman" panose="02020603050405020304" pitchFamily="18" charset="0"/>
              </a:rPr>
              <a:t>Sayım süresince, hizmetin aksamaması ve bozulabilecek nitelikteki taşınırlar için </a:t>
            </a:r>
            <a:r>
              <a:rPr lang="tr-TR" sz="1400" b="1" spc="-10" dirty="0">
                <a:solidFill>
                  <a:prstClr val="black"/>
                </a:solidFill>
                <a:latin typeface="Times New Roman" panose="02020603050405020304" pitchFamily="18" charset="0"/>
                <a:cs typeface="Times New Roman" panose="02020603050405020304" pitchFamily="18" charset="0"/>
              </a:rPr>
              <a:t>gerekli tedbirlerin alınması kaydıyla, taşınır giriş ve çıkışları sayım kurulunun talebi üzerine harcama yetkilisince durdurulabilir.</a:t>
            </a:r>
            <a:r>
              <a:rPr lang="tr-TR" sz="1400" spc="-10" dirty="0">
                <a:solidFill>
                  <a:prstClr val="black"/>
                </a:solidFill>
                <a:latin typeface="Times New Roman" panose="02020603050405020304" pitchFamily="18" charset="0"/>
                <a:cs typeface="Times New Roman" panose="02020603050405020304" pitchFamily="18" charset="0"/>
              </a:rPr>
              <a:t> </a:t>
            </a:r>
            <a:r>
              <a:rPr lang="tr-TR" sz="1400" b="1" spc="-10" dirty="0">
                <a:solidFill>
                  <a:prstClr val="black"/>
                </a:solidFill>
                <a:latin typeface="Times New Roman" panose="02020603050405020304" pitchFamily="18" charset="0"/>
                <a:cs typeface="Times New Roman" panose="02020603050405020304" pitchFamily="18" charset="0"/>
              </a:rPr>
              <a:t>Sayım yapılırken gerekli önlemlerin alınması, sayım kurulunun görev ve sorumluluğu altındadır.</a:t>
            </a:r>
          </a:p>
          <a:p>
            <a:pPr marL="12700" indent="0" algn="just">
              <a:spcBef>
                <a:spcPts val="1200"/>
              </a:spcBef>
              <a:buNone/>
            </a:pPr>
            <a:endParaRPr lang="tr-TR" sz="1400" spc="-10" dirty="0" smtClean="0">
              <a:solidFill>
                <a:prstClr val="black"/>
              </a:solidFill>
              <a:latin typeface="Times New Roman" panose="02020603050405020304" pitchFamily="18" charset="0"/>
              <a:cs typeface="Times New Roman" panose="02020603050405020304" pitchFamily="18" charset="0"/>
            </a:endParaRPr>
          </a:p>
          <a:p>
            <a:pPr marL="12700" indent="0" algn="just">
              <a:spcBef>
                <a:spcPts val="1200"/>
              </a:spcBef>
              <a:spcAft>
                <a:spcPts val="1200"/>
              </a:spcAft>
              <a:buNone/>
            </a:pPr>
            <a:endParaRPr lang="tr-TR" sz="2000" spc="-10" dirty="0" smtClean="0">
              <a:solidFill>
                <a:prstClr val="black"/>
              </a:solidFill>
              <a:latin typeface="Calibri"/>
              <a:cs typeface="Calibri"/>
            </a:endParaRPr>
          </a:p>
          <a:p>
            <a:pPr marL="298450" indent="-285750" algn="just">
              <a:spcBef>
                <a:spcPts val="1200"/>
              </a:spcBef>
              <a:spcAft>
                <a:spcPts val="1200"/>
              </a:spcAft>
            </a:pPr>
            <a:endParaRPr lang="tr-TR" sz="2100" b="1" spc="-10" dirty="0" smtClean="0">
              <a:solidFill>
                <a:prstClr val="black"/>
              </a:solidFill>
              <a:latin typeface="Calibri"/>
              <a:cs typeface="Calibri"/>
            </a:endParaRPr>
          </a:p>
          <a:p>
            <a:pPr marL="298450" indent="-285750" algn="just">
              <a:spcBef>
                <a:spcPts val="1200"/>
              </a:spcBef>
              <a:spcAft>
                <a:spcPts val="1200"/>
              </a:spcAft>
            </a:pPr>
            <a:endParaRPr lang="tr-TR" sz="1600" spc="-10" dirty="0" smtClean="0">
              <a:solidFill>
                <a:prstClr val="black"/>
              </a:solidFill>
              <a:latin typeface="Calibri"/>
              <a:cs typeface="Calibri"/>
            </a:endParaRPr>
          </a:p>
          <a:p>
            <a:pPr marL="298450" indent="-285750" algn="just">
              <a:spcBef>
                <a:spcPts val="1200"/>
              </a:spcBef>
              <a:spcAft>
                <a:spcPts val="1200"/>
              </a:spcAft>
            </a:pPr>
            <a:endParaRPr lang="tr-TR" sz="18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Tree>
    <p:extLst>
      <p:ext uri="{BB962C8B-B14F-4D97-AF65-F5344CB8AC3E}">
        <p14:creationId xmlns:p14="http://schemas.microsoft.com/office/powerpoint/2010/main" val="508039928"/>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32</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İçerik Yer Tutucusu 2"/>
          <p:cNvSpPr txBox="1">
            <a:spLocks/>
          </p:cNvSpPr>
          <p:nvPr/>
        </p:nvSpPr>
        <p:spPr>
          <a:xfrm>
            <a:off x="1125242" y="1116413"/>
            <a:ext cx="10375065" cy="5442329"/>
          </a:xfrm>
          <a:prstGeom prst="rect">
            <a:avLst/>
          </a:prstGeom>
        </p:spPr>
        <p:txBody>
          <a:bodyPr>
            <a:normAutofit lnSpcReduction="1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lvl="0" indent="0" algn="ctr">
              <a:lnSpc>
                <a:spcPct val="100000"/>
              </a:lnSpc>
              <a:spcBef>
                <a:spcPts val="775"/>
              </a:spcBef>
              <a:spcAft>
                <a:spcPts val="1200"/>
              </a:spcAft>
              <a:buNone/>
            </a:pPr>
            <a:r>
              <a:rPr lang="tr-TR" sz="1600" b="1" spc="-10" dirty="0" smtClean="0">
                <a:solidFill>
                  <a:srgbClr val="0098BC"/>
                </a:solidFill>
                <a:latin typeface="Times New Roman" panose="02020603050405020304" pitchFamily="18" charset="0"/>
                <a:cs typeface="Times New Roman" panose="02020603050405020304" pitchFamily="18" charset="0"/>
              </a:rPr>
              <a:t>Sayım Ve Sayım Sonrası Yapılacak İşlemler (Madde 32)</a:t>
            </a:r>
          </a:p>
          <a:p>
            <a:pPr algn="just">
              <a:lnSpc>
                <a:spcPct val="120000"/>
              </a:lnSpc>
              <a:spcBef>
                <a:spcPts val="400"/>
              </a:spcBef>
              <a:spcAft>
                <a:spcPts val="400"/>
              </a:spcAft>
            </a:pPr>
            <a:r>
              <a:rPr lang="tr-TR" sz="1400" spc="-10" dirty="0" smtClean="0">
                <a:solidFill>
                  <a:prstClr val="black"/>
                </a:solidFill>
                <a:latin typeface="Times New Roman" panose="02020603050405020304" pitchFamily="18" charset="0"/>
                <a:cs typeface="Times New Roman" panose="02020603050405020304" pitchFamily="18" charset="0"/>
              </a:rPr>
              <a:t>Sayım </a:t>
            </a:r>
            <a:r>
              <a:rPr lang="tr-TR" sz="1400" spc="-10" dirty="0">
                <a:solidFill>
                  <a:prstClr val="black"/>
                </a:solidFill>
                <a:latin typeface="Times New Roman" panose="02020603050405020304" pitchFamily="18" charset="0"/>
                <a:cs typeface="Times New Roman" panose="02020603050405020304" pitchFamily="18" charset="0"/>
              </a:rPr>
              <a:t>kurulu öncelikle, taşınır kayıt yetkilisince ambarda bulunduğu veya ambardan çıktığı hâlde belgesi düzenlenmediği ve kayıtları yapılmadığı belirtilen taşınırlara ilişkin işlemlerin yaptırılmasını sağlar. Sayım Tutanağının </a:t>
            </a:r>
            <a:r>
              <a:rPr lang="tr-TR" sz="1400" b="1" spc="-10" dirty="0">
                <a:solidFill>
                  <a:prstClr val="black"/>
                </a:solidFill>
                <a:latin typeface="Times New Roman" panose="02020603050405020304" pitchFamily="18" charset="0"/>
                <a:cs typeface="Times New Roman" panose="02020603050405020304" pitchFamily="18" charset="0"/>
              </a:rPr>
              <a:t>“Kayıtlara Göre Ambardaki Miktar” </a:t>
            </a:r>
            <a:r>
              <a:rPr lang="tr-TR" sz="1400" spc="-10" dirty="0">
                <a:solidFill>
                  <a:prstClr val="black"/>
                </a:solidFill>
                <a:latin typeface="Times New Roman" panose="02020603050405020304" pitchFamily="18" charset="0"/>
                <a:cs typeface="Times New Roman" panose="02020603050405020304" pitchFamily="18" charset="0"/>
              </a:rPr>
              <a:t>sütunu, defter kayıtları esas alınarak doldurulduktan sonra ambarlardaki taşınırlar fiilen sayılır ve bulunan miktarlar Sayım Tutanağının </a:t>
            </a:r>
            <a:r>
              <a:rPr lang="tr-TR" sz="1400" b="1" spc="-10" dirty="0">
                <a:solidFill>
                  <a:prstClr val="black"/>
                </a:solidFill>
                <a:latin typeface="Times New Roman" panose="02020603050405020304" pitchFamily="18" charset="0"/>
                <a:cs typeface="Times New Roman" panose="02020603050405020304" pitchFamily="18" charset="0"/>
              </a:rPr>
              <a:t>“Ambarda Bulunan Miktar”</a:t>
            </a:r>
            <a:r>
              <a:rPr lang="tr-TR" sz="1400" spc="-10" dirty="0">
                <a:solidFill>
                  <a:prstClr val="black"/>
                </a:solidFill>
                <a:latin typeface="Times New Roman" panose="02020603050405020304" pitchFamily="18" charset="0"/>
                <a:cs typeface="Times New Roman" panose="02020603050405020304" pitchFamily="18" charset="0"/>
              </a:rPr>
              <a:t> sütununa kaydedilir.</a:t>
            </a:r>
          </a:p>
          <a:p>
            <a:pPr lvl="0" algn="just">
              <a:lnSpc>
                <a:spcPct val="120000"/>
              </a:lnSpc>
              <a:spcBef>
                <a:spcPts val="400"/>
              </a:spcBef>
              <a:spcAft>
                <a:spcPts val="400"/>
              </a:spcAft>
            </a:pPr>
            <a:r>
              <a:rPr lang="tr-TR" sz="1400" spc="-10" dirty="0" smtClean="0">
                <a:solidFill>
                  <a:prstClr val="black"/>
                </a:solidFill>
                <a:latin typeface="Times New Roman" panose="02020603050405020304" pitchFamily="18" charset="0"/>
                <a:cs typeface="Times New Roman" panose="02020603050405020304" pitchFamily="18" charset="0"/>
              </a:rPr>
              <a:t>Ambar </a:t>
            </a:r>
            <a:r>
              <a:rPr lang="tr-TR" sz="1400" spc="-10" dirty="0">
                <a:solidFill>
                  <a:prstClr val="black"/>
                </a:solidFill>
                <a:latin typeface="Times New Roman" panose="02020603050405020304" pitchFamily="18" charset="0"/>
                <a:cs typeface="Times New Roman" panose="02020603050405020304" pitchFamily="18" charset="0"/>
              </a:rPr>
              <a:t>sayım işlemleri tamamlandıktan sonra oda, büro, bölüm, geçit, salon, atölye, garaj, servis ve bahçe gibi ortak kullanım alanlarında bulunan taşınırlar Dayanıklı Taşınırlar Listeleri esas alınarak sayılır ve sayım sonuçları Sayım Tutanağında gösterilir. Kullanım amacıyla kamu görevlilerine </a:t>
            </a:r>
            <a:r>
              <a:rPr lang="tr-TR" sz="1400" b="1" spc="-10" dirty="0">
                <a:solidFill>
                  <a:prstClr val="black"/>
                </a:solidFill>
                <a:latin typeface="Times New Roman" panose="02020603050405020304" pitchFamily="18" charset="0"/>
                <a:cs typeface="Times New Roman" panose="02020603050405020304" pitchFamily="18" charset="0"/>
              </a:rPr>
              <a:t>taşınır teslim belgesiyle verilmiş olan taşınırlar için sayım yapılmaksızın</a:t>
            </a:r>
            <a:r>
              <a:rPr lang="tr-TR" sz="1400" spc="-10" dirty="0">
                <a:solidFill>
                  <a:prstClr val="black"/>
                </a:solidFill>
                <a:latin typeface="Times New Roman" panose="02020603050405020304" pitchFamily="18" charset="0"/>
                <a:cs typeface="Times New Roman" panose="02020603050405020304" pitchFamily="18" charset="0"/>
              </a:rPr>
              <a:t> Sayım Tutanağının </a:t>
            </a:r>
            <a:r>
              <a:rPr lang="tr-TR" sz="1400" b="1" spc="-10" dirty="0">
                <a:solidFill>
                  <a:prstClr val="black"/>
                </a:solidFill>
                <a:latin typeface="Times New Roman" panose="02020603050405020304" pitchFamily="18" charset="0"/>
                <a:cs typeface="Times New Roman" panose="02020603050405020304" pitchFamily="18" charset="0"/>
              </a:rPr>
              <a:t>“Kayıtlara Göre Kişilere Verilen Miktar”</a:t>
            </a:r>
            <a:r>
              <a:rPr lang="tr-TR" sz="1400" spc="-10" dirty="0">
                <a:solidFill>
                  <a:prstClr val="black"/>
                </a:solidFill>
                <a:latin typeface="Times New Roman" panose="02020603050405020304" pitchFamily="18" charset="0"/>
                <a:cs typeface="Times New Roman" panose="02020603050405020304" pitchFamily="18" charset="0"/>
              </a:rPr>
              <a:t> sütunundaki bilgiler dikkate alınır.</a:t>
            </a:r>
          </a:p>
          <a:p>
            <a:pPr algn="just">
              <a:lnSpc>
                <a:spcPct val="120000"/>
              </a:lnSpc>
              <a:spcBef>
                <a:spcPts val="400"/>
              </a:spcBef>
              <a:spcAft>
                <a:spcPts val="400"/>
              </a:spcAft>
            </a:pPr>
            <a:r>
              <a:rPr lang="tr-TR" sz="1400" spc="-10" dirty="0" smtClean="0">
                <a:solidFill>
                  <a:prstClr val="black"/>
                </a:solidFill>
                <a:latin typeface="Times New Roman" panose="02020603050405020304" pitchFamily="18" charset="0"/>
                <a:cs typeface="Times New Roman" panose="02020603050405020304" pitchFamily="18" charset="0"/>
              </a:rPr>
              <a:t>Sayımda </a:t>
            </a:r>
            <a:r>
              <a:rPr lang="tr-TR" sz="1400" spc="-10" dirty="0">
                <a:solidFill>
                  <a:prstClr val="black"/>
                </a:solidFill>
                <a:latin typeface="Times New Roman" panose="02020603050405020304" pitchFamily="18" charset="0"/>
                <a:cs typeface="Times New Roman" panose="02020603050405020304" pitchFamily="18" charset="0"/>
              </a:rPr>
              <a:t>bulunan miktar ile kayıtlı miktar arasında fark bulunması hâlinde miktarlarında farklılık bulunan taşınırların sayımı bir kez daha tekrarlanır. Yine farklı çıkarsa bu miktar </a:t>
            </a:r>
            <a:r>
              <a:rPr lang="tr-TR" sz="1400" b="1" spc="-10" dirty="0">
                <a:solidFill>
                  <a:prstClr val="black"/>
                </a:solidFill>
                <a:latin typeface="Times New Roman" panose="02020603050405020304" pitchFamily="18" charset="0"/>
                <a:cs typeface="Times New Roman" panose="02020603050405020304" pitchFamily="18" charset="0"/>
              </a:rPr>
              <a:t>“Fazla” </a:t>
            </a:r>
            <a:r>
              <a:rPr lang="tr-TR" sz="1400" spc="-10" dirty="0">
                <a:solidFill>
                  <a:prstClr val="black"/>
                </a:solidFill>
                <a:latin typeface="Times New Roman" panose="02020603050405020304" pitchFamily="18" charset="0"/>
                <a:cs typeface="Times New Roman" panose="02020603050405020304" pitchFamily="18" charset="0"/>
              </a:rPr>
              <a:t>veya </a:t>
            </a:r>
            <a:r>
              <a:rPr lang="tr-TR" sz="1400" b="1" spc="-10" dirty="0">
                <a:solidFill>
                  <a:prstClr val="black"/>
                </a:solidFill>
                <a:latin typeface="Times New Roman" panose="02020603050405020304" pitchFamily="18" charset="0"/>
                <a:cs typeface="Times New Roman" panose="02020603050405020304" pitchFamily="18" charset="0"/>
              </a:rPr>
              <a:t>“Noksan”</a:t>
            </a:r>
            <a:r>
              <a:rPr lang="tr-TR" sz="1400" spc="-10" dirty="0">
                <a:solidFill>
                  <a:prstClr val="black"/>
                </a:solidFill>
                <a:latin typeface="Times New Roman" panose="02020603050405020304" pitchFamily="18" charset="0"/>
                <a:cs typeface="Times New Roman" panose="02020603050405020304" pitchFamily="18" charset="0"/>
              </a:rPr>
              <a:t> sütununa </a:t>
            </a:r>
            <a:r>
              <a:rPr lang="tr-TR" sz="1400" spc="-10" dirty="0" smtClean="0">
                <a:solidFill>
                  <a:prstClr val="black"/>
                </a:solidFill>
                <a:latin typeface="Times New Roman" panose="02020603050405020304" pitchFamily="18" charset="0"/>
                <a:cs typeface="Times New Roman" panose="02020603050405020304" pitchFamily="18" charset="0"/>
              </a:rPr>
              <a:t>kaydedilir.</a:t>
            </a:r>
          </a:p>
          <a:p>
            <a:pPr algn="just">
              <a:lnSpc>
                <a:spcPct val="120000"/>
              </a:lnSpc>
              <a:spcBef>
                <a:spcPts val="400"/>
              </a:spcBef>
              <a:spcAft>
                <a:spcPts val="400"/>
              </a:spcAft>
            </a:pPr>
            <a:r>
              <a:rPr lang="tr-TR" sz="1400" b="1" spc="-10" dirty="0" smtClean="0">
                <a:solidFill>
                  <a:prstClr val="black"/>
                </a:solidFill>
                <a:latin typeface="Times New Roman" panose="02020603050405020304" pitchFamily="18" charset="0"/>
                <a:cs typeface="Times New Roman" panose="02020603050405020304" pitchFamily="18" charset="0"/>
              </a:rPr>
              <a:t>Sayım </a:t>
            </a:r>
            <a:r>
              <a:rPr lang="tr-TR" sz="1400" b="1" spc="-10" dirty="0">
                <a:solidFill>
                  <a:prstClr val="black"/>
                </a:solidFill>
                <a:latin typeface="Times New Roman" panose="02020603050405020304" pitchFamily="18" charset="0"/>
                <a:cs typeface="Times New Roman" panose="02020603050405020304" pitchFamily="18" charset="0"/>
              </a:rPr>
              <a:t>kurulunca, taşınırların fiili miktarlarının kayıtlı miktarlardan eksik oluğunun tespit edilmesi </a:t>
            </a:r>
            <a:r>
              <a:rPr lang="tr-TR" sz="1400" b="1" spc="-10" dirty="0">
                <a:solidFill>
                  <a:srgbClr val="0098BC"/>
                </a:solidFill>
                <a:latin typeface="Times New Roman" panose="02020603050405020304" pitchFamily="18" charset="0"/>
                <a:cs typeface="Times New Roman" panose="02020603050405020304" pitchFamily="18" charset="0"/>
              </a:rPr>
              <a:t>hâlinde Kayıttan Düşme Teklif ve Onay Tutanağı ve Varlık İşlem Fişi; </a:t>
            </a:r>
            <a:r>
              <a:rPr lang="tr-TR" sz="1400" b="1" spc="-10" dirty="0">
                <a:solidFill>
                  <a:prstClr val="black"/>
                </a:solidFill>
                <a:latin typeface="Times New Roman" panose="02020603050405020304" pitchFamily="18" charset="0"/>
                <a:cs typeface="Times New Roman" panose="02020603050405020304" pitchFamily="18" charset="0"/>
              </a:rPr>
              <a:t>fazla olduğunun tespit edilmesi hâlinde ise </a:t>
            </a:r>
            <a:r>
              <a:rPr lang="tr-TR" sz="1400" b="1" spc="-10" dirty="0">
                <a:solidFill>
                  <a:srgbClr val="0098BC"/>
                </a:solidFill>
                <a:latin typeface="Times New Roman" panose="02020603050405020304" pitchFamily="18" charset="0"/>
                <a:cs typeface="Times New Roman" panose="02020603050405020304" pitchFamily="18" charset="0"/>
              </a:rPr>
              <a:t>Varlık İşlem Fişi</a:t>
            </a:r>
            <a:r>
              <a:rPr lang="tr-TR" sz="1400" b="1" spc="-10" dirty="0">
                <a:solidFill>
                  <a:prstClr val="black"/>
                </a:solidFill>
                <a:latin typeface="Times New Roman" panose="02020603050405020304" pitchFamily="18" charset="0"/>
                <a:cs typeface="Times New Roman" panose="02020603050405020304" pitchFamily="18" charset="0"/>
              </a:rPr>
              <a:t> düzenlettirilerek, defter kayıtlarının sayım sonuçlarıyla uygunluğu sağlanır.</a:t>
            </a:r>
          </a:p>
          <a:p>
            <a:pPr marL="298450" lvl="0" indent="-285750" algn="just">
              <a:lnSpc>
                <a:spcPct val="120000"/>
              </a:lnSpc>
              <a:spcBef>
                <a:spcPts val="400"/>
              </a:spcBef>
              <a:spcAft>
                <a:spcPts val="400"/>
              </a:spcAft>
            </a:pPr>
            <a:r>
              <a:rPr lang="tr-TR" sz="1400" spc="-10" dirty="0">
                <a:solidFill>
                  <a:prstClr val="black"/>
                </a:solidFill>
                <a:latin typeface="Times New Roman" panose="02020603050405020304" pitchFamily="18" charset="0"/>
                <a:cs typeface="Times New Roman" panose="02020603050405020304" pitchFamily="18" charset="0"/>
              </a:rPr>
              <a:t>Düzenlenen giriş ve çıkış belgelerinin bir örneği, muhasebe kayıtlarının yapılması için muhasebe birimine gönderilir.</a:t>
            </a:r>
          </a:p>
          <a:p>
            <a:pPr marL="298450" lvl="0" indent="-285750" algn="just">
              <a:lnSpc>
                <a:spcPct val="120000"/>
              </a:lnSpc>
              <a:spcBef>
                <a:spcPts val="400"/>
              </a:spcBef>
              <a:spcAft>
                <a:spcPts val="400"/>
              </a:spcAft>
            </a:pPr>
            <a:r>
              <a:rPr lang="tr-TR" sz="1400" spc="-10" dirty="0">
                <a:solidFill>
                  <a:prstClr val="black"/>
                </a:solidFill>
                <a:latin typeface="Times New Roman" panose="02020603050405020304" pitchFamily="18" charset="0"/>
                <a:cs typeface="Times New Roman" panose="02020603050405020304" pitchFamily="18" charset="0"/>
              </a:rPr>
              <a:t>Kayıtların sayım sonuçlarıyla uygunluğu sağlandıktan sonra sayım kurulu tarafından </a:t>
            </a:r>
            <a:r>
              <a:rPr lang="tr-TR" sz="1400" b="1" spc="-10" dirty="0">
                <a:solidFill>
                  <a:prstClr val="black"/>
                </a:solidFill>
                <a:latin typeface="Times New Roman" panose="02020603050405020304" pitchFamily="18" charset="0"/>
                <a:cs typeface="Times New Roman" panose="02020603050405020304" pitchFamily="18" charset="0"/>
              </a:rPr>
              <a:t>Taşınır Sayım ve Döküm Cetveli</a:t>
            </a:r>
            <a:r>
              <a:rPr lang="tr-TR" sz="1400" spc="-10" dirty="0">
                <a:solidFill>
                  <a:prstClr val="black"/>
                </a:solidFill>
                <a:latin typeface="Times New Roman" panose="02020603050405020304" pitchFamily="18" charset="0"/>
                <a:cs typeface="Times New Roman" panose="02020603050405020304" pitchFamily="18" charset="0"/>
              </a:rPr>
              <a:t> düzenlenir. Cetvel, </a:t>
            </a:r>
            <a:r>
              <a:rPr lang="tr-TR" sz="1400" b="1" spc="-10" dirty="0">
                <a:solidFill>
                  <a:prstClr val="black"/>
                </a:solidFill>
                <a:latin typeface="Times New Roman" panose="02020603050405020304" pitchFamily="18" charset="0"/>
                <a:cs typeface="Times New Roman" panose="02020603050405020304" pitchFamily="18" charset="0"/>
              </a:rPr>
              <a:t>sayım kurulu</a:t>
            </a:r>
            <a:r>
              <a:rPr lang="tr-TR" sz="1400" spc="-10" dirty="0">
                <a:solidFill>
                  <a:prstClr val="black"/>
                </a:solidFill>
                <a:latin typeface="Times New Roman" panose="02020603050405020304" pitchFamily="18" charset="0"/>
                <a:cs typeface="Times New Roman" panose="02020603050405020304" pitchFamily="18" charset="0"/>
              </a:rPr>
              <a:t> ile </a:t>
            </a:r>
            <a:r>
              <a:rPr lang="tr-TR" sz="1400" b="1" spc="-10" dirty="0">
                <a:solidFill>
                  <a:prstClr val="black"/>
                </a:solidFill>
                <a:latin typeface="Times New Roman" panose="02020603050405020304" pitchFamily="18" charset="0"/>
                <a:cs typeface="Times New Roman" panose="02020603050405020304" pitchFamily="18" charset="0"/>
              </a:rPr>
              <a:t>taşınır kayıt yetkilisi</a:t>
            </a:r>
            <a:r>
              <a:rPr lang="tr-TR" sz="1400" spc="-10" dirty="0">
                <a:solidFill>
                  <a:prstClr val="black"/>
                </a:solidFill>
                <a:latin typeface="Times New Roman" panose="02020603050405020304" pitchFamily="18" charset="0"/>
                <a:cs typeface="Times New Roman" panose="02020603050405020304" pitchFamily="18" charset="0"/>
              </a:rPr>
              <a:t> tarafından imzalanır. </a:t>
            </a:r>
            <a:r>
              <a:rPr lang="tr-TR" sz="1400" b="1" spc="-10" dirty="0">
                <a:solidFill>
                  <a:prstClr val="black"/>
                </a:solidFill>
                <a:latin typeface="Times New Roman" panose="02020603050405020304" pitchFamily="18" charset="0"/>
                <a:cs typeface="Times New Roman" panose="02020603050405020304" pitchFamily="18" charset="0"/>
              </a:rPr>
              <a:t>Bu Cetvel ve eki sayım tutanağı ile sayım sonuçlarına göre düzenlenen giriş ve çıkış belgeleri, taşınır kayıt yetkilisinin yıl sonu hesabını oluşturur.</a:t>
            </a:r>
          </a:p>
          <a:p>
            <a:pPr marL="12700" indent="0" algn="just">
              <a:spcBef>
                <a:spcPts val="1200"/>
              </a:spcBef>
              <a:spcAft>
                <a:spcPts val="1200"/>
              </a:spcAft>
              <a:buNone/>
            </a:pPr>
            <a:endParaRPr lang="tr-TR" sz="2000" spc="-10" dirty="0" smtClean="0">
              <a:solidFill>
                <a:prstClr val="black"/>
              </a:solidFill>
              <a:latin typeface="Calibri"/>
              <a:cs typeface="Calibri"/>
            </a:endParaRPr>
          </a:p>
          <a:p>
            <a:pPr marL="298450" indent="-285750" algn="just">
              <a:spcBef>
                <a:spcPts val="1200"/>
              </a:spcBef>
              <a:spcAft>
                <a:spcPts val="1200"/>
              </a:spcAft>
            </a:pPr>
            <a:endParaRPr lang="tr-TR" sz="2100" b="1" spc="-10" dirty="0" smtClean="0">
              <a:solidFill>
                <a:prstClr val="black"/>
              </a:solidFill>
              <a:latin typeface="Calibri"/>
              <a:cs typeface="Calibri"/>
            </a:endParaRPr>
          </a:p>
          <a:p>
            <a:pPr marL="298450" indent="-285750" algn="just">
              <a:spcBef>
                <a:spcPts val="1200"/>
              </a:spcBef>
              <a:spcAft>
                <a:spcPts val="1200"/>
              </a:spcAft>
            </a:pPr>
            <a:endParaRPr lang="tr-TR" sz="1600" spc="-10" dirty="0" smtClean="0">
              <a:solidFill>
                <a:prstClr val="black"/>
              </a:solidFill>
              <a:latin typeface="Calibri"/>
              <a:cs typeface="Calibri"/>
            </a:endParaRPr>
          </a:p>
          <a:p>
            <a:pPr marL="298450" indent="-285750" algn="just">
              <a:spcBef>
                <a:spcPts val="1200"/>
              </a:spcBef>
              <a:spcAft>
                <a:spcPts val="1200"/>
              </a:spcAft>
            </a:pPr>
            <a:endParaRPr lang="tr-TR" sz="18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Tree>
    <p:extLst>
      <p:ext uri="{BB962C8B-B14F-4D97-AF65-F5344CB8AC3E}">
        <p14:creationId xmlns:p14="http://schemas.microsoft.com/office/powerpoint/2010/main" val="1112745314"/>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33</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İçerik Yer Tutucusu 2"/>
          <p:cNvSpPr txBox="1">
            <a:spLocks/>
          </p:cNvSpPr>
          <p:nvPr/>
        </p:nvSpPr>
        <p:spPr>
          <a:xfrm>
            <a:off x="1109891" y="1341562"/>
            <a:ext cx="10405768" cy="5442329"/>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ctr">
              <a:spcBef>
                <a:spcPts val="775"/>
              </a:spcBef>
              <a:spcAft>
                <a:spcPts val="1200"/>
              </a:spcAft>
              <a:buFont typeface="Arial" pitchFamily="34" charset="0"/>
              <a:buNone/>
            </a:pPr>
            <a:r>
              <a:rPr lang="tr-TR" sz="1600" b="1" spc="-10" dirty="0" smtClean="0">
                <a:solidFill>
                  <a:srgbClr val="0098BC"/>
                </a:solidFill>
                <a:latin typeface="Times New Roman" panose="02020603050405020304" pitchFamily="18" charset="0"/>
                <a:cs typeface="Times New Roman" panose="02020603050405020304" pitchFamily="18" charset="0"/>
              </a:rPr>
              <a:t>Ambar Devir İşlemleri (Madde 33)</a:t>
            </a:r>
          </a:p>
          <a:p>
            <a:pPr marL="298450" indent="-285750" algn="just">
              <a:spcBef>
                <a:spcPts val="1200"/>
              </a:spcBef>
              <a:spcAft>
                <a:spcPts val="1200"/>
              </a:spcAft>
            </a:pPr>
            <a:r>
              <a:rPr lang="tr-TR" sz="1400" b="1" spc="-10" dirty="0" smtClean="0">
                <a:solidFill>
                  <a:prstClr val="black"/>
                </a:solidFill>
                <a:latin typeface="Times New Roman" panose="02020603050405020304" pitchFamily="18" charset="0"/>
                <a:cs typeface="Times New Roman" panose="02020603050405020304" pitchFamily="18" charset="0"/>
              </a:rPr>
              <a:t>Taşınır kayıt yetkilileri,</a:t>
            </a:r>
            <a:r>
              <a:rPr lang="tr-TR" sz="1400" spc="-10" dirty="0" smtClean="0">
                <a:solidFill>
                  <a:prstClr val="black"/>
                </a:solidFill>
                <a:latin typeface="Times New Roman" panose="02020603050405020304" pitchFamily="18" charset="0"/>
                <a:cs typeface="Times New Roman" panose="02020603050405020304" pitchFamily="18" charset="0"/>
              </a:rPr>
              <a:t> </a:t>
            </a:r>
            <a:r>
              <a:rPr lang="tr-TR" sz="1400" b="1" spc="-10" dirty="0" smtClean="0">
                <a:solidFill>
                  <a:prstClr val="black"/>
                </a:solidFill>
                <a:latin typeface="Times New Roman" panose="02020603050405020304" pitchFamily="18" charset="0"/>
                <a:cs typeface="Times New Roman" panose="02020603050405020304" pitchFamily="18" charset="0"/>
              </a:rPr>
              <a:t>sorumlulukları altındaki ambarlarda bulunan taşınırları ve bunlara ilişkin kayıt ve belgeleri, yerlerine görevlendirilenlere devretmeden görevlerinden ayrılamazlar. </a:t>
            </a:r>
            <a:r>
              <a:rPr lang="tr-TR" sz="1400" spc="-10" dirty="0" smtClean="0">
                <a:solidFill>
                  <a:prstClr val="black"/>
                </a:solidFill>
                <a:latin typeface="Times New Roman" panose="02020603050405020304" pitchFamily="18" charset="0"/>
                <a:cs typeface="Times New Roman" panose="02020603050405020304" pitchFamily="18" charset="0"/>
              </a:rPr>
              <a:t>Yeni görevlendirilen taşınır kayıt yetkilileri de söz konusu kayıt ve belgeleri aramak ve almak zorundadır.</a:t>
            </a:r>
          </a:p>
          <a:p>
            <a:pPr marL="298450" indent="-285750" algn="just">
              <a:spcBef>
                <a:spcPts val="1200"/>
              </a:spcBef>
              <a:spcAft>
                <a:spcPts val="1200"/>
              </a:spcAft>
            </a:pPr>
            <a:r>
              <a:rPr lang="tr-TR" sz="1400" b="1" spc="-10" dirty="0" smtClean="0">
                <a:solidFill>
                  <a:prstClr val="black"/>
                </a:solidFill>
                <a:latin typeface="Times New Roman" panose="02020603050405020304" pitchFamily="18" charset="0"/>
                <a:cs typeface="Times New Roman" panose="02020603050405020304" pitchFamily="18" charset="0"/>
              </a:rPr>
              <a:t>Ambarlarındaki taşınırları ve taşınır işlemlerine ilişkin kayıt ve belgeleri teslim etmeyen veya istifa, hastalık, tutuklanma, ölüm, görevden el çektirme gibi zorunlu nedenlerle devir ve teslim edemeyen taşınır kayıt yetkililerinin sorumluluğundaki taşınırlar ile dayanağı kayıt ve belgeler, devir kurulu aracılığı ile yeni taşınır kayıt yetkilisine devir ve teslim edilir.</a:t>
            </a:r>
            <a:r>
              <a:rPr lang="tr-TR" sz="1400" spc="-10" dirty="0" smtClean="0">
                <a:solidFill>
                  <a:prstClr val="black"/>
                </a:solidFill>
                <a:latin typeface="Times New Roman" panose="02020603050405020304" pitchFamily="18" charset="0"/>
                <a:cs typeface="Times New Roman" panose="02020603050405020304" pitchFamily="18" charset="0"/>
              </a:rPr>
              <a:t> Devir kurulu, harcama yetkilisi tarafından belirlenen bir kişinin başkanlığında, ambarı devralan taşınır kayıt yetkilisinin de katıldığı, en az üç kişiden oluşur. </a:t>
            </a:r>
            <a:r>
              <a:rPr lang="tr-TR" sz="1400" b="1" spc="-10" dirty="0" smtClean="0">
                <a:solidFill>
                  <a:prstClr val="black"/>
                </a:solidFill>
                <a:latin typeface="Times New Roman" panose="02020603050405020304" pitchFamily="18" charset="0"/>
                <a:cs typeface="Times New Roman" panose="02020603050405020304" pitchFamily="18" charset="0"/>
              </a:rPr>
              <a:t>Ambar devir işlemleri sonuçlanana kadar taşınır işlemleri yeni taşınır kayıt yetkilisi tarafından yapılır.</a:t>
            </a:r>
          </a:p>
          <a:p>
            <a:pPr marL="298450" lvl="0" indent="-285750" algn="just">
              <a:lnSpc>
                <a:spcPct val="100000"/>
              </a:lnSpc>
              <a:spcBef>
                <a:spcPts val="1200"/>
              </a:spcBef>
              <a:spcAft>
                <a:spcPts val="1200"/>
              </a:spcAft>
            </a:pPr>
            <a:r>
              <a:rPr lang="tr-TR" sz="1400" spc="-10" dirty="0">
                <a:solidFill>
                  <a:prstClr val="black"/>
                </a:solidFill>
                <a:latin typeface="Times New Roman" panose="02020603050405020304" pitchFamily="18" charset="0"/>
                <a:cs typeface="Times New Roman" panose="02020603050405020304" pitchFamily="18" charset="0"/>
              </a:rPr>
              <a:t>Ambarların devri, </a:t>
            </a:r>
            <a:r>
              <a:rPr lang="tr-TR" sz="1400" b="1" spc="-10" dirty="0">
                <a:solidFill>
                  <a:prstClr val="black"/>
                </a:solidFill>
                <a:latin typeface="Times New Roman" panose="02020603050405020304" pitchFamily="18" charset="0"/>
                <a:cs typeface="Times New Roman" panose="02020603050405020304" pitchFamily="18" charset="0"/>
              </a:rPr>
              <a:t>Ambar Devir ve Teslim Tutanağı </a:t>
            </a:r>
            <a:r>
              <a:rPr lang="tr-TR" sz="1400" spc="-10" dirty="0">
                <a:solidFill>
                  <a:prstClr val="black"/>
                </a:solidFill>
                <a:latin typeface="Times New Roman" panose="02020603050405020304" pitchFamily="18" charset="0"/>
                <a:cs typeface="Times New Roman" panose="02020603050405020304" pitchFamily="18" charset="0"/>
              </a:rPr>
              <a:t>düzenlenerek yapılır.</a:t>
            </a:r>
          </a:p>
          <a:p>
            <a:pPr marL="298450" lvl="0" indent="-285750" algn="just">
              <a:lnSpc>
                <a:spcPct val="100000"/>
              </a:lnSpc>
              <a:spcBef>
                <a:spcPts val="1200"/>
              </a:spcBef>
              <a:spcAft>
                <a:spcPts val="1200"/>
              </a:spcAft>
            </a:pPr>
            <a:r>
              <a:rPr lang="tr-TR" sz="1400" b="1" spc="-10" dirty="0">
                <a:solidFill>
                  <a:prstClr val="black"/>
                </a:solidFill>
                <a:latin typeface="Times New Roman" panose="02020603050405020304" pitchFamily="18" charset="0"/>
                <a:cs typeface="Times New Roman" panose="02020603050405020304" pitchFamily="18" charset="0"/>
              </a:rPr>
              <a:t>Taşınır kayıt yetkililerinin geçici görev, aylıksız izin, hastalık izni gibi on günlük süreyi aşmayan geçici ayrılmalarında,</a:t>
            </a:r>
            <a:r>
              <a:rPr lang="tr-TR" sz="1400" b="1" spc="-10" dirty="0">
                <a:solidFill>
                  <a:srgbClr val="0070C0"/>
                </a:solidFill>
                <a:latin typeface="Times New Roman" panose="02020603050405020304" pitchFamily="18" charset="0"/>
                <a:cs typeface="Times New Roman" panose="02020603050405020304" pitchFamily="18" charset="0"/>
              </a:rPr>
              <a:t> </a:t>
            </a:r>
            <a:r>
              <a:rPr lang="tr-TR" sz="1400" spc="-10" dirty="0">
                <a:solidFill>
                  <a:srgbClr val="0098BC"/>
                </a:solidFill>
                <a:latin typeface="Times New Roman" panose="02020603050405020304" pitchFamily="18" charset="0"/>
                <a:cs typeface="Times New Roman" panose="02020603050405020304" pitchFamily="18" charset="0"/>
              </a:rPr>
              <a:t>söz konusu ambar için yetkilendirilmiş başka bir taşınır kayıt yetkilisi bulunmaması durumunda </a:t>
            </a:r>
            <a:r>
              <a:rPr lang="tr-TR" sz="1400" spc="-10" dirty="0">
                <a:solidFill>
                  <a:prstClr val="black"/>
                </a:solidFill>
                <a:latin typeface="Times New Roman" panose="02020603050405020304" pitchFamily="18" charset="0"/>
                <a:cs typeface="Times New Roman" panose="02020603050405020304" pitchFamily="18" charset="0"/>
              </a:rPr>
              <a:t>harcama yetkilisi tarafından idarenin ihtiyaçları göz önünde bulundurularak </a:t>
            </a:r>
            <a:r>
              <a:rPr lang="tr-TR" sz="1400" b="1" spc="-10" dirty="0">
                <a:solidFill>
                  <a:prstClr val="black"/>
                </a:solidFill>
                <a:latin typeface="Times New Roman" panose="02020603050405020304" pitchFamily="18" charset="0"/>
                <a:cs typeface="Times New Roman" panose="02020603050405020304" pitchFamily="18" charset="0"/>
              </a:rPr>
              <a:t>gerekli tedbirler alınmak suretiyle ambar kapalı tutulabilir.</a:t>
            </a:r>
            <a:r>
              <a:rPr lang="tr-TR" sz="1400" spc="-10" dirty="0">
                <a:solidFill>
                  <a:prstClr val="black"/>
                </a:solidFill>
                <a:latin typeface="Times New Roman" panose="02020603050405020304" pitchFamily="18" charset="0"/>
                <a:cs typeface="Times New Roman" panose="02020603050405020304" pitchFamily="18" charset="0"/>
              </a:rPr>
              <a:t> Bu süre gerektiğinde harcama yetkilisi tarafından uzatılabilir.</a:t>
            </a:r>
          </a:p>
          <a:p>
            <a:pPr marL="298450" indent="-285750" algn="just">
              <a:spcBef>
                <a:spcPts val="1200"/>
              </a:spcBef>
              <a:spcAft>
                <a:spcPts val="1200"/>
              </a:spcAft>
            </a:pPr>
            <a:endParaRPr lang="tr-TR" sz="175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600" spc="-10" dirty="0" smtClean="0">
              <a:solidFill>
                <a:prstClr val="black"/>
              </a:solidFill>
              <a:latin typeface="Calibri"/>
              <a:cs typeface="Calibri"/>
            </a:endParaRPr>
          </a:p>
          <a:p>
            <a:pPr marL="298450" indent="-285750" algn="just">
              <a:spcBef>
                <a:spcPts val="1200"/>
              </a:spcBef>
              <a:spcAft>
                <a:spcPts val="1200"/>
              </a:spcAft>
            </a:pPr>
            <a:endParaRPr lang="tr-TR" sz="18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Tree>
    <p:extLst>
      <p:ext uri="{BB962C8B-B14F-4D97-AF65-F5344CB8AC3E}">
        <p14:creationId xmlns:p14="http://schemas.microsoft.com/office/powerpoint/2010/main" val="2026990170"/>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34</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İçerik Yer Tutucusu 2"/>
          <p:cNvSpPr txBox="1">
            <a:spLocks/>
          </p:cNvSpPr>
          <p:nvPr/>
        </p:nvSpPr>
        <p:spPr>
          <a:xfrm>
            <a:off x="1125242" y="1116413"/>
            <a:ext cx="10375065" cy="2889445"/>
          </a:xfrm>
          <a:prstGeom prst="rect">
            <a:avLst/>
          </a:prstGeom>
        </p:spPr>
        <p:txBody>
          <a:bodyPr>
            <a:normAutofit fontScale="77500" lnSpcReduction="2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ctr">
              <a:spcBef>
                <a:spcPts val="775"/>
              </a:spcBef>
              <a:spcAft>
                <a:spcPts val="1200"/>
              </a:spcAft>
              <a:buFont typeface="Arial" pitchFamily="34" charset="0"/>
              <a:buNone/>
            </a:pPr>
            <a:r>
              <a:rPr lang="tr-TR" sz="1700" b="1" spc="-10" dirty="0" smtClean="0">
                <a:solidFill>
                  <a:srgbClr val="0098BC"/>
                </a:solidFill>
                <a:latin typeface="Times New Roman" panose="02020603050405020304" pitchFamily="18" charset="0"/>
                <a:cs typeface="Times New Roman" panose="02020603050405020304" pitchFamily="18" charset="0"/>
              </a:rPr>
              <a:t>Taşınır Mal Yönetim Hesabı (Madde 34)</a:t>
            </a:r>
          </a:p>
          <a:p>
            <a:pPr marL="298450" indent="0" algn="just">
              <a:lnSpc>
                <a:spcPct val="110000"/>
              </a:lnSpc>
              <a:spcBef>
                <a:spcPts val="1200"/>
              </a:spcBef>
              <a:spcAft>
                <a:spcPts val="1200"/>
              </a:spcAft>
            </a:pPr>
            <a:r>
              <a:rPr lang="tr-TR" sz="1400" spc="-10" dirty="0" smtClean="0">
                <a:solidFill>
                  <a:prstClr val="black"/>
                </a:solidFill>
                <a:latin typeface="Times New Roman" panose="02020603050405020304" pitchFamily="18" charset="0"/>
                <a:cs typeface="Times New Roman" panose="02020603050405020304" pitchFamily="18" charset="0"/>
              </a:rPr>
              <a:t>Taşınır mal yönetim hesabı, 5018 sayılı Kanunun kaynakların kullanılması ve yönetilmesi konusunda harcama birimi ve harcama yetkililerine yüklediği sorumluluğun gereği olarak </a:t>
            </a:r>
            <a:r>
              <a:rPr lang="tr-TR" sz="1400" b="1" spc="-10" dirty="0" smtClean="0">
                <a:solidFill>
                  <a:prstClr val="black"/>
                </a:solidFill>
                <a:latin typeface="Times New Roman" panose="02020603050405020304" pitchFamily="18" charset="0"/>
                <a:cs typeface="Times New Roman" panose="02020603050405020304" pitchFamily="18" charset="0"/>
              </a:rPr>
              <a:t>taşınır kayıt ve işlemlerinin usulüne uygun yapılıp yapılmadığının harcama yetkilisi tarafından kontrol ve denetimine esas olmak üzere taşınır kayıt yetkilisi tarafından </a:t>
            </a:r>
            <a:r>
              <a:rPr lang="tr-TR" sz="1400" b="1" spc="-10" dirty="0" smtClean="0">
                <a:solidFill>
                  <a:srgbClr val="0070C0"/>
                </a:solidFill>
                <a:latin typeface="Times New Roman" panose="02020603050405020304" pitchFamily="18" charset="0"/>
                <a:cs typeface="Times New Roman" panose="02020603050405020304" pitchFamily="18" charset="0"/>
              </a:rPr>
              <a:t>harcama birimleri itibarıyla hazırlanır </a:t>
            </a:r>
            <a:r>
              <a:rPr lang="tr-TR" sz="1400" b="1" spc="-10" dirty="0" smtClean="0">
                <a:solidFill>
                  <a:prstClr val="black"/>
                </a:solidFill>
                <a:latin typeface="Times New Roman" panose="02020603050405020304" pitchFamily="18" charset="0"/>
                <a:cs typeface="Times New Roman" panose="02020603050405020304" pitchFamily="18" charset="0"/>
              </a:rPr>
              <a:t>ve taşınır kontrol yetkilisince kayıt ve belgeler ile mali tablolara uygunluğu kontrol edilerek imzalanır.</a:t>
            </a:r>
            <a:r>
              <a:rPr lang="tr-TR" sz="1400" spc="-10" dirty="0" smtClean="0">
                <a:solidFill>
                  <a:prstClr val="black"/>
                </a:solidFill>
                <a:latin typeface="Times New Roman" panose="02020603050405020304" pitchFamily="18" charset="0"/>
                <a:cs typeface="Times New Roman" panose="02020603050405020304" pitchFamily="18" charset="0"/>
              </a:rPr>
              <a:t> </a:t>
            </a:r>
            <a:r>
              <a:rPr lang="tr-TR" sz="1400" b="1" spc="-10" dirty="0" smtClean="0">
                <a:solidFill>
                  <a:prstClr val="black"/>
                </a:solidFill>
                <a:latin typeface="Times New Roman" panose="02020603050405020304" pitchFamily="18" charset="0"/>
                <a:cs typeface="Times New Roman" panose="02020603050405020304" pitchFamily="18" charset="0"/>
              </a:rPr>
              <a:t>Taşınır mal yönetim hesabında; önceki yıldan devredilen, yılı içinde giren, çıkan ve ertesi yıla devredilen taşınırlar ile yıl sonu sayımında bulunan fazla ve noksanlar gösterilir.</a:t>
            </a:r>
            <a:endParaRPr lang="tr-TR" sz="1400" b="1" spc="-10" dirty="0" smtClean="0">
              <a:solidFill>
                <a:srgbClr val="0070C0"/>
              </a:solidFill>
              <a:latin typeface="Times New Roman" panose="02020603050405020304" pitchFamily="18" charset="0"/>
              <a:cs typeface="Times New Roman" panose="02020603050405020304" pitchFamily="18" charset="0"/>
            </a:endParaRPr>
          </a:p>
          <a:p>
            <a:pPr marL="12700" indent="0" algn="just">
              <a:lnSpc>
                <a:spcPct val="110000"/>
              </a:lnSpc>
              <a:spcAft>
                <a:spcPts val="1000"/>
              </a:spcAft>
              <a:buFont typeface="Arial" pitchFamily="34" charset="0"/>
              <a:buNone/>
            </a:pPr>
            <a:r>
              <a:rPr lang="tr-TR" sz="1400" spc="-10" dirty="0" smtClean="0">
                <a:solidFill>
                  <a:prstClr val="black"/>
                </a:solidFill>
                <a:latin typeface="Times New Roman" panose="02020603050405020304" pitchFamily="18" charset="0"/>
                <a:cs typeface="Times New Roman" panose="02020603050405020304" pitchFamily="18" charset="0"/>
              </a:rPr>
              <a:t>Taşınır mal yönetim hesabı aşağıdaki cetvellerden oluşur:</a:t>
            </a:r>
          </a:p>
          <a:p>
            <a:pPr marL="12700" indent="0" algn="just">
              <a:lnSpc>
                <a:spcPct val="110000"/>
              </a:lnSpc>
              <a:spcAft>
                <a:spcPts val="10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a)</a:t>
            </a:r>
            <a:r>
              <a:rPr lang="tr-TR" sz="1400" spc="-10" dirty="0" smtClean="0">
                <a:solidFill>
                  <a:prstClr val="black"/>
                </a:solidFill>
                <a:latin typeface="Times New Roman" panose="02020603050405020304" pitchFamily="18" charset="0"/>
                <a:cs typeface="Times New Roman" panose="02020603050405020304" pitchFamily="18" charset="0"/>
              </a:rPr>
              <a:t> Yıl sonu sayımına ilişkin Sayım Tutanağı</a:t>
            </a:r>
          </a:p>
          <a:p>
            <a:pPr marL="12700" indent="0" algn="just">
              <a:lnSpc>
                <a:spcPct val="110000"/>
              </a:lnSpc>
              <a:spcAft>
                <a:spcPts val="10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b) </a:t>
            </a:r>
            <a:r>
              <a:rPr lang="tr-TR" sz="1400" spc="-10" dirty="0" smtClean="0">
                <a:solidFill>
                  <a:prstClr val="black"/>
                </a:solidFill>
                <a:latin typeface="Times New Roman" panose="02020603050405020304" pitchFamily="18" charset="0"/>
                <a:cs typeface="Times New Roman" panose="02020603050405020304" pitchFamily="18" charset="0"/>
              </a:rPr>
              <a:t>Taşınır Sayım ve Döküm Cetveli</a:t>
            </a:r>
          </a:p>
          <a:p>
            <a:pPr marL="12700" indent="0" algn="just">
              <a:lnSpc>
                <a:spcPct val="110000"/>
              </a:lnSpc>
              <a:spcAft>
                <a:spcPts val="10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c) </a:t>
            </a:r>
            <a:r>
              <a:rPr lang="tr-TR" sz="1400" spc="-10" dirty="0" smtClean="0">
                <a:solidFill>
                  <a:prstClr val="black"/>
                </a:solidFill>
                <a:latin typeface="Times New Roman" panose="02020603050405020304" pitchFamily="18" charset="0"/>
                <a:cs typeface="Times New Roman" panose="02020603050405020304" pitchFamily="18" charset="0"/>
              </a:rPr>
              <a:t>Harcama Birimi Taşınır Mal Yönetim Hesabı Cetveli; müze ve kütüphane olarak faaliyet gösteren harcama birimlerinde Müze/Kütüphane Yönetim Hesabı Cetveli</a:t>
            </a:r>
          </a:p>
          <a:p>
            <a:pPr marL="12700" indent="0" algn="just">
              <a:lnSpc>
                <a:spcPct val="110000"/>
              </a:lnSpc>
              <a:spcAft>
                <a:spcPts val="1000"/>
              </a:spcAft>
              <a:buFont typeface="Arial" pitchFamily="34" charset="0"/>
              <a:buNone/>
            </a:pPr>
            <a:r>
              <a:rPr lang="tr-TR" sz="1400" b="1" spc="-10" dirty="0" smtClean="0">
                <a:solidFill>
                  <a:prstClr val="black"/>
                </a:solidFill>
                <a:latin typeface="Times New Roman" panose="02020603050405020304" pitchFamily="18" charset="0"/>
                <a:cs typeface="Times New Roman" panose="02020603050405020304" pitchFamily="18" charset="0"/>
              </a:rPr>
              <a:t>ç) </a:t>
            </a:r>
            <a:r>
              <a:rPr lang="tr-TR" sz="1400" spc="-10" dirty="0" smtClean="0">
                <a:solidFill>
                  <a:prstClr val="black"/>
                </a:solidFill>
                <a:latin typeface="Times New Roman" panose="02020603050405020304" pitchFamily="18" charset="0"/>
                <a:cs typeface="Times New Roman" panose="02020603050405020304" pitchFamily="18" charset="0"/>
              </a:rPr>
              <a:t>Yıl sonu itibarıyla en son düzenlenen Varlık İşlem Fişinin sıra numarasını gösterir tutanak</a:t>
            </a:r>
          </a:p>
          <a:p>
            <a:pPr marL="298450" indent="-285750" algn="just">
              <a:spcBef>
                <a:spcPts val="1200"/>
              </a:spcBef>
              <a:spcAft>
                <a:spcPts val="1200"/>
              </a:spcAft>
            </a:pPr>
            <a:endParaRPr lang="tr-TR" sz="2000" b="1" spc="-10" dirty="0" smtClean="0">
              <a:solidFill>
                <a:prstClr val="black"/>
              </a:solidFill>
              <a:latin typeface="Calibri"/>
              <a:cs typeface="Calibri"/>
            </a:endParaRPr>
          </a:p>
          <a:p>
            <a:pPr marL="298450" indent="-285750" algn="just">
              <a:spcBef>
                <a:spcPts val="1200"/>
              </a:spcBef>
              <a:spcAft>
                <a:spcPts val="1200"/>
              </a:spcAft>
            </a:pPr>
            <a:endParaRPr lang="tr-TR" sz="175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600" spc="-10" dirty="0" smtClean="0">
              <a:solidFill>
                <a:prstClr val="black"/>
              </a:solidFill>
              <a:latin typeface="Calibri"/>
              <a:cs typeface="Calibri"/>
            </a:endParaRPr>
          </a:p>
          <a:p>
            <a:pPr marL="298450" indent="-285750" algn="just">
              <a:spcBef>
                <a:spcPts val="1200"/>
              </a:spcBef>
              <a:spcAft>
                <a:spcPts val="1200"/>
              </a:spcAft>
            </a:pPr>
            <a:endParaRPr lang="tr-TR" sz="18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pic>
        <p:nvPicPr>
          <p:cNvPr id="8" name="Resim 7"/>
          <p:cNvPicPr>
            <a:picLocks noChangeAspect="1"/>
          </p:cNvPicPr>
          <p:nvPr/>
        </p:nvPicPr>
        <p:blipFill>
          <a:blip r:embed="rId4"/>
          <a:stretch>
            <a:fillRect/>
          </a:stretch>
        </p:blipFill>
        <p:spPr>
          <a:xfrm>
            <a:off x="4655046" y="3861842"/>
            <a:ext cx="3492303" cy="2997746"/>
          </a:xfrm>
          <a:prstGeom prst="rect">
            <a:avLst/>
          </a:prstGeom>
        </p:spPr>
      </p:pic>
      <p:pic>
        <p:nvPicPr>
          <p:cNvPr id="16" name="Resim 15"/>
          <p:cNvPicPr>
            <a:picLocks noChangeAspect="1"/>
          </p:cNvPicPr>
          <p:nvPr/>
        </p:nvPicPr>
        <p:blipFill>
          <a:blip r:embed="rId5"/>
          <a:stretch>
            <a:fillRect/>
          </a:stretch>
        </p:blipFill>
        <p:spPr>
          <a:xfrm>
            <a:off x="8183268" y="3831773"/>
            <a:ext cx="3317039" cy="3027815"/>
          </a:xfrm>
          <a:prstGeom prst="rect">
            <a:avLst/>
          </a:prstGeom>
        </p:spPr>
      </p:pic>
      <p:pic>
        <p:nvPicPr>
          <p:cNvPr id="17" name="Resim 16"/>
          <p:cNvPicPr>
            <a:picLocks noChangeAspect="1"/>
          </p:cNvPicPr>
          <p:nvPr/>
        </p:nvPicPr>
        <p:blipFill>
          <a:blip r:embed="rId6"/>
          <a:stretch>
            <a:fillRect/>
          </a:stretch>
        </p:blipFill>
        <p:spPr>
          <a:xfrm>
            <a:off x="1125242" y="3861842"/>
            <a:ext cx="3457796" cy="2952328"/>
          </a:xfrm>
          <a:prstGeom prst="rect">
            <a:avLst/>
          </a:prstGeom>
        </p:spPr>
      </p:pic>
    </p:spTree>
    <p:extLst>
      <p:ext uri="{BB962C8B-B14F-4D97-AF65-F5344CB8AC3E}">
        <p14:creationId xmlns:p14="http://schemas.microsoft.com/office/powerpoint/2010/main" val="648106894"/>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fr-FR" sz="2400" dirty="0" err="1" smtClean="0">
                <a:solidFill>
                  <a:schemeClr val="bg1"/>
                </a:solidFill>
                <a:latin typeface="Times New Roman" panose="02020603050405020304" pitchFamily="18" charset="0"/>
                <a:cs typeface="Times New Roman" panose="02020603050405020304" pitchFamily="18" charset="0"/>
              </a:rPr>
              <a:t>Madde</a:t>
            </a:r>
            <a:r>
              <a:rPr lang="fr-FR" sz="2400" dirty="0" smtClean="0">
                <a:solidFill>
                  <a:schemeClr val="bg1"/>
                </a:solidFill>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34</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İçerik Yer Tutucusu 2"/>
          <p:cNvSpPr txBox="1">
            <a:spLocks/>
          </p:cNvSpPr>
          <p:nvPr/>
        </p:nvSpPr>
        <p:spPr>
          <a:xfrm>
            <a:off x="1125243" y="1116413"/>
            <a:ext cx="10408872" cy="5442329"/>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ctr">
              <a:spcBef>
                <a:spcPts val="775"/>
              </a:spcBef>
              <a:spcAft>
                <a:spcPts val="1200"/>
              </a:spcAft>
              <a:buFont typeface="Arial" pitchFamily="34" charset="0"/>
              <a:buNone/>
            </a:pPr>
            <a:r>
              <a:rPr lang="tr-TR" sz="1700" b="1" spc="-10" dirty="0" smtClean="0">
                <a:solidFill>
                  <a:srgbClr val="0098BC"/>
                </a:solidFill>
                <a:latin typeface="Times New Roman" panose="02020603050405020304" pitchFamily="18" charset="0"/>
                <a:cs typeface="Times New Roman" panose="02020603050405020304" pitchFamily="18" charset="0"/>
              </a:rPr>
              <a:t>Taşınır Mal Yönetim Hesabı (Madde 34)</a:t>
            </a:r>
          </a:p>
          <a:p>
            <a:pPr marL="12700" lvl="0" indent="0" algn="just">
              <a:lnSpc>
                <a:spcPct val="100000"/>
              </a:lnSpc>
              <a:spcBef>
                <a:spcPts val="1200"/>
              </a:spcBef>
              <a:spcAft>
                <a:spcPts val="1200"/>
              </a:spcAft>
              <a:buNone/>
            </a:pPr>
            <a:r>
              <a:rPr lang="tr-TR" sz="1400" spc="-10" dirty="0">
                <a:solidFill>
                  <a:prstClr val="black"/>
                </a:solidFill>
                <a:latin typeface="Times New Roman" panose="02020603050405020304" pitchFamily="18" charset="0"/>
                <a:cs typeface="Times New Roman" panose="02020603050405020304" pitchFamily="18" charset="0"/>
              </a:rPr>
              <a:t>Taşınır mal yönetim hesabı, taşınır kayıt yetkililerince aşağıdaki şekilde hazırlanır:</a:t>
            </a:r>
          </a:p>
          <a:p>
            <a:pPr marL="12700" lvl="0" indent="0" algn="just">
              <a:lnSpc>
                <a:spcPct val="100000"/>
              </a:lnSpc>
              <a:spcBef>
                <a:spcPts val="1200"/>
              </a:spcBef>
              <a:spcAft>
                <a:spcPts val="1200"/>
              </a:spcAft>
              <a:buNone/>
            </a:pPr>
            <a:r>
              <a:rPr lang="tr-TR" sz="1400" b="1" spc="-10" dirty="0">
                <a:solidFill>
                  <a:prstClr val="black"/>
                </a:solidFill>
                <a:latin typeface="Times New Roman" panose="02020603050405020304" pitchFamily="18" charset="0"/>
                <a:cs typeface="Times New Roman" panose="02020603050405020304" pitchFamily="18" charset="0"/>
              </a:rPr>
              <a:t>a) </a:t>
            </a:r>
            <a:r>
              <a:rPr lang="tr-TR" sz="1400" spc="-10" dirty="0">
                <a:solidFill>
                  <a:prstClr val="black"/>
                </a:solidFill>
                <a:latin typeface="Times New Roman" panose="02020603050405020304" pitchFamily="18" charset="0"/>
                <a:cs typeface="Times New Roman" panose="02020603050405020304" pitchFamily="18" charset="0"/>
              </a:rPr>
              <a:t>Sayım kurulu tarafından onaylanan </a:t>
            </a:r>
            <a:r>
              <a:rPr lang="tr-TR" sz="1400" b="1" spc="-10" dirty="0">
                <a:solidFill>
                  <a:prstClr val="black"/>
                </a:solidFill>
                <a:latin typeface="Times New Roman" panose="02020603050405020304" pitchFamily="18" charset="0"/>
                <a:cs typeface="Times New Roman" panose="02020603050405020304" pitchFamily="18" charset="0"/>
              </a:rPr>
              <a:t>Taşınır Sayım ve Döküm Cetveline dayanılarak ilgisine göre Harcama Birimi Taşınır Mal Yönetim Hesabı Cetveli, Müze Yönetim Hesabı Cetveli veya Kütüphane Yönetim Hesabı Cetveli düzenlenir.</a:t>
            </a:r>
            <a:r>
              <a:rPr lang="tr-TR" sz="1400" spc="-10" dirty="0">
                <a:solidFill>
                  <a:prstClr val="black"/>
                </a:solidFill>
                <a:latin typeface="Times New Roman" panose="02020603050405020304" pitchFamily="18" charset="0"/>
                <a:cs typeface="Times New Roman" panose="02020603050405020304" pitchFamily="18" charset="0"/>
              </a:rPr>
              <a:t> Bünyesinde tarihi veya sanat değeri olan taşınırlar ile kütüphane materyalleri bulunan kamu idareleri, gerekli görülmesi hâlinde söz konusu cetvellerden ilgili olanını ayrıca düzenleyebilirler.</a:t>
            </a:r>
          </a:p>
          <a:p>
            <a:pPr marL="12700" lvl="0" indent="0" algn="just">
              <a:lnSpc>
                <a:spcPct val="100000"/>
              </a:lnSpc>
              <a:spcBef>
                <a:spcPts val="1200"/>
              </a:spcBef>
              <a:spcAft>
                <a:spcPts val="1200"/>
              </a:spcAft>
              <a:buNone/>
            </a:pPr>
            <a:r>
              <a:rPr lang="tr-TR" sz="1400" b="1" spc="-10" dirty="0">
                <a:solidFill>
                  <a:prstClr val="black"/>
                </a:solidFill>
                <a:latin typeface="Times New Roman" panose="02020603050405020304" pitchFamily="18" charset="0"/>
                <a:cs typeface="Times New Roman" panose="02020603050405020304" pitchFamily="18" charset="0"/>
              </a:rPr>
              <a:t>b) </a:t>
            </a:r>
            <a:r>
              <a:rPr lang="tr-TR" sz="1400" spc="-10" dirty="0">
                <a:solidFill>
                  <a:prstClr val="black"/>
                </a:solidFill>
                <a:latin typeface="Times New Roman" panose="02020603050405020304" pitchFamily="18" charset="0"/>
                <a:cs typeface="Times New Roman" panose="02020603050405020304" pitchFamily="18" charset="0"/>
              </a:rPr>
              <a:t>(a) bendine göre düzenlenen ve </a:t>
            </a:r>
            <a:r>
              <a:rPr lang="tr-TR" sz="1400" b="1" spc="-10" dirty="0">
                <a:solidFill>
                  <a:prstClr val="black"/>
                </a:solidFill>
                <a:latin typeface="Times New Roman" panose="02020603050405020304" pitchFamily="18" charset="0"/>
                <a:cs typeface="Times New Roman" panose="02020603050405020304" pitchFamily="18" charset="0"/>
              </a:rPr>
              <a:t>taşınır kontrol yetkilisi tarafından da imzalanan cetveller</a:t>
            </a:r>
            <a:r>
              <a:rPr lang="tr-TR" sz="1400" spc="-10" dirty="0">
                <a:solidFill>
                  <a:prstClr val="black"/>
                </a:solidFill>
                <a:latin typeface="Times New Roman" panose="02020603050405020304" pitchFamily="18" charset="0"/>
                <a:cs typeface="Times New Roman" panose="02020603050405020304" pitchFamily="18" charset="0"/>
              </a:rPr>
              <a:t> muhasebe kayıtlarına uygunluğu yönünden kontrol edilerek onaylanmak üzere </a:t>
            </a:r>
            <a:r>
              <a:rPr lang="tr-TR" sz="1400" b="1" spc="-10" dirty="0">
                <a:solidFill>
                  <a:prstClr val="black"/>
                </a:solidFill>
                <a:latin typeface="Times New Roman" panose="02020603050405020304" pitchFamily="18" charset="0"/>
                <a:cs typeface="Times New Roman" panose="02020603050405020304" pitchFamily="18" charset="0"/>
              </a:rPr>
              <a:t>muhasebe yetkilisine gönderilir.</a:t>
            </a:r>
          </a:p>
          <a:p>
            <a:pPr marL="12700" lvl="0" indent="0" algn="just">
              <a:lnSpc>
                <a:spcPct val="100000"/>
              </a:lnSpc>
              <a:spcBef>
                <a:spcPts val="1200"/>
              </a:spcBef>
              <a:spcAft>
                <a:spcPts val="1200"/>
              </a:spcAft>
              <a:buNone/>
            </a:pPr>
            <a:r>
              <a:rPr lang="tr-TR" sz="1400" b="1" spc="-10" dirty="0">
                <a:solidFill>
                  <a:prstClr val="black"/>
                </a:solidFill>
                <a:latin typeface="Times New Roman" panose="02020603050405020304" pitchFamily="18" charset="0"/>
                <a:cs typeface="Times New Roman" panose="02020603050405020304" pitchFamily="18" charset="0"/>
              </a:rPr>
              <a:t>c) </a:t>
            </a:r>
            <a:r>
              <a:rPr lang="tr-TR" sz="1400" spc="-10" dirty="0">
                <a:solidFill>
                  <a:prstClr val="black"/>
                </a:solidFill>
                <a:latin typeface="Times New Roman" panose="02020603050405020304" pitchFamily="18" charset="0"/>
                <a:cs typeface="Times New Roman" panose="02020603050405020304" pitchFamily="18" charset="0"/>
              </a:rPr>
              <a:t>Muhasebe yetkilisince muhasebe kayıtlarına uygunluğu onaylanan cetvellerin ekine Taşınır Sayım ve Döküm Cetveli ile varsa sayımda noksan ve/veya fazla bulunanların çıkış ve/veya girişine ilişkin Varlık İşlem Fişleri </a:t>
            </a:r>
            <a:r>
              <a:rPr lang="tr-TR" sz="1400" spc="-10" dirty="0" smtClean="0">
                <a:solidFill>
                  <a:prstClr val="black"/>
                </a:solidFill>
                <a:latin typeface="Times New Roman" panose="02020603050405020304" pitchFamily="18" charset="0"/>
                <a:cs typeface="Times New Roman" panose="02020603050405020304" pitchFamily="18" charset="0"/>
              </a:rPr>
              <a:t>eklenir. Bir </a:t>
            </a:r>
            <a:r>
              <a:rPr lang="tr-TR" sz="1400" spc="-10" dirty="0">
                <a:solidFill>
                  <a:prstClr val="black"/>
                </a:solidFill>
                <a:latin typeface="Times New Roman" panose="02020603050405020304" pitchFamily="18" charset="0"/>
                <a:cs typeface="Times New Roman" panose="02020603050405020304" pitchFamily="18" charset="0"/>
              </a:rPr>
              <a:t>dosya hâlinde harcama yetkilisine sunulur.</a:t>
            </a:r>
          </a:p>
          <a:p>
            <a:pPr marL="12700" lvl="0" indent="0" algn="just">
              <a:lnSpc>
                <a:spcPct val="100000"/>
              </a:lnSpc>
              <a:spcBef>
                <a:spcPts val="2400"/>
              </a:spcBef>
              <a:spcAft>
                <a:spcPts val="1200"/>
              </a:spcAft>
              <a:buNone/>
            </a:pPr>
            <a:r>
              <a:rPr lang="tr-TR" sz="1400" b="1" spc="-10" dirty="0">
                <a:solidFill>
                  <a:prstClr val="black"/>
                </a:solidFill>
                <a:latin typeface="Times New Roman" panose="02020603050405020304" pitchFamily="18" charset="0"/>
                <a:cs typeface="Times New Roman" panose="02020603050405020304" pitchFamily="18" charset="0"/>
              </a:rPr>
              <a:t>ç) Taşınır mal yönetim hesabı; harcama yetkilisince, taşınır kayıt ve işlemlerinin usulüne uygun yapıldığı anlaşıldıktan, Harcama Birimi Taşınır Mal Yönetim Hesabı Cetvelinin Taşınır Sayım ve Döküm Cetveline uygunluğu görüldükten sonra onaylanır.</a:t>
            </a:r>
            <a:r>
              <a:rPr lang="tr-TR" sz="1400" spc="-10" dirty="0">
                <a:solidFill>
                  <a:prstClr val="black"/>
                </a:solidFill>
                <a:latin typeface="Times New Roman" panose="02020603050405020304" pitchFamily="18" charset="0"/>
                <a:cs typeface="Times New Roman" panose="02020603050405020304" pitchFamily="18" charset="0"/>
              </a:rPr>
              <a:t> Yetkili mercilerce istenildiğinde ibraz edilmek veya gönderilmek üzere harcama biriminde, muhafaza edilir</a:t>
            </a:r>
            <a:endParaRPr lang="tr-TR" sz="1400" b="1" spc="-10" dirty="0">
              <a:solidFill>
                <a:prstClr val="black"/>
              </a:solidFill>
              <a:latin typeface="Times New Roman" panose="02020603050405020304" pitchFamily="18" charset="0"/>
              <a:cs typeface="Times New Roman" panose="02020603050405020304" pitchFamily="18" charset="0"/>
            </a:endParaRPr>
          </a:p>
          <a:p>
            <a:pPr marL="298450" indent="-285750" algn="just">
              <a:spcBef>
                <a:spcPts val="1200"/>
              </a:spcBef>
              <a:spcAft>
                <a:spcPts val="1200"/>
              </a:spcAft>
            </a:pPr>
            <a:endParaRPr lang="tr-TR" sz="2000" b="1" spc="-10" dirty="0" smtClean="0">
              <a:solidFill>
                <a:prstClr val="black"/>
              </a:solidFill>
              <a:latin typeface="Calibri"/>
              <a:cs typeface="Calibri"/>
            </a:endParaRPr>
          </a:p>
          <a:p>
            <a:pPr marL="298450" indent="-285750" algn="just">
              <a:spcBef>
                <a:spcPts val="1200"/>
              </a:spcBef>
              <a:spcAft>
                <a:spcPts val="1200"/>
              </a:spcAft>
            </a:pPr>
            <a:endParaRPr lang="tr-TR" sz="175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600" spc="-10" dirty="0" smtClean="0">
              <a:solidFill>
                <a:prstClr val="black"/>
              </a:solidFill>
              <a:latin typeface="Calibri"/>
              <a:cs typeface="Calibri"/>
            </a:endParaRPr>
          </a:p>
          <a:p>
            <a:pPr marL="298450" indent="-285750" algn="just">
              <a:spcBef>
                <a:spcPts val="1200"/>
              </a:spcBef>
              <a:spcAft>
                <a:spcPts val="1200"/>
              </a:spcAft>
            </a:pPr>
            <a:endParaRPr lang="tr-TR" sz="18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Tree>
    <p:extLst>
      <p:ext uri="{BB962C8B-B14F-4D97-AF65-F5344CB8AC3E}">
        <p14:creationId xmlns:p14="http://schemas.microsoft.com/office/powerpoint/2010/main" val="573007263"/>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smtClean="0">
                <a:solidFill>
                  <a:schemeClr val="bg1"/>
                </a:solidFill>
                <a:latin typeface="Times New Roman" panose="02020603050405020304" pitchFamily="18" charset="0"/>
                <a:cs typeface="Times New Roman" panose="02020603050405020304" pitchFamily="18" charset="0"/>
              </a:rPr>
              <a:t>Sayıştay Denetimleri</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İçerik Yer Tutucusu 2"/>
          <p:cNvSpPr txBox="1">
            <a:spLocks/>
          </p:cNvSpPr>
          <p:nvPr/>
        </p:nvSpPr>
        <p:spPr>
          <a:xfrm>
            <a:off x="1125242" y="1116413"/>
            <a:ext cx="5257995" cy="5442329"/>
          </a:xfrm>
          <a:prstGeom prst="rect">
            <a:avLst/>
          </a:prstGeom>
        </p:spPr>
        <p:txBody>
          <a:bodyPr>
            <a:normAutofit fontScale="92500" lnSpcReduction="1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tr-TR" sz="1700" dirty="0" smtClean="0">
                <a:solidFill>
                  <a:srgbClr val="0098BC"/>
                </a:solidFill>
                <a:latin typeface="Times New Roman" panose="02020603050405020304" pitchFamily="18" charset="0"/>
                <a:ea typeface="Calibri" panose="020F0502020204030204" pitchFamily="34" charset="0"/>
                <a:cs typeface="Times New Roman" panose="02020603050405020304" pitchFamily="18" charset="0"/>
              </a:rPr>
              <a:t>Sayıştay Denetçileri, Strateji Geliştirme Daire Başkanlıkları ve İç Denetim Birim Başkanlıkları Tarafından Yapılan  Denetim ve Tespitlerde</a:t>
            </a:r>
            <a:endParaRPr lang="tr-TR" sz="1700" dirty="0" smtClean="0">
              <a:solidFill>
                <a:srgbClr val="0098BC"/>
              </a:solidFill>
              <a:latin typeface="Calibri" panose="020F0502020204030204" pitchFamily="34" charset="0"/>
              <a:ea typeface="Calibri" panose="020F0502020204030204" pitchFamily="34" charset="0"/>
              <a:cs typeface="Times New Roman" panose="02020603050405020304" pitchFamily="18" charset="0"/>
            </a:endParaRPr>
          </a:p>
          <a:p>
            <a:pPr marL="0" algn="just">
              <a:lnSpc>
                <a:spcPct val="150000"/>
              </a:lnSpc>
              <a:spcBef>
                <a:spcPts val="0"/>
              </a:spcBef>
            </a:pPr>
            <a:r>
              <a:rPr lang="tr-TR" sz="1500" dirty="0">
                <a:latin typeface="Times New Roman" panose="02020603050405020304" pitchFamily="18" charset="0"/>
                <a:ea typeface="Calibri" panose="020F0502020204030204" pitchFamily="34" charset="0"/>
                <a:cs typeface="Times New Roman" panose="02020603050405020304" pitchFamily="18" charset="0"/>
              </a:rPr>
              <a:t>T</a:t>
            </a:r>
            <a:r>
              <a:rPr lang="tr-TR" sz="1500" dirty="0" smtClean="0">
                <a:latin typeface="Times New Roman" panose="02020603050405020304" pitchFamily="18" charset="0"/>
                <a:ea typeface="Calibri" panose="020F0502020204030204" pitchFamily="34" charset="0"/>
                <a:cs typeface="Times New Roman" panose="02020603050405020304" pitchFamily="18" charset="0"/>
              </a:rPr>
              <a:t>aşınır mal işlemleri ile ilgili olarak, </a:t>
            </a:r>
          </a:p>
          <a:p>
            <a:pPr marL="0" indent="0" algn="just">
              <a:lnSpc>
                <a:spcPct val="150000"/>
              </a:lnSpc>
              <a:spcBef>
                <a:spcPts val="0"/>
              </a:spcBef>
              <a:buNone/>
            </a:pPr>
            <a:r>
              <a:rPr lang="tr-TR" sz="1500" b="1" dirty="0" smtClean="0">
                <a:latin typeface="Times New Roman" panose="02020603050405020304" pitchFamily="18" charset="0"/>
                <a:ea typeface="Calibri" panose="020F0502020204030204" pitchFamily="34" charset="0"/>
                <a:cs typeface="Times New Roman" panose="02020603050405020304" pitchFamily="18" charset="0"/>
              </a:rPr>
              <a:t>1-</a:t>
            </a:r>
            <a:r>
              <a:rPr lang="tr-TR" sz="1500" dirty="0" smtClean="0">
                <a:latin typeface="Times New Roman" panose="02020603050405020304" pitchFamily="18" charset="0"/>
                <a:ea typeface="Calibri" panose="020F0502020204030204" pitchFamily="34" charset="0"/>
                <a:cs typeface="Times New Roman" panose="02020603050405020304" pitchFamily="18" charset="0"/>
              </a:rPr>
              <a:t>Taşınır Mal Yönetim Sistemine girişi yapılan malzemelerin markasız olarak girildiği</a:t>
            </a:r>
          </a:p>
          <a:p>
            <a:pPr marL="0" indent="0" algn="just">
              <a:lnSpc>
                <a:spcPct val="150000"/>
              </a:lnSpc>
              <a:spcBef>
                <a:spcPts val="0"/>
              </a:spcBef>
              <a:buNone/>
            </a:pPr>
            <a:r>
              <a:rPr lang="tr-TR" sz="1500" b="1" dirty="0" smtClean="0">
                <a:latin typeface="Times New Roman" panose="02020603050405020304" pitchFamily="18" charset="0"/>
                <a:ea typeface="Calibri" panose="020F0502020204030204" pitchFamily="34" charset="0"/>
                <a:cs typeface="Times New Roman" panose="02020603050405020304" pitchFamily="18" charset="0"/>
              </a:rPr>
              <a:t>2-</a:t>
            </a:r>
            <a:r>
              <a:rPr lang="tr-TR" sz="1500" dirty="0" smtClean="0">
                <a:latin typeface="Times New Roman" panose="02020603050405020304" pitchFamily="18" charset="0"/>
                <a:ea typeface="Calibri" panose="020F0502020204030204" pitchFamily="34" charset="0"/>
                <a:cs typeface="Times New Roman" panose="02020603050405020304" pitchFamily="18" charset="0"/>
              </a:rPr>
              <a:t>Taşınır Mal Yönetim Sistemine girişi yapılan malzemelerin hesap kodlarının  hatalı seçildiği (150 hesap kodu yerine 255 hesap kodu vb.), </a:t>
            </a:r>
          </a:p>
          <a:p>
            <a:pPr marL="0" indent="0" algn="just">
              <a:lnSpc>
                <a:spcPct val="150000"/>
              </a:lnSpc>
              <a:spcBef>
                <a:spcPts val="0"/>
              </a:spcBef>
              <a:buNone/>
            </a:pPr>
            <a:r>
              <a:rPr lang="tr-TR" sz="1500" b="1" dirty="0" smtClean="0">
                <a:latin typeface="Times New Roman" panose="02020603050405020304" pitchFamily="18" charset="0"/>
                <a:ea typeface="Calibri" panose="020F0502020204030204" pitchFamily="34" charset="0"/>
                <a:cs typeface="Times New Roman" panose="02020603050405020304" pitchFamily="18" charset="0"/>
              </a:rPr>
              <a:t>3-</a:t>
            </a:r>
            <a:r>
              <a:rPr lang="tr-TR" sz="1500" dirty="0" smtClean="0">
                <a:latin typeface="Times New Roman" panose="02020603050405020304" pitchFamily="18" charset="0"/>
                <a:ea typeface="Calibri" panose="020F0502020204030204" pitchFamily="34" charset="0"/>
                <a:cs typeface="Times New Roman" panose="02020603050405020304" pitchFamily="18" charset="0"/>
              </a:rPr>
              <a:t> Ambarda kayıtlı görünen malzemelerin fiilen ambarda olmadığı yada ambarda bulunmasına rağmen kayıtlarda olmadığı</a:t>
            </a:r>
          </a:p>
          <a:p>
            <a:pPr marL="0" indent="0" algn="just">
              <a:lnSpc>
                <a:spcPct val="150000"/>
              </a:lnSpc>
              <a:spcBef>
                <a:spcPts val="0"/>
              </a:spcBef>
              <a:buNone/>
            </a:pPr>
            <a:r>
              <a:rPr lang="tr-TR" sz="1500" b="1" dirty="0" smtClean="0">
                <a:latin typeface="Times New Roman" panose="02020603050405020304" pitchFamily="18" charset="0"/>
                <a:ea typeface="Calibri" panose="020F0502020204030204" pitchFamily="34" charset="0"/>
                <a:cs typeface="Times New Roman" panose="02020603050405020304" pitchFamily="18" charset="0"/>
              </a:rPr>
              <a:t>4-</a:t>
            </a:r>
            <a:r>
              <a:rPr lang="tr-TR" sz="1500" dirty="0" smtClean="0">
                <a:latin typeface="Times New Roman" panose="02020603050405020304" pitchFamily="18" charset="0"/>
                <a:ea typeface="Calibri" panose="020F0502020204030204" pitchFamily="34" charset="0"/>
                <a:cs typeface="Times New Roman" panose="02020603050405020304" pitchFamily="18" charset="0"/>
              </a:rPr>
              <a:t> Taşınır zimmetleme işleminin hiç yapılmadığı veya kısmi yapılmış olduğu, </a:t>
            </a:r>
          </a:p>
          <a:p>
            <a:pPr marL="0" indent="0" algn="just">
              <a:lnSpc>
                <a:spcPct val="150000"/>
              </a:lnSpc>
              <a:spcBef>
                <a:spcPts val="0"/>
              </a:spcBef>
              <a:buNone/>
            </a:pPr>
            <a:r>
              <a:rPr lang="tr-TR" sz="1500" b="1" dirty="0" smtClean="0">
                <a:latin typeface="Times New Roman" panose="02020603050405020304" pitchFamily="18" charset="0"/>
                <a:ea typeface="Calibri" panose="020F0502020204030204" pitchFamily="34" charset="0"/>
                <a:cs typeface="Times New Roman" panose="02020603050405020304" pitchFamily="18" charset="0"/>
              </a:rPr>
              <a:t>5-</a:t>
            </a:r>
            <a:r>
              <a:rPr lang="tr-TR" sz="1500" dirty="0" smtClean="0">
                <a:latin typeface="Times New Roman" panose="02020603050405020304" pitchFamily="18" charset="0"/>
                <a:ea typeface="Calibri" panose="020F0502020204030204" pitchFamily="34" charset="0"/>
                <a:cs typeface="Times New Roman" panose="02020603050405020304" pitchFamily="18" charset="0"/>
              </a:rPr>
              <a:t> Birimlerde bulunan demirbaş malzemeler ile makine </a:t>
            </a:r>
            <a:r>
              <a:rPr lang="tr-TR" sz="1500" dirty="0" err="1" smtClean="0">
                <a:latin typeface="Times New Roman" panose="02020603050405020304" pitchFamily="18" charset="0"/>
                <a:ea typeface="Calibri" panose="020F0502020204030204" pitchFamily="34" charset="0"/>
                <a:cs typeface="Times New Roman" panose="02020603050405020304" pitchFamily="18" charset="0"/>
              </a:rPr>
              <a:t>teçhizatların</a:t>
            </a:r>
            <a:r>
              <a:rPr lang="tr-TR" sz="1500" dirty="0" smtClean="0">
                <a:latin typeface="Times New Roman" panose="02020603050405020304" pitchFamily="18" charset="0"/>
                <a:ea typeface="Calibri" panose="020F0502020204030204" pitchFamily="34" charset="0"/>
                <a:cs typeface="Times New Roman" panose="02020603050405020304" pitchFamily="18" charset="0"/>
              </a:rPr>
              <a:t> barkotlama işleminin yapılmadığı.</a:t>
            </a:r>
          </a:p>
          <a:p>
            <a:pPr marL="0" indent="0" algn="just">
              <a:lnSpc>
                <a:spcPct val="150000"/>
              </a:lnSpc>
              <a:spcBef>
                <a:spcPts val="0"/>
              </a:spcBef>
              <a:buNone/>
            </a:pPr>
            <a:r>
              <a:rPr lang="tr-TR" sz="1500" b="1" dirty="0" smtClean="0">
                <a:latin typeface="Times New Roman" panose="02020603050405020304" pitchFamily="18" charset="0"/>
                <a:ea typeface="Calibri" panose="020F0502020204030204" pitchFamily="34" charset="0"/>
                <a:cs typeface="Times New Roman" panose="02020603050405020304" pitchFamily="18" charset="0"/>
              </a:rPr>
              <a:t>6-</a:t>
            </a:r>
            <a:r>
              <a:rPr lang="tr-TR" sz="1500" dirty="0" smtClean="0">
                <a:latin typeface="Times New Roman" panose="02020603050405020304" pitchFamily="18" charset="0"/>
                <a:ea typeface="Calibri" panose="020F0502020204030204" pitchFamily="34" charset="0"/>
                <a:cs typeface="Times New Roman" panose="02020603050405020304" pitchFamily="18" charset="0"/>
              </a:rPr>
              <a:t> Ortak alanlarda kullanılan malzemelerin kişiye zimmetlendiği</a:t>
            </a:r>
          </a:p>
          <a:p>
            <a:pPr marL="0" indent="0" algn="just">
              <a:lnSpc>
                <a:spcPct val="150000"/>
              </a:lnSpc>
              <a:spcBef>
                <a:spcPts val="0"/>
              </a:spcBef>
              <a:buNone/>
            </a:pPr>
            <a:r>
              <a:rPr lang="tr-TR" sz="1500" b="1" dirty="0" smtClean="0">
                <a:latin typeface="Times New Roman" panose="02020603050405020304" pitchFamily="18" charset="0"/>
                <a:ea typeface="Calibri" panose="020F0502020204030204" pitchFamily="34" charset="0"/>
                <a:cs typeface="Times New Roman" panose="02020603050405020304" pitchFamily="18" charset="0"/>
              </a:rPr>
              <a:t>7-</a:t>
            </a:r>
            <a:r>
              <a:rPr lang="tr-TR" sz="1500" dirty="0" smtClean="0">
                <a:latin typeface="Times New Roman" panose="02020603050405020304" pitchFamily="18" charset="0"/>
                <a:ea typeface="Calibri" panose="020F0502020204030204" pitchFamily="34" charset="0"/>
                <a:cs typeface="Times New Roman" panose="02020603050405020304" pitchFamily="18" charset="0"/>
              </a:rPr>
              <a:t> Sarf malzeme çıkışlarının kullanıma verildikçe değil yıl sonunda toplu olarak yapıldığı gibi hata ve eksiklikler tespit edilmiştir. </a:t>
            </a:r>
          </a:p>
          <a:p>
            <a:pPr marL="0" indent="449580" algn="just">
              <a:spcBef>
                <a:spcPts val="0"/>
              </a:spcBef>
            </a:pPr>
            <a:endParaRPr lang="tr-TR" sz="1500" dirty="0" smtClean="0">
              <a:latin typeface="Times New Roman" panose="02020603050405020304" pitchFamily="18" charset="0"/>
              <a:ea typeface="Calibri" panose="020F0502020204030204" pitchFamily="34" charset="0"/>
              <a:cs typeface="Times New Roman" panose="02020603050405020304" pitchFamily="18" charset="0"/>
            </a:endParaRPr>
          </a:p>
          <a:p>
            <a:pPr marL="298450" indent="-285750" algn="just">
              <a:spcBef>
                <a:spcPts val="1200"/>
              </a:spcBef>
              <a:spcAft>
                <a:spcPts val="1200"/>
              </a:spcAft>
            </a:pPr>
            <a:endParaRPr lang="tr-TR" sz="175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600" spc="-10" dirty="0" smtClean="0">
              <a:solidFill>
                <a:prstClr val="black"/>
              </a:solidFill>
              <a:latin typeface="Calibri"/>
              <a:cs typeface="Calibri"/>
            </a:endParaRPr>
          </a:p>
          <a:p>
            <a:pPr marL="298450" indent="-285750" algn="just">
              <a:spcBef>
                <a:spcPts val="1200"/>
              </a:spcBef>
              <a:spcAft>
                <a:spcPts val="1200"/>
              </a:spcAft>
            </a:pPr>
            <a:endParaRPr lang="tr-TR" sz="18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pic>
        <p:nvPicPr>
          <p:cNvPr id="3" name="Resim 2"/>
          <p:cNvPicPr>
            <a:picLocks noChangeAspect="1"/>
          </p:cNvPicPr>
          <p:nvPr/>
        </p:nvPicPr>
        <p:blipFill>
          <a:blip r:embed="rId4"/>
          <a:stretch>
            <a:fillRect/>
          </a:stretch>
        </p:blipFill>
        <p:spPr>
          <a:xfrm>
            <a:off x="6814007" y="1076639"/>
            <a:ext cx="4686300" cy="5362575"/>
          </a:xfrm>
          <a:prstGeom prst="rect">
            <a:avLst/>
          </a:prstGeom>
        </p:spPr>
      </p:pic>
    </p:spTree>
    <p:extLst>
      <p:ext uri="{BB962C8B-B14F-4D97-AF65-F5344CB8AC3E}">
        <p14:creationId xmlns:p14="http://schemas.microsoft.com/office/powerpoint/2010/main" val="3320226588"/>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smtClean="0">
                <a:solidFill>
                  <a:schemeClr val="bg1"/>
                </a:solidFill>
                <a:latin typeface="Times New Roman" panose="02020603050405020304" pitchFamily="18" charset="0"/>
                <a:cs typeface="Times New Roman" panose="02020603050405020304" pitchFamily="18" charset="0"/>
              </a:rPr>
              <a:t>Sayıştay Denetimleri</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6626" name="Picture 2" descr="1.670.100+ çözüm Stok Fotoğrafları, Resimler ve Royalty-Free Görseller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7534" y="1177232"/>
            <a:ext cx="2452773" cy="1892522"/>
          </a:xfrm>
          <a:prstGeom prst="rect">
            <a:avLst/>
          </a:prstGeom>
          <a:noFill/>
          <a:extLst>
            <a:ext uri="{909E8E84-426E-40DD-AFC4-6F175D3DCCD1}">
              <a14:hiddenFill xmlns:a14="http://schemas.microsoft.com/office/drawing/2010/main">
                <a:solidFill>
                  <a:srgbClr val="FFFFFF"/>
                </a:solidFill>
              </a14:hiddenFill>
            </a:ext>
          </a:extLst>
        </p:spPr>
      </p:pic>
      <p:sp>
        <p:nvSpPr>
          <p:cNvPr id="15" name="İçerik Yer Tutucusu 2"/>
          <p:cNvSpPr txBox="1">
            <a:spLocks/>
          </p:cNvSpPr>
          <p:nvPr/>
        </p:nvSpPr>
        <p:spPr>
          <a:xfrm>
            <a:off x="1125243" y="1280700"/>
            <a:ext cx="10375064" cy="5442329"/>
          </a:xfrm>
          <a:prstGeom prst="rect">
            <a:avLst/>
          </a:prstGeom>
        </p:spPr>
        <p:txBody>
          <a:bodyPr>
            <a:normAutofit fontScale="70000" lnSpcReduction="20000"/>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07000"/>
              </a:lnSpc>
              <a:spcAft>
                <a:spcPts val="800"/>
              </a:spcAft>
              <a:buNone/>
            </a:pPr>
            <a:r>
              <a:rPr lang="tr-TR" sz="2300" b="1" dirty="0" smtClean="0">
                <a:solidFill>
                  <a:srgbClr val="0098BC"/>
                </a:solidFill>
                <a:latin typeface="Times New Roman" panose="02020603050405020304" pitchFamily="18" charset="0"/>
                <a:ea typeface="Calibri" panose="020F0502020204030204" pitchFamily="34" charset="0"/>
                <a:cs typeface="Times New Roman" panose="02020603050405020304" pitchFamily="18" charset="0"/>
              </a:rPr>
              <a:t>   Sayıştay Denetiminde Bahsi Geçen Konuların Çözüm Önerileri Ve İyileştirme Adımları</a:t>
            </a:r>
            <a:endParaRPr lang="tr-TR" sz="2300" dirty="0" smtClean="0">
              <a:solidFill>
                <a:srgbClr val="0098BC"/>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1-</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Üniversitemizin taşınır kayıt ve işlemlerinin yapıldığı Hazine ve Maliye Bakanlığı tarafından </a:t>
            </a:r>
          </a:p>
          <a:p>
            <a:pPr indent="0" algn="just">
              <a:lnSpc>
                <a:spcPct val="107000"/>
              </a:lnSpc>
              <a:spcAft>
                <a:spcPts val="800"/>
              </a:spcAft>
              <a:buNone/>
            </a:pPr>
            <a:r>
              <a:rPr lang="tr-TR" sz="2000" dirty="0" smtClean="0">
                <a:latin typeface="Times New Roman" panose="02020603050405020304" pitchFamily="18" charset="0"/>
                <a:ea typeface="Calibri" panose="020F0502020204030204" pitchFamily="34" charset="0"/>
                <a:cs typeface="Times New Roman" panose="02020603050405020304" pitchFamily="18" charset="0"/>
              </a:rPr>
              <a:t>geliştirilen Taşınır Kayıt ve Yönetim Sistemi (TKYS) ile biriminizdeki depo/ambar/servisler/vb. diğer </a:t>
            </a:r>
          </a:p>
          <a:p>
            <a:pPr indent="0" algn="just">
              <a:lnSpc>
                <a:spcPct val="107000"/>
              </a:lnSpc>
              <a:spcAft>
                <a:spcPts val="800"/>
              </a:spcAft>
              <a:buNone/>
            </a:pPr>
            <a:r>
              <a:rPr lang="tr-TR" sz="2000" dirty="0" smtClean="0">
                <a:latin typeface="Times New Roman" panose="02020603050405020304" pitchFamily="18" charset="0"/>
                <a:ea typeface="Calibri" panose="020F0502020204030204" pitchFamily="34" charset="0"/>
                <a:cs typeface="Times New Roman" panose="02020603050405020304" pitchFamily="18" charset="0"/>
              </a:rPr>
              <a:t>alanlardaki taşınırların fiili durumu örtüşmelidir. Birimizde olup kayıtlı olmayan taşınırlar için gerekli</a:t>
            </a:r>
          </a:p>
          <a:p>
            <a:pPr indent="0" algn="just">
              <a:lnSpc>
                <a:spcPct val="107000"/>
              </a:lnSpc>
              <a:spcAft>
                <a:spcPts val="800"/>
              </a:spcAft>
              <a:buNone/>
            </a:pP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araştırmaların yapılarak kayıt altına alınması sağlanmalıdır.</a:t>
            </a:r>
          </a:p>
          <a:p>
            <a:pPr indent="0" algn="just">
              <a:lnSpc>
                <a:spcPct val="107000"/>
              </a:lnSpc>
              <a:spcAft>
                <a:spcPts val="800"/>
              </a:spcAft>
              <a:buNone/>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2-</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Hatalı girilen taşınır hesap kodları düzeltilerek bütün dayanıklı taşınırlara taşınır kayıt yetkilisi tarafından bir sicil numarası (barkotlama) verilmesi ve ilgili dayanıklı taşınırın üzerine yapıştırılması sağlanmalıdır.</a:t>
            </a:r>
          </a:p>
          <a:p>
            <a:pPr indent="0" algn="just">
              <a:lnSpc>
                <a:spcPct val="107000"/>
              </a:lnSpc>
              <a:spcAft>
                <a:spcPts val="800"/>
              </a:spcAft>
              <a:buNone/>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3-</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Kişilere verilen malzemelerin kişiye zimmetlenmesi ortak alana verilen malzemelerin ortak alan olarak zimmetinin yapılması sağlanmalıdır.</a:t>
            </a:r>
          </a:p>
          <a:p>
            <a:pPr indent="0" algn="just">
              <a:lnSpc>
                <a:spcPct val="107000"/>
              </a:lnSpc>
              <a:spcAft>
                <a:spcPts val="800"/>
              </a:spcAft>
              <a:buNone/>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4-</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Biriminizde kullanılan </a:t>
            </a: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150-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İlk Madde ve Malzemeler Hesabında izlenen tüketim malzemelerinin çıkışları aylık dönemler itibarıyla Strateji Geliştirme Daire Başkanlığına TKYS sistemi üzerinden gönderilmelidir.</a:t>
            </a:r>
          </a:p>
          <a:p>
            <a:pPr indent="0" algn="just">
              <a:lnSpc>
                <a:spcPct val="107000"/>
              </a:lnSpc>
              <a:spcAft>
                <a:spcPts val="800"/>
              </a:spcAft>
              <a:buNone/>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5-</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Taşınır kayıt yetkilisi görevinin tecrübeli ve işi bilen kişilerce yerine getirilmesi konusunda hassasiyet gösterilmesi ve Taşınır kayıt yetkilisinin görev değişikliği yapılması durumunda sayım komisyonu kurulması, ambar sayımı ve genel sayım yapılması, taşınır kayıt yetkilileri arasında ambar devir teslim yapılmadan görev değişikliği yapılmaması ve devir ile ilgili evrakların harcama birimi tarafından muhafaza edilmelidir.</a:t>
            </a:r>
          </a:p>
          <a:p>
            <a:pPr indent="0" algn="just">
              <a:lnSpc>
                <a:spcPct val="107000"/>
              </a:lnSpc>
              <a:spcAft>
                <a:spcPts val="800"/>
              </a:spcAft>
              <a:buNone/>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 6-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Birim ambarlarında ihtiyaç fazlası olarak bulunan malzemelerin ihtiyacı olan birimlere devredilerek kullanıma verilmesi, Taşınırların uzun süreli ambarlarda muhafaza edilmemesi gerekmektedir.</a:t>
            </a:r>
          </a:p>
          <a:p>
            <a:pPr indent="0" algn="just">
              <a:lnSpc>
                <a:spcPct val="107000"/>
              </a:lnSpc>
              <a:spcAft>
                <a:spcPts val="800"/>
              </a:spcAft>
              <a:buNone/>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7-</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Ekonomik ömrünü tamamlamış olan taşınırların hurdaya ayırma işlemlerinin yapılması ve kurulacak komisyon tarafından hurdaya ayrılmasına karar verilen ve ekonomik değeri olan taşınırların satışının yapılabilmesi için İdari ve Mali İşler Daire Başkanlığı ile irtibata geçilmelidir.</a:t>
            </a:r>
          </a:p>
          <a:p>
            <a:pPr marL="298450" indent="-285750" algn="just">
              <a:spcBef>
                <a:spcPts val="1200"/>
              </a:spcBef>
              <a:spcAft>
                <a:spcPts val="1200"/>
              </a:spcAft>
            </a:pPr>
            <a:endParaRPr lang="tr-TR" sz="23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600" spc="-10" dirty="0" smtClean="0">
              <a:solidFill>
                <a:prstClr val="black"/>
              </a:solidFill>
              <a:latin typeface="Calibri"/>
              <a:cs typeface="Calibri"/>
            </a:endParaRPr>
          </a:p>
          <a:p>
            <a:pPr marL="298450" indent="-285750" algn="just">
              <a:spcBef>
                <a:spcPts val="1200"/>
              </a:spcBef>
              <a:spcAft>
                <a:spcPts val="1200"/>
              </a:spcAft>
            </a:pPr>
            <a:endParaRPr lang="tr-TR" sz="18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spTree>
    <p:extLst>
      <p:ext uri="{BB962C8B-B14F-4D97-AF65-F5344CB8AC3E}">
        <p14:creationId xmlns:p14="http://schemas.microsoft.com/office/powerpoint/2010/main" val="2321515340"/>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5243" y="310990"/>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smtClean="0">
                <a:solidFill>
                  <a:schemeClr val="bg1"/>
                </a:solidFill>
                <a:latin typeface="Times New Roman" panose="02020603050405020304" pitchFamily="18" charset="0"/>
                <a:cs typeface="Times New Roman" panose="02020603050405020304" pitchFamily="18" charset="0"/>
              </a:rPr>
              <a:t>Sayıştay Denetimleri</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İçerik Yer Tutucusu 2"/>
          <p:cNvSpPr txBox="1">
            <a:spLocks/>
          </p:cNvSpPr>
          <p:nvPr/>
        </p:nvSpPr>
        <p:spPr>
          <a:xfrm>
            <a:off x="1125243" y="1280701"/>
            <a:ext cx="10375064" cy="5029414"/>
          </a:xfrm>
          <a:prstGeom prst="rect">
            <a:avLst/>
          </a:prstGeom>
        </p:spPr>
        <p:txBody>
          <a:bodyPr>
            <a:normAutofit/>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8- </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Demirbaş </a:t>
            </a:r>
            <a:r>
              <a:rPr lang="tr-TR" sz="1400" dirty="0">
                <a:latin typeface="Times New Roman" panose="02020603050405020304" pitchFamily="18" charset="0"/>
                <a:ea typeface="Calibri" panose="020F0502020204030204" pitchFamily="34" charset="0"/>
                <a:cs typeface="Times New Roman" panose="02020603050405020304" pitchFamily="18" charset="0"/>
              </a:rPr>
              <a:t>malzemelerin yerlerinin taşınır kayıt yetkilisinin haberi olmadan değiştirilmemesi </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konusunda</a:t>
            </a:r>
          </a:p>
          <a:p>
            <a:pPr marL="0" indent="0" algn="just">
              <a:lnSpc>
                <a:spcPct val="120000"/>
              </a:lnSpc>
              <a:spcBef>
                <a:spcPts val="0"/>
              </a:spcBef>
              <a:buNone/>
            </a:pP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1400" dirty="0">
                <a:latin typeface="Times New Roman" panose="02020603050405020304" pitchFamily="18" charset="0"/>
                <a:ea typeface="Calibri" panose="020F0502020204030204" pitchFamily="34" charset="0"/>
                <a:cs typeface="Times New Roman" panose="02020603050405020304" pitchFamily="18" charset="0"/>
              </a:rPr>
              <a:t>tüm birim personellerinin bilgilendirilmesi sağlanmalıdır.</a:t>
            </a:r>
          </a:p>
          <a:p>
            <a:pPr marL="0" indent="0" algn="just">
              <a:lnSpc>
                <a:spcPct val="120000"/>
              </a:lnSpc>
              <a:spcBef>
                <a:spcPts val="0"/>
              </a:spcBef>
              <a:buNone/>
            </a:pPr>
            <a:r>
              <a:rPr lang="tr-TR" sz="1400" b="1" dirty="0">
                <a:latin typeface="Times New Roman" panose="02020603050405020304" pitchFamily="18" charset="0"/>
                <a:ea typeface="Calibri" panose="020F0502020204030204" pitchFamily="34" charset="0"/>
                <a:cs typeface="Times New Roman" panose="02020603050405020304" pitchFamily="18" charset="0"/>
              </a:rPr>
              <a:t> </a:t>
            </a: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9- </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Ortak </a:t>
            </a:r>
            <a:r>
              <a:rPr lang="tr-TR" sz="1400" dirty="0">
                <a:latin typeface="Times New Roman" panose="02020603050405020304" pitchFamily="18" charset="0"/>
                <a:ea typeface="Calibri" panose="020F0502020204030204" pitchFamily="34" charset="0"/>
                <a:cs typeface="Times New Roman" panose="02020603050405020304" pitchFamily="18" charset="0"/>
              </a:rPr>
              <a:t>alana zimmetlenmiş malzemelerin zimmetlendiği alanda muhafaza edilmesi sağlanmalıdır. </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10- </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Kurumdan </a:t>
            </a:r>
            <a:r>
              <a:rPr lang="tr-TR" sz="1400" dirty="0">
                <a:latin typeface="Times New Roman" panose="02020603050405020304" pitchFamily="18" charset="0"/>
                <a:ea typeface="Calibri" panose="020F0502020204030204" pitchFamily="34" charset="0"/>
                <a:cs typeface="Times New Roman" panose="02020603050405020304" pitchFamily="18" charset="0"/>
              </a:rPr>
              <a:t>ayrılan personelin ilişik kesme durumunda zimmetli malzemelerin iade alınması. İlişik kesme </a:t>
            </a:r>
            <a:endParaRPr lang="tr-TR"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tr-TR" sz="1400" dirty="0" smtClean="0">
                <a:latin typeface="Times New Roman" panose="02020603050405020304" pitchFamily="18" charset="0"/>
                <a:ea typeface="Calibri" panose="020F0502020204030204" pitchFamily="34" charset="0"/>
                <a:cs typeface="Times New Roman" panose="02020603050405020304" pitchFamily="18" charset="0"/>
              </a:rPr>
              <a:t>belgesinin </a:t>
            </a:r>
            <a:r>
              <a:rPr lang="tr-TR" sz="1400" dirty="0">
                <a:latin typeface="Times New Roman" panose="02020603050405020304" pitchFamily="18" charset="0"/>
                <a:ea typeface="Calibri" panose="020F0502020204030204" pitchFamily="34" charset="0"/>
                <a:cs typeface="Times New Roman" panose="02020603050405020304" pitchFamily="18" charset="0"/>
              </a:rPr>
              <a:t>ilgili taşınır kayıt yetkilisi tarafından imzalanmaması durumunda ilişiğinin kesilmemesi gerekmektedir.</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11-</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Alınan </a:t>
            </a:r>
            <a:r>
              <a:rPr lang="tr-TR" sz="1400" dirty="0">
                <a:latin typeface="Times New Roman" panose="02020603050405020304" pitchFamily="18" charset="0"/>
                <a:ea typeface="Calibri" panose="020F0502020204030204" pitchFamily="34" charset="0"/>
                <a:cs typeface="Times New Roman" panose="02020603050405020304" pitchFamily="18" charset="0"/>
              </a:rPr>
              <a:t>malzemelerin TKYS sistemine girişlerinde marka ve modellerinin tam ve doğru şekilde giriş </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işlemlerinin</a:t>
            </a:r>
          </a:p>
          <a:p>
            <a:pPr marL="0" indent="0" algn="just">
              <a:lnSpc>
                <a:spcPct val="120000"/>
              </a:lnSpc>
              <a:spcBef>
                <a:spcPts val="0"/>
              </a:spcBef>
              <a:buNone/>
            </a:pP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1400" dirty="0">
                <a:latin typeface="Times New Roman" panose="02020603050405020304" pitchFamily="18" charset="0"/>
                <a:ea typeface="Calibri" panose="020F0502020204030204" pitchFamily="34" charset="0"/>
                <a:cs typeface="Times New Roman" panose="02020603050405020304" pitchFamily="18" charset="0"/>
              </a:rPr>
              <a:t>yapılması sağlanmalıdır.</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12-</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Taşınır </a:t>
            </a:r>
            <a:r>
              <a:rPr lang="tr-TR" sz="1400" dirty="0">
                <a:latin typeface="Times New Roman" panose="02020603050405020304" pitchFamily="18" charset="0"/>
                <a:ea typeface="Calibri" panose="020F0502020204030204" pitchFamily="34" charset="0"/>
                <a:cs typeface="Times New Roman" panose="02020603050405020304" pitchFamily="18" charset="0"/>
              </a:rPr>
              <a:t>giriş ve çıkış işlemlerinin TKYS sistemi üzerinden muhasebe birimine zamanında bildirilmelidir.</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13-</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Taşınır </a:t>
            </a:r>
            <a:r>
              <a:rPr lang="tr-TR" sz="1400" dirty="0">
                <a:latin typeface="Times New Roman" panose="02020603050405020304" pitchFamily="18" charset="0"/>
                <a:ea typeface="Calibri" panose="020F0502020204030204" pitchFamily="34" charset="0"/>
                <a:cs typeface="Times New Roman" panose="02020603050405020304" pitchFamily="18" charset="0"/>
              </a:rPr>
              <a:t>giriş ve çıkışları Taşınır İşlem Fişi ile kayıt altına alınmalıdır.</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14- </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Tüketim </a:t>
            </a:r>
            <a:r>
              <a:rPr lang="tr-TR" sz="1400" dirty="0">
                <a:latin typeface="Times New Roman" panose="02020603050405020304" pitchFamily="18" charset="0"/>
                <a:ea typeface="Calibri" panose="020F0502020204030204" pitchFamily="34" charset="0"/>
                <a:cs typeface="Times New Roman" panose="02020603050405020304" pitchFamily="18" charset="0"/>
              </a:rPr>
              <a:t>malzemeleri ve dayanıklı taşınırların istek belgesi düzenlenmeden kullanıma verilmemesi ve dayanıklı taşınırların kişilere veya ortak kullanım alanlarına verilmesinde taşınır teslim belgesi ve/veya dayanıklı taşınırlar belgesi düzenlenmelidir.</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15- </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Yılsonu </a:t>
            </a:r>
            <a:r>
              <a:rPr lang="tr-TR" sz="1400" dirty="0">
                <a:latin typeface="Times New Roman" panose="02020603050405020304" pitchFamily="18" charset="0"/>
                <a:ea typeface="Calibri" panose="020F0502020204030204" pitchFamily="34" charset="0"/>
                <a:cs typeface="Times New Roman" panose="02020603050405020304" pitchFamily="18" charset="0"/>
              </a:rPr>
              <a:t>sayımını yapan sayım kurulunun harcama yetkilisi tarafından yazılı olarak oluşturulmalıdır.</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16-</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Proje </a:t>
            </a:r>
            <a:r>
              <a:rPr lang="tr-TR" sz="1400" dirty="0">
                <a:latin typeface="Times New Roman" panose="02020603050405020304" pitchFamily="18" charset="0"/>
                <a:ea typeface="Calibri" panose="020F0502020204030204" pitchFamily="34" charset="0"/>
                <a:cs typeface="Times New Roman" panose="02020603050405020304" pitchFamily="18" charset="0"/>
              </a:rPr>
              <a:t>kapsamında alınan malzemelerin ilgili proje yürütücüsüne veya belirlediği kişiye zimmet işleminin yapılması ve proje bitim tarihinde ilgili projeden alınan malzemelerin iade alınması gerekmektedir</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17-</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Ortak </a:t>
            </a:r>
            <a:r>
              <a:rPr lang="tr-TR" sz="1400" dirty="0">
                <a:latin typeface="Times New Roman" panose="02020603050405020304" pitchFamily="18" charset="0"/>
                <a:ea typeface="Calibri" panose="020F0502020204030204" pitchFamily="34" charset="0"/>
                <a:cs typeface="Times New Roman" panose="02020603050405020304" pitchFamily="18" charset="0"/>
              </a:rPr>
              <a:t>kullanıma verilen malzemelerin dayanıklı taşınır listesinin sorumlular tarafından imzalanıp odaya asılmalıdır.</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18-</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Harcama </a:t>
            </a:r>
            <a:r>
              <a:rPr lang="tr-TR" sz="1400" dirty="0">
                <a:latin typeface="Times New Roman" panose="02020603050405020304" pitchFamily="18" charset="0"/>
                <a:ea typeface="Calibri" panose="020F0502020204030204" pitchFamily="34" charset="0"/>
                <a:cs typeface="Times New Roman" panose="02020603050405020304" pitchFamily="18" charset="0"/>
              </a:rPr>
              <a:t>birimlerine taşınır devir işleminde sistem üzerinden talep oluşturulmalıdır</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19-</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Yılsonu </a:t>
            </a:r>
            <a:r>
              <a:rPr lang="tr-TR" sz="1400" dirty="0">
                <a:latin typeface="Times New Roman" panose="02020603050405020304" pitchFamily="18" charset="0"/>
                <a:ea typeface="Calibri" panose="020F0502020204030204" pitchFamily="34" charset="0"/>
                <a:cs typeface="Times New Roman" panose="02020603050405020304" pitchFamily="18" charset="0"/>
              </a:rPr>
              <a:t>sayım işlemlerinin her yılsonu itibari ile fiili olarak yapılmalıdır.</a:t>
            </a:r>
          </a:p>
          <a:p>
            <a:pPr marL="0" indent="0" algn="just">
              <a:lnSpc>
                <a:spcPct val="120000"/>
              </a:lnSpc>
              <a:spcBef>
                <a:spcPts val="0"/>
              </a:spcBef>
              <a:buNone/>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20-</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Taşınır </a:t>
            </a:r>
            <a:r>
              <a:rPr lang="tr-TR" sz="1400" dirty="0">
                <a:latin typeface="Times New Roman" panose="02020603050405020304" pitchFamily="18" charset="0"/>
                <a:ea typeface="Calibri" panose="020F0502020204030204" pitchFamily="34" charset="0"/>
                <a:cs typeface="Times New Roman" panose="02020603050405020304" pitchFamily="18" charset="0"/>
              </a:rPr>
              <a:t>işlemleri Taşınır Kontrol Yetkilisi tarafından takip edilmelidir.</a:t>
            </a:r>
          </a:p>
          <a:p>
            <a:pPr indent="0" algn="just">
              <a:lnSpc>
                <a:spcPct val="107000"/>
              </a:lnSpc>
              <a:spcAft>
                <a:spcPts val="800"/>
              </a:spcAft>
              <a:buNone/>
            </a:pPr>
            <a:endParaRPr lang="tr-TR" sz="23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600" spc="-10" dirty="0" smtClean="0">
              <a:solidFill>
                <a:prstClr val="black"/>
              </a:solidFill>
              <a:latin typeface="Calibri"/>
              <a:cs typeface="Calibri"/>
            </a:endParaRPr>
          </a:p>
          <a:p>
            <a:pPr marL="298450" indent="-285750" algn="just">
              <a:spcBef>
                <a:spcPts val="1200"/>
              </a:spcBef>
              <a:spcAft>
                <a:spcPts val="1200"/>
              </a:spcAft>
            </a:pPr>
            <a:endParaRPr lang="tr-TR" sz="1800"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2400" b="1" spc="-10" dirty="0" smtClean="0">
              <a:solidFill>
                <a:prstClr val="black"/>
              </a:solidFill>
              <a:latin typeface="Calibri"/>
              <a:cs typeface="Calibri"/>
            </a:endParaRPr>
          </a:p>
          <a:p>
            <a:pPr marL="298450" indent="-285750" algn="just">
              <a:spcBef>
                <a:spcPts val="1200"/>
              </a:spcBef>
              <a:spcAft>
                <a:spcPts val="1200"/>
              </a:spcAft>
            </a:pPr>
            <a:endParaRPr lang="tr-TR" sz="1700" spc="-10" dirty="0" smtClean="0">
              <a:solidFill>
                <a:prstClr val="black"/>
              </a:solidFill>
              <a:latin typeface="Calibri"/>
              <a:cs typeface="Calibri"/>
            </a:endParaRPr>
          </a:p>
          <a:p>
            <a:pPr marL="12700" indent="0" algn="just">
              <a:spcBef>
                <a:spcPts val="775"/>
              </a:spcBef>
              <a:spcAft>
                <a:spcPts val="800"/>
              </a:spcAft>
              <a:buFont typeface="Arial" pitchFamily="34" charset="0"/>
              <a:buNone/>
            </a:pPr>
            <a:endParaRPr lang="tr-TR" sz="2400" dirty="0">
              <a:solidFill>
                <a:prstClr val="black"/>
              </a:solidFill>
              <a:latin typeface="Calibri"/>
            </a:endParaRPr>
          </a:p>
        </p:txBody>
      </p:sp>
      <p:pic>
        <p:nvPicPr>
          <p:cNvPr id="3" name="Resim 2"/>
          <p:cNvPicPr>
            <a:picLocks noChangeAspect="1"/>
          </p:cNvPicPr>
          <p:nvPr/>
        </p:nvPicPr>
        <p:blipFill>
          <a:blip r:embed="rId4"/>
          <a:stretch>
            <a:fillRect/>
          </a:stretch>
        </p:blipFill>
        <p:spPr>
          <a:xfrm>
            <a:off x="9551590" y="1177233"/>
            <a:ext cx="2306949" cy="2252561"/>
          </a:xfrm>
          <a:prstGeom prst="rect">
            <a:avLst/>
          </a:prstGeom>
        </p:spPr>
      </p:pic>
    </p:spTree>
    <p:extLst>
      <p:ext uri="{BB962C8B-B14F-4D97-AF65-F5344CB8AC3E}">
        <p14:creationId xmlns:p14="http://schemas.microsoft.com/office/powerpoint/2010/main" val="930508439"/>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3" name="İçerik Yer Tutucusu 2">
            <a:extLst>
              <a:ext uri="{FF2B5EF4-FFF2-40B4-BE49-F238E27FC236}">
                <a16:creationId xmlns:a16="http://schemas.microsoft.com/office/drawing/2014/main" id="{415610BF-56EC-09BA-DE1C-612C0BC1FDF0}"/>
              </a:ext>
            </a:extLst>
          </p:cNvPr>
          <p:cNvSpPr txBox="1">
            <a:spLocks/>
          </p:cNvSpPr>
          <p:nvPr/>
        </p:nvSpPr>
        <p:spPr>
          <a:xfrm>
            <a:off x="1126654" y="261442"/>
            <a:ext cx="10404000"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a:solidFill>
                  <a:schemeClr val="bg1"/>
                </a:solidFill>
                <a:latin typeface="Times New Roman" panose="02020603050405020304" pitchFamily="18" charset="0"/>
                <a:cs typeface="Times New Roman" panose="02020603050405020304" pitchFamily="18" charset="0"/>
              </a:rPr>
              <a:t>TAŞINIR İŞLEMLERİ VE  HARCAMA </a:t>
            </a:r>
            <a:r>
              <a:rPr lang="tr-TR" sz="2400" dirty="0" smtClean="0">
                <a:solidFill>
                  <a:schemeClr val="bg1"/>
                </a:solidFill>
                <a:latin typeface="Times New Roman" panose="02020603050405020304" pitchFamily="18" charset="0"/>
                <a:cs typeface="Times New Roman" panose="02020603050405020304" pitchFamily="18" charset="0"/>
              </a:rPr>
              <a:t>YETKİLİLERİNİN SORUMLULUĞU </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4" name="Dikdörtgen 13"/>
          <p:cNvSpPr/>
          <p:nvPr/>
        </p:nvSpPr>
        <p:spPr>
          <a:xfrm>
            <a:off x="1126654" y="1314306"/>
            <a:ext cx="10404000" cy="4744184"/>
          </a:xfrm>
          <a:prstGeom prst="rect">
            <a:avLst/>
          </a:prstGeom>
        </p:spPr>
        <p:txBody>
          <a:bodyPr wrap="square">
            <a:spAutoFit/>
          </a:bodyPr>
          <a:lstStyle/>
          <a:p>
            <a:pPr indent="449580" algn="just">
              <a:lnSpc>
                <a:spcPts val="1525"/>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ts val="1525"/>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5018 Sayılı Kamu Mali Yönetim ve Kontrol Kanunun Taşınır ve Taşınmazlar başlıklı 3.üncü kısmı ile taşınırlar </a:t>
            </a:r>
            <a:r>
              <a:rPr lang="tr-TR"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ile </a:t>
            </a: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ilgili kanuni düzenleme yapılmıştır.</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ts val="1525"/>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ts val="1525"/>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5018 sayılı kanunun Mal yönetiminde etkililik ve sorumluluk</a:t>
            </a:r>
            <a:r>
              <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başlıklı </a:t>
            </a: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48 maddesinde “</a:t>
            </a:r>
            <a:r>
              <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Kamu idareleri, </a:t>
            </a:r>
            <a:endPar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ts val="1525"/>
              </a:lnSpc>
              <a:spcAft>
                <a:spcPts val="0"/>
              </a:spcAft>
            </a:pPr>
            <a:endPar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ts val="1525"/>
              </a:lnSpc>
              <a:spcAft>
                <a:spcPts val="0"/>
              </a:spcAft>
            </a:pPr>
            <a:r>
              <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taşınırların </a:t>
            </a:r>
            <a:r>
              <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yönetimi, kaydı, muhafazası ve kullanımından sorumludurlar. Taşınırların özelliğinden veya olağan </a:t>
            </a:r>
            <a:endPar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ts val="1525"/>
              </a:lnSpc>
              <a:spcAft>
                <a:spcPts val="0"/>
              </a:spcAft>
            </a:pPr>
            <a:endPar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ts val="1525"/>
              </a:lnSpc>
              <a:spcAft>
                <a:spcPts val="0"/>
              </a:spcAft>
            </a:pPr>
            <a:r>
              <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kullanımından </a:t>
            </a:r>
            <a:r>
              <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kaynaklanan yıpranma ile usulüne uygun olarak belirlenen firelerden dolayı sorumluluk aranmaz.</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nSpc>
                <a:spcPts val="1525"/>
              </a:lnSpc>
              <a:spcAft>
                <a:spcPts val="0"/>
              </a:spcAft>
            </a:pPr>
            <a:endParaRPr lang="tr-TR" sz="1400" spc="-1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25"/>
              </a:lnSpc>
              <a:spcAft>
                <a:spcPts val="0"/>
              </a:spcAft>
            </a:pPr>
            <a:r>
              <a:rPr lang="tr-TR" sz="1400" spc="-1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Kullanılmak </a:t>
            </a:r>
            <a:r>
              <a:rPr lang="tr-TR"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üzere taşınır teslim edilen görevliler, taşınırın korunmasından ve taşınıra verilen zararlardan </a:t>
            </a:r>
            <a:endParaRPr lang="tr-TR" sz="1400" spc="-1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25"/>
              </a:lnSpc>
              <a:spcAft>
                <a:spcPts val="0"/>
              </a:spcAft>
            </a:pPr>
            <a:endParaRPr lang="tr-TR"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25"/>
              </a:lnSpc>
              <a:spcAft>
                <a:spcPts val="0"/>
              </a:spcAft>
            </a:pPr>
            <a:r>
              <a:rPr lang="tr-TR" sz="1400" spc="-1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sorumludur</a:t>
            </a:r>
            <a:r>
              <a:rPr lang="tr-TR"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Kamu idareleri, verilen zararların sorumlularına ödettirilmesini sağlamakla yükümlüdür.</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nSpc>
                <a:spcPts val="1525"/>
              </a:lnSpc>
              <a:spcAft>
                <a:spcPts val="0"/>
              </a:spcAft>
            </a:pPr>
            <a:endPar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25"/>
              </a:lnSpc>
              <a:spcAft>
                <a:spcPts val="0"/>
              </a:spcAft>
            </a:pPr>
            <a:r>
              <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Kamu </a:t>
            </a:r>
            <a:r>
              <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idarelerine ait malları edinme, kiralama, tahsis, yönetim, kullanma ve elden çıkarma işlemleri, </a:t>
            </a:r>
          </a:p>
          <a:p>
            <a:pPr indent="450215">
              <a:lnSpc>
                <a:spcPts val="1525"/>
              </a:lnSpc>
              <a:spcAft>
                <a:spcPts val="0"/>
              </a:spcAft>
            </a:pPr>
            <a:endPar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25"/>
              </a:lnSpc>
              <a:spcAft>
                <a:spcPts val="0"/>
              </a:spcAft>
            </a:pPr>
            <a:r>
              <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mevzuatında </a:t>
            </a:r>
            <a:r>
              <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öngörülen kurallar dahilinde hizmetin amacına uygun olarak verimlilik ve tutumluluk ilkesine göre </a:t>
            </a:r>
            <a:endPar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25"/>
              </a:lnSpc>
              <a:spcAft>
                <a:spcPts val="0"/>
              </a:spcAft>
            </a:pPr>
            <a:endPar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25"/>
              </a:lnSpc>
              <a:spcAft>
                <a:spcPts val="0"/>
              </a:spcAft>
            </a:pPr>
            <a:r>
              <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yapılır</a:t>
            </a:r>
            <a:r>
              <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Bu ilkeye aykırı eylem ve işlemlerden doğacak zararlardan, malların yönetimi veya kullanılması </a:t>
            </a:r>
            <a:endPar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25"/>
              </a:lnSpc>
              <a:spcAft>
                <a:spcPts val="0"/>
              </a:spcAft>
            </a:pPr>
            <a:endPar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ts val="1525"/>
              </a:lnSpc>
              <a:spcAft>
                <a:spcPts val="0"/>
              </a:spcAft>
            </a:pPr>
            <a:r>
              <a:rPr lang="tr-T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hususunda </a:t>
            </a:r>
            <a:r>
              <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yetki verilenler sorumludur.” denilmiştir.</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r>
              <a:rPr lang="tr-TR" sz="1600" dirty="0" smtClean="0"/>
              <a:t> </a:t>
            </a:r>
            <a:endParaRPr lang="tr-TR" sz="1600" dirty="0"/>
          </a:p>
        </p:txBody>
      </p:sp>
    </p:spTree>
    <p:extLst>
      <p:ext uri="{BB962C8B-B14F-4D97-AF65-F5344CB8AC3E}">
        <p14:creationId xmlns:p14="http://schemas.microsoft.com/office/powerpoint/2010/main" val="2116686787"/>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AFCC-7503-48C4-7045-8B9053E3C3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2F046FE-19F6-D7B7-3A30-688948FA0942}"/>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C94D6AFD-7CC1-E878-A326-1099D5B13A6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3DE63-6FD5-394F-AB68-FEBC22A81AC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17759F-498A-AEE1-0106-E9926A4B34F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8EC065-15A0-317F-5CA0-172F4695DC8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C566DBF-F207-C76A-4973-FC26419916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E177D-EF3C-870E-2ACE-12984EAD548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29E2159-3C07-0550-E3EA-AD1F137F5C1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2" name="AutoShape 2" descr="Sunum Hazırlama: İkna Edici Sunum Stratejileri - Hazırlamak İstediğiniz Her  şey İçin Tek Ad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p:cNvPicPr>
            <a:picLocks noChangeAspect="1"/>
          </p:cNvPicPr>
          <p:nvPr/>
        </p:nvPicPr>
        <p:blipFill>
          <a:blip r:embed="rId4"/>
          <a:stretch>
            <a:fillRect/>
          </a:stretch>
        </p:blipFill>
        <p:spPr>
          <a:xfrm>
            <a:off x="1000630" y="207522"/>
            <a:ext cx="10857909" cy="6390624"/>
          </a:xfrm>
          <a:prstGeom prst="rect">
            <a:avLst/>
          </a:prstGeom>
        </p:spPr>
      </p:pic>
    </p:spTree>
    <p:extLst>
      <p:ext uri="{BB962C8B-B14F-4D97-AF65-F5344CB8AC3E}">
        <p14:creationId xmlns:p14="http://schemas.microsoft.com/office/powerpoint/2010/main" val="1438657403"/>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descr="gökyüzü, dış mekan, bulut, mülk içeren bir resim&#10;&#10;Açıklama otomatik olarak oluşturuldu">
            <a:extLst>
              <a:ext uri="{FF2B5EF4-FFF2-40B4-BE49-F238E27FC236}">
                <a16:creationId xmlns:a16="http://schemas.microsoft.com/office/drawing/2014/main" id="{08BF26F4-88EB-9958-BD71-BBB5552719B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406" y="1469"/>
            <a:ext cx="12189600" cy="6856650"/>
          </a:xfrm>
          <a:prstGeom prst="rect">
            <a:avLst/>
          </a:prstGeom>
        </p:spPr>
      </p:pic>
      <p:sp>
        <p:nvSpPr>
          <p:cNvPr id="5" name="Başlık 1">
            <a:extLst>
              <a:ext uri="{FF2B5EF4-FFF2-40B4-BE49-F238E27FC236}">
                <a16:creationId xmlns:a16="http://schemas.microsoft.com/office/drawing/2014/main" id="{61BBEBDF-EC55-AAD5-97C5-864DDCC608A4}"/>
              </a:ext>
            </a:extLst>
          </p:cNvPr>
          <p:cNvSpPr txBox="1">
            <a:spLocks/>
          </p:cNvSpPr>
          <p:nvPr/>
        </p:nvSpPr>
        <p:spPr>
          <a:xfrm>
            <a:off x="2716267" y="2143910"/>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2400" b="1" dirty="0">
                <a:solidFill>
                  <a:srgbClr val="262F59"/>
                </a:solidFill>
                <a:latin typeface="Times New Roman" panose="02020603050405020304" pitchFamily="18" charset="0"/>
                <a:cs typeface="Times New Roman" panose="02020603050405020304" pitchFamily="18" charset="0"/>
              </a:rPr>
              <a:t>Malatya Turgut Özal Üniversitesi</a:t>
            </a:r>
          </a:p>
          <a:p>
            <a:r>
              <a:rPr lang="tr-TR" sz="2000" b="1" dirty="0">
                <a:solidFill>
                  <a:srgbClr val="262F59"/>
                </a:solidFill>
                <a:latin typeface="Times New Roman" panose="02020603050405020304" pitchFamily="18" charset="0"/>
                <a:cs typeface="Times New Roman" panose="02020603050405020304" pitchFamily="18" charset="0"/>
              </a:rPr>
              <a:t>Strateji Geliştirme Daire Başkanlığı</a:t>
            </a:r>
          </a:p>
        </p:txBody>
      </p:sp>
      <p:pic>
        <p:nvPicPr>
          <p:cNvPr id="8"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5555206" y="929464"/>
            <a:ext cx="1080000" cy="1080000"/>
          </a:xfrm>
          <a:prstGeom prst="rect">
            <a:avLst/>
          </a:prstGeom>
        </p:spPr>
      </p:pic>
      <p:sp>
        <p:nvSpPr>
          <p:cNvPr id="12" name="Dikdörtgen 38">
            <a:extLst>
              <a:ext uri="{FF2B5EF4-FFF2-40B4-BE49-F238E27FC236}">
                <a16:creationId xmlns:a16="http://schemas.microsoft.com/office/drawing/2014/main" id="{009D80A7-C8FA-C071-79C5-010F2FE506E8}"/>
              </a:ext>
            </a:extLst>
          </p:cNvPr>
          <p:cNvSpPr/>
          <p:nvPr/>
        </p:nvSpPr>
        <p:spPr>
          <a:xfrm>
            <a:off x="3142878" y="4005858"/>
            <a:ext cx="5857918" cy="540000"/>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a:extLst>
              <a:ext uri="{FF2B5EF4-FFF2-40B4-BE49-F238E27FC236}">
                <a16:creationId xmlns:a16="http://schemas.microsoft.com/office/drawing/2014/main" id="{61BBEBDF-EC55-AAD5-97C5-864DDCC608A4}"/>
              </a:ext>
            </a:extLst>
          </p:cNvPr>
          <p:cNvSpPr txBox="1">
            <a:spLocks/>
          </p:cNvSpPr>
          <p:nvPr/>
        </p:nvSpPr>
        <p:spPr>
          <a:xfrm>
            <a:off x="2560420" y="4001298"/>
            <a:ext cx="7069572" cy="54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Teşekkürler</a:t>
            </a:r>
          </a:p>
        </p:txBody>
      </p:sp>
      <p:sp>
        <p:nvSpPr>
          <p:cNvPr id="13" name="Başlık 1">
            <a:extLst>
              <a:ext uri="{FF2B5EF4-FFF2-40B4-BE49-F238E27FC236}">
                <a16:creationId xmlns:a16="http://schemas.microsoft.com/office/drawing/2014/main" id="{A89DB15C-4A6C-D786-0762-54272083FCFA}"/>
              </a:ext>
            </a:extLst>
          </p:cNvPr>
          <p:cNvSpPr txBox="1">
            <a:spLocks/>
          </p:cNvSpPr>
          <p:nvPr/>
        </p:nvSpPr>
        <p:spPr>
          <a:xfrm>
            <a:off x="5339206" y="5787248"/>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spTree>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CDCE5-5CFE-9F10-E5F0-6A775E82B97B}"/>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DB885467-6BBC-D96D-57AF-CBCF45E48B6B}"/>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8B3B3436-5583-46ED-721D-1A8112A18930}"/>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FCF30A8D-F468-42F7-DA43-962E8453032F}"/>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77A252A9-D7C8-B59A-7D7D-BEA4E6463B37}"/>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008395D-ECF2-B300-C84D-B5D9B002C101}"/>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7F0568D-FD7A-41A8-6DD1-8A3ADFDE51BD}"/>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DE1551A8-9AAD-7E77-0325-364B5FDADBC1}"/>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8CFB93BC-1D8E-C19A-D6F6-7FC3ADC4C38A}"/>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Metin kutusu 13"/>
          <p:cNvSpPr txBox="1"/>
          <p:nvPr/>
        </p:nvSpPr>
        <p:spPr>
          <a:xfrm>
            <a:off x="1094539" y="837506"/>
            <a:ext cx="10375063" cy="5981125"/>
          </a:xfrm>
          <a:prstGeom prst="rect">
            <a:avLst/>
          </a:prstGeom>
          <a:noFill/>
        </p:spPr>
        <p:txBody>
          <a:bodyPr wrap="square" rtlCol="0">
            <a:spAutoFit/>
          </a:bodyPr>
          <a:lstStyle/>
          <a:p>
            <a:pPr marL="285750" lvl="0" indent="-285750" algn="just">
              <a:spcBef>
                <a:spcPts val="400"/>
              </a:spcBef>
              <a:spcAft>
                <a:spcPts val="400"/>
              </a:spcAft>
              <a:buFont typeface="Arial" panose="020B0604020202020204" pitchFamily="34" charset="0"/>
              <a:buChar char="•"/>
            </a:pPr>
            <a:r>
              <a:rPr lang="tr-TR" sz="1400" b="1" dirty="0" smtClean="0">
                <a:solidFill>
                  <a:prstClr val="black"/>
                </a:solidFill>
                <a:latin typeface="Times New Roman" panose="02020603050405020304" pitchFamily="18" charset="0"/>
                <a:cs typeface="Times New Roman" panose="02020603050405020304" pitchFamily="18" charset="0"/>
              </a:rPr>
              <a:t>Harcama </a:t>
            </a:r>
            <a:r>
              <a:rPr lang="tr-TR" sz="1400" b="1" dirty="0">
                <a:solidFill>
                  <a:prstClr val="black"/>
                </a:solidFill>
                <a:latin typeface="Times New Roman" panose="02020603050405020304" pitchFamily="18" charset="0"/>
                <a:cs typeface="Times New Roman" panose="02020603050405020304" pitchFamily="18" charset="0"/>
              </a:rPr>
              <a:t>yetkilileri</a:t>
            </a:r>
            <a:r>
              <a:rPr lang="tr-TR" sz="1400" dirty="0">
                <a:solidFill>
                  <a:srgbClr val="0070C0"/>
                </a:solidFill>
                <a:latin typeface="Times New Roman" panose="02020603050405020304" pitchFamily="18" charset="0"/>
                <a:cs typeface="Times New Roman" panose="02020603050405020304" pitchFamily="18" charset="0"/>
              </a:rPr>
              <a:t> </a:t>
            </a:r>
            <a:r>
              <a:rPr lang="tr-TR" sz="1400" dirty="0">
                <a:solidFill>
                  <a:prstClr val="black"/>
                </a:solidFill>
                <a:latin typeface="Times New Roman" panose="02020603050405020304" pitchFamily="18" charset="0"/>
                <a:cs typeface="Times New Roman" panose="02020603050405020304" pitchFamily="18" charset="0"/>
              </a:rPr>
              <a:t>taşınırların etkili, ekonomik, verimli ve hukuka uygun olarak edinilmesinden, kullanılmasından, kontrolünden, kayıtlarının bu Yönetmelikte belirtilen usul ve esaslara göre saydam ve erişilebilir şekilde tutulmasını sağlamaktan sorumludur. </a:t>
            </a:r>
            <a:r>
              <a:rPr lang="tr-TR" sz="1400" b="1" dirty="0">
                <a:solidFill>
                  <a:prstClr val="black"/>
                </a:solidFill>
                <a:latin typeface="Times New Roman" panose="02020603050405020304" pitchFamily="18" charset="0"/>
                <a:cs typeface="Times New Roman" panose="02020603050405020304" pitchFamily="18" charset="0"/>
              </a:rPr>
              <a:t>Harcama yetkilileri</a:t>
            </a:r>
            <a:r>
              <a:rPr lang="tr-TR" sz="1400" dirty="0">
                <a:solidFill>
                  <a:prstClr val="black"/>
                </a:solidFill>
                <a:latin typeface="Times New Roman" panose="02020603050405020304" pitchFamily="18" charset="0"/>
                <a:cs typeface="Times New Roman" panose="02020603050405020304" pitchFamily="18" charset="0"/>
              </a:rPr>
              <a:t> taşınır kayıtlarının bu Yönetmelik hükümlerine uygun olarak tutulması ve taşınır mal yönetim hesabının hazırlanması sorumluluğunu </a:t>
            </a:r>
            <a:r>
              <a:rPr lang="tr-TR" sz="1400" b="1" dirty="0">
                <a:solidFill>
                  <a:prstClr val="black"/>
                </a:solidFill>
                <a:latin typeface="Times New Roman" panose="02020603050405020304" pitchFamily="18" charset="0"/>
                <a:cs typeface="Times New Roman" panose="02020603050405020304" pitchFamily="18" charset="0"/>
              </a:rPr>
              <a:t>taşınır kayıt yetkilileri</a:t>
            </a:r>
            <a:r>
              <a:rPr lang="tr-TR" sz="1400" dirty="0">
                <a:solidFill>
                  <a:srgbClr val="002060"/>
                </a:solidFill>
                <a:latin typeface="Times New Roman" panose="02020603050405020304" pitchFamily="18" charset="0"/>
                <a:cs typeface="Times New Roman" panose="02020603050405020304" pitchFamily="18" charset="0"/>
              </a:rPr>
              <a:t> </a:t>
            </a:r>
            <a:r>
              <a:rPr lang="tr-TR" sz="1400" dirty="0">
                <a:solidFill>
                  <a:prstClr val="black"/>
                </a:solidFill>
                <a:latin typeface="Times New Roman" panose="02020603050405020304" pitchFamily="18" charset="0"/>
                <a:cs typeface="Times New Roman" panose="02020603050405020304" pitchFamily="18" charset="0"/>
              </a:rPr>
              <a:t>ve </a:t>
            </a:r>
            <a:r>
              <a:rPr lang="tr-TR" sz="1400" b="1" dirty="0">
                <a:solidFill>
                  <a:prstClr val="black"/>
                </a:solidFill>
                <a:latin typeface="Times New Roman" panose="02020603050405020304" pitchFamily="18" charset="0"/>
                <a:cs typeface="Times New Roman" panose="02020603050405020304" pitchFamily="18" charset="0"/>
              </a:rPr>
              <a:t>taşınır kontrol yetkilileri</a:t>
            </a:r>
            <a:r>
              <a:rPr lang="tr-TR" sz="1400" dirty="0">
                <a:solidFill>
                  <a:srgbClr val="0070C0"/>
                </a:solidFill>
                <a:latin typeface="Times New Roman" panose="02020603050405020304" pitchFamily="18" charset="0"/>
                <a:cs typeface="Times New Roman" panose="02020603050405020304" pitchFamily="18" charset="0"/>
              </a:rPr>
              <a:t> </a:t>
            </a:r>
            <a:r>
              <a:rPr lang="tr-TR" sz="1400" dirty="0">
                <a:solidFill>
                  <a:prstClr val="black"/>
                </a:solidFill>
                <a:latin typeface="Times New Roman" panose="02020603050405020304" pitchFamily="18" charset="0"/>
                <a:cs typeface="Times New Roman" panose="02020603050405020304" pitchFamily="18" charset="0"/>
              </a:rPr>
              <a:t>aracılığıyla yerine getirir</a:t>
            </a:r>
            <a:r>
              <a:rPr lang="tr-TR" sz="1400" dirty="0" smtClean="0">
                <a:solidFill>
                  <a:prstClr val="black"/>
                </a:solidFill>
                <a:latin typeface="Times New Roman" panose="02020603050405020304" pitchFamily="18" charset="0"/>
                <a:cs typeface="Times New Roman" panose="02020603050405020304" pitchFamily="18" charset="0"/>
              </a:rPr>
              <a:t>.</a:t>
            </a:r>
          </a:p>
          <a:p>
            <a:pPr marL="285750" lvl="0" indent="-285750" algn="just">
              <a:spcBef>
                <a:spcPts val="400"/>
              </a:spcBef>
              <a:spcAft>
                <a:spcPts val="400"/>
              </a:spcAft>
              <a:buFont typeface="Arial" panose="020B0604020202020204" pitchFamily="34" charset="0"/>
              <a:buChar char="•"/>
            </a:pPr>
            <a:r>
              <a:rPr lang="tr-TR" sz="1400" b="1" dirty="0" smtClean="0">
                <a:solidFill>
                  <a:prstClr val="black"/>
                </a:solidFill>
                <a:latin typeface="Times New Roman" panose="02020603050405020304" pitchFamily="18" charset="0"/>
                <a:cs typeface="Times New Roman" panose="02020603050405020304" pitchFamily="18" charset="0"/>
              </a:rPr>
              <a:t>Harcama </a:t>
            </a:r>
            <a:r>
              <a:rPr lang="tr-TR" sz="1400" b="1" dirty="0">
                <a:solidFill>
                  <a:prstClr val="black"/>
                </a:solidFill>
                <a:latin typeface="Times New Roman" panose="02020603050405020304" pitchFamily="18" charset="0"/>
                <a:cs typeface="Times New Roman" panose="02020603050405020304" pitchFamily="18" charset="0"/>
              </a:rPr>
              <a:t>yetkilileri,</a:t>
            </a:r>
            <a:r>
              <a:rPr lang="tr-TR" sz="1400" dirty="0">
                <a:solidFill>
                  <a:prstClr val="black"/>
                </a:solidFill>
                <a:latin typeface="Times New Roman" panose="02020603050405020304" pitchFamily="18" charset="0"/>
                <a:cs typeface="Times New Roman" panose="02020603050405020304" pitchFamily="18" charset="0"/>
              </a:rPr>
              <a:t> taşınırlara ilişkin işlem ve kayıtların usule uygun olarak yapılıp yapılmadığını kontrol etmeye veya ettirmeye; kasıt, kusur veya ihmal sonucu kırılan, bozulan veya kaybolan taşınırların ilgililerden tazmini için gerekli işlemleri yapmaya veya yaptırmaya </a:t>
            </a:r>
            <a:r>
              <a:rPr lang="tr-TR" sz="1400" dirty="0" smtClean="0">
                <a:solidFill>
                  <a:prstClr val="black"/>
                </a:solidFill>
                <a:latin typeface="Times New Roman" panose="02020603050405020304" pitchFamily="18" charset="0"/>
                <a:cs typeface="Times New Roman" panose="02020603050405020304" pitchFamily="18" charset="0"/>
              </a:rPr>
              <a:t>yetkilidir.</a:t>
            </a:r>
          </a:p>
          <a:p>
            <a:pPr marL="285750" lvl="0" indent="-285750" algn="just">
              <a:spcBef>
                <a:spcPts val="400"/>
              </a:spcBef>
              <a:spcAft>
                <a:spcPts val="400"/>
              </a:spcAft>
              <a:buFont typeface="Arial" panose="020B0604020202020204" pitchFamily="34" charset="0"/>
              <a:buChar char="•"/>
            </a:pPr>
            <a:r>
              <a:rPr lang="tr-TR" sz="1400" b="1" dirty="0" smtClean="0">
                <a:solidFill>
                  <a:prstClr val="black"/>
                </a:solidFill>
                <a:latin typeface="Times New Roman" panose="02020603050405020304" pitchFamily="18" charset="0"/>
                <a:cs typeface="Times New Roman" panose="02020603050405020304" pitchFamily="18" charset="0"/>
              </a:rPr>
              <a:t>Kamu </a:t>
            </a:r>
            <a:r>
              <a:rPr lang="tr-TR" sz="1400" b="1" dirty="0">
                <a:solidFill>
                  <a:prstClr val="black"/>
                </a:solidFill>
                <a:latin typeface="Times New Roman" panose="02020603050405020304" pitchFamily="18" charset="0"/>
                <a:cs typeface="Times New Roman" panose="02020603050405020304" pitchFamily="18" charset="0"/>
              </a:rPr>
              <a:t>idarelerine ait taşınırların muhafazası ile görevli olan veya kendilerine kullanılmak üzere taşınır teslim edilen kamu görevlileri</a:t>
            </a:r>
            <a:r>
              <a:rPr lang="tr-TR" sz="1400" dirty="0">
                <a:solidFill>
                  <a:prstClr val="black"/>
                </a:solidFill>
                <a:latin typeface="Times New Roman" panose="02020603050405020304" pitchFamily="18" charset="0"/>
                <a:cs typeface="Times New Roman" panose="02020603050405020304" pitchFamily="18" charset="0"/>
              </a:rPr>
              <a:t> bu taşınırları en iyi şekilde muhafaza etmek, gerekli bakım ve onarımlarını yapmak veya yaptırmak, veriliş amacına uygun bir şekilde kullanmak ve </a:t>
            </a:r>
            <a:r>
              <a:rPr lang="tr-TR" sz="1400" b="1" dirty="0">
                <a:solidFill>
                  <a:prstClr val="black"/>
                </a:solidFill>
                <a:latin typeface="Times New Roman" panose="02020603050405020304" pitchFamily="18" charset="0"/>
                <a:cs typeface="Times New Roman" panose="02020603050405020304" pitchFamily="18" charset="0"/>
              </a:rPr>
              <a:t>görevin sona ermesi veya görevden ayrılma hâlinde iade etmek zorundadırlar</a:t>
            </a:r>
            <a:r>
              <a:rPr lang="tr-TR" sz="1400" b="1" dirty="0" smtClean="0">
                <a:solidFill>
                  <a:prstClr val="black"/>
                </a:solidFill>
                <a:latin typeface="Times New Roman" panose="02020603050405020304" pitchFamily="18" charset="0"/>
                <a:cs typeface="Times New Roman" panose="02020603050405020304" pitchFamily="18" charset="0"/>
              </a:rPr>
              <a:t>.</a:t>
            </a:r>
          </a:p>
          <a:p>
            <a:pPr marL="285750" indent="-285750" algn="just">
              <a:spcBef>
                <a:spcPts val="400"/>
              </a:spcBef>
              <a:spcAft>
                <a:spcPts val="400"/>
              </a:spcAft>
              <a:buFont typeface="Arial" panose="020B0604020202020204" pitchFamily="34" charset="0"/>
              <a:buChar char="•"/>
            </a:pPr>
            <a:r>
              <a:rPr lang="tr-TR" sz="1400" b="1" dirty="0">
                <a:solidFill>
                  <a:prstClr val="black"/>
                </a:solidFill>
                <a:latin typeface="Times New Roman" panose="02020603050405020304" pitchFamily="18" charset="0"/>
                <a:cs typeface="Times New Roman" panose="02020603050405020304" pitchFamily="18" charset="0"/>
              </a:rPr>
              <a:t>Kamu görevlilerinin kullanımına verilen</a:t>
            </a:r>
            <a:r>
              <a:rPr lang="tr-TR" sz="1400" dirty="0">
                <a:solidFill>
                  <a:prstClr val="black"/>
                </a:solidFill>
                <a:latin typeface="Times New Roman" panose="02020603050405020304" pitchFamily="18" charset="0"/>
                <a:cs typeface="Times New Roman" panose="02020603050405020304" pitchFamily="18" charset="0"/>
              </a:rPr>
              <a:t> </a:t>
            </a:r>
            <a:r>
              <a:rPr lang="tr-TR" sz="1400" b="1" dirty="0">
                <a:solidFill>
                  <a:prstClr val="black"/>
                </a:solidFill>
                <a:latin typeface="Times New Roman" panose="02020603050405020304" pitchFamily="18" charset="0"/>
                <a:cs typeface="Times New Roman" panose="02020603050405020304" pitchFamily="18" charset="0"/>
              </a:rPr>
              <a:t>dayanıklı taşınırlar, </a:t>
            </a:r>
            <a:r>
              <a:rPr lang="tr-TR" sz="1400" dirty="0">
                <a:solidFill>
                  <a:prstClr val="black"/>
                </a:solidFill>
                <a:latin typeface="Times New Roman" panose="02020603050405020304" pitchFamily="18" charset="0"/>
                <a:cs typeface="Times New Roman" panose="02020603050405020304" pitchFamily="18" charset="0"/>
              </a:rPr>
              <a:t>kullanıcıları tarafından başkasına devredilemez. Kullanıcılarının görevden ayrılması hâlinde söz konusu taşınırların ambara iade edilmesi zorunludur. </a:t>
            </a:r>
            <a:r>
              <a:rPr lang="tr-TR" sz="1400" b="1" dirty="0">
                <a:solidFill>
                  <a:prstClr val="black"/>
                </a:solidFill>
                <a:latin typeface="Times New Roman" panose="02020603050405020304" pitchFamily="18" charset="0"/>
                <a:cs typeface="Times New Roman" panose="02020603050405020304" pitchFamily="18" charset="0"/>
              </a:rPr>
              <a:t>Bu şekilde teslim yapılmadan personelin kurumla ilişiği kesilmez</a:t>
            </a:r>
            <a:r>
              <a:rPr lang="tr-TR" sz="1400" b="1" dirty="0" smtClean="0">
                <a:solidFill>
                  <a:prstClr val="black"/>
                </a:solidFill>
                <a:latin typeface="Times New Roman" panose="02020603050405020304" pitchFamily="18" charset="0"/>
                <a:cs typeface="Times New Roman" panose="02020603050405020304" pitchFamily="18" charset="0"/>
              </a:rPr>
              <a:t>.</a:t>
            </a:r>
          </a:p>
          <a:p>
            <a:pPr marL="285750" lvl="0" indent="-285750" algn="just">
              <a:lnSpc>
                <a:spcPct val="100000"/>
              </a:lnSpc>
              <a:spcBef>
                <a:spcPts val="400"/>
              </a:spcBef>
              <a:spcAft>
                <a:spcPts val="400"/>
              </a:spcAft>
              <a:buFont typeface="Arial" panose="020B0604020202020204" pitchFamily="34" charset="0"/>
              <a:buChar char="•"/>
            </a:pPr>
            <a:r>
              <a:rPr lang="tr-TR" sz="1400" b="1" dirty="0">
                <a:solidFill>
                  <a:prstClr val="black"/>
                </a:solidFill>
                <a:latin typeface="Times New Roman" panose="02020603050405020304" pitchFamily="18" charset="0"/>
                <a:cs typeface="Times New Roman" panose="02020603050405020304" pitchFamily="18" charset="0"/>
              </a:rPr>
              <a:t>Taşınırların muhafazasından ve yönetilmesinden sorumlu olanların,</a:t>
            </a:r>
            <a:r>
              <a:rPr lang="tr-TR" sz="1400" dirty="0">
                <a:solidFill>
                  <a:prstClr val="black"/>
                </a:solidFill>
                <a:latin typeface="Times New Roman" panose="02020603050405020304" pitchFamily="18" charset="0"/>
                <a:cs typeface="Times New Roman" panose="02020603050405020304" pitchFamily="18" charset="0"/>
              </a:rPr>
              <a:t> gerekli tedbirlerin alınmaması veya özenin gösterilmemesi nedeniyle taşınırın kullanılmaz hâle gelmesi veya yok olması sonucunda sebep oldukları </a:t>
            </a:r>
            <a:r>
              <a:rPr lang="tr-TR" sz="1400" b="1" dirty="0">
                <a:solidFill>
                  <a:prstClr val="black"/>
                </a:solidFill>
                <a:latin typeface="Times New Roman" panose="02020603050405020304" pitchFamily="18" charset="0"/>
                <a:cs typeface="Times New Roman" panose="02020603050405020304" pitchFamily="18" charset="0"/>
              </a:rPr>
              <a:t>kamu zararları hakkında, 27/9/2006 tarihli ve 2006/11058 sayılı Bakanlar Kurulu Kararı ile yürürlüğe konulan Kamu Zararlarının Tahsiline İlişkin Usul ve Esaslar Hakkında Yönetmelik</a:t>
            </a:r>
            <a:r>
              <a:rPr lang="tr-TR" sz="1400" dirty="0">
                <a:solidFill>
                  <a:prstClr val="black"/>
                </a:solidFill>
                <a:latin typeface="Times New Roman" panose="02020603050405020304" pitchFamily="18" charset="0"/>
                <a:cs typeface="Times New Roman" panose="02020603050405020304" pitchFamily="18" charset="0"/>
              </a:rPr>
              <a:t> hükümleri uygulanır.</a:t>
            </a:r>
          </a:p>
          <a:p>
            <a:pPr marL="285750" indent="-285750" algn="just">
              <a:lnSpc>
                <a:spcPct val="100000"/>
              </a:lnSpc>
              <a:spcBef>
                <a:spcPts val="400"/>
              </a:spcBef>
              <a:spcAft>
                <a:spcPts val="400"/>
              </a:spcAft>
              <a:buFont typeface="Arial" panose="020B0604020202020204" pitchFamily="34" charset="0"/>
              <a:buChar char="•"/>
            </a:pPr>
            <a:r>
              <a:rPr lang="tr-TR" sz="1400" b="1" dirty="0">
                <a:solidFill>
                  <a:prstClr val="black"/>
                </a:solidFill>
                <a:latin typeface="Times New Roman" panose="02020603050405020304" pitchFamily="18" charset="0"/>
                <a:cs typeface="Times New Roman" panose="02020603050405020304" pitchFamily="18" charset="0"/>
              </a:rPr>
              <a:t>Kullanılmak üzere kendilerine taşınır teslim edilen kamu görevlilerinin</a:t>
            </a:r>
            <a:r>
              <a:rPr lang="tr-TR" sz="1400" dirty="0">
                <a:solidFill>
                  <a:prstClr val="black"/>
                </a:solidFill>
                <a:latin typeface="Times New Roman" panose="02020603050405020304" pitchFamily="18" charset="0"/>
                <a:cs typeface="Times New Roman" panose="02020603050405020304" pitchFamily="18" charset="0"/>
              </a:rPr>
              <a:t> kasıt, kusur, ihmal veya tedbirsizlik ya da dikkatsizlikleri nedeniyle oluşan </a:t>
            </a:r>
            <a:r>
              <a:rPr lang="tr-TR" sz="1400" b="1" dirty="0">
                <a:solidFill>
                  <a:prstClr val="black"/>
                </a:solidFill>
                <a:latin typeface="Times New Roman" panose="02020603050405020304" pitchFamily="18" charset="0"/>
                <a:cs typeface="Times New Roman" panose="02020603050405020304" pitchFamily="18" charset="0"/>
              </a:rPr>
              <a:t>kamu zararı, değer tespit komisyonu tarafından tespit edilecek gerçeğe uygun değer üzerinden, </a:t>
            </a:r>
            <a:r>
              <a:rPr lang="tr-TR" sz="1400" dirty="0">
                <a:solidFill>
                  <a:prstClr val="black"/>
                </a:solidFill>
                <a:latin typeface="Times New Roman" panose="02020603050405020304" pitchFamily="18" charset="0"/>
                <a:cs typeface="Times New Roman" panose="02020603050405020304" pitchFamily="18" charset="0"/>
              </a:rPr>
              <a:t>ilgili mevzuat hükümleri uygulanmak suretiyle tahsil edilir. </a:t>
            </a:r>
            <a:r>
              <a:rPr lang="tr-TR" sz="1400" b="1" dirty="0">
                <a:solidFill>
                  <a:prstClr val="black"/>
                </a:solidFill>
                <a:latin typeface="Times New Roman" panose="02020603050405020304" pitchFamily="18" charset="0"/>
                <a:cs typeface="Times New Roman" panose="02020603050405020304" pitchFamily="18" charset="0"/>
              </a:rPr>
              <a:t>Ortak kullanım alanına tahsis edilen dayanıklı taşınırlarda meydana gelen kamu zararı ise zararın oluşmasında kasıt, kusur veya ihmali olanlardan tahsil edilir.</a:t>
            </a:r>
          </a:p>
          <a:p>
            <a:pPr marL="285750" lvl="0" indent="-285750" algn="just">
              <a:lnSpc>
                <a:spcPct val="100000"/>
              </a:lnSpc>
              <a:spcBef>
                <a:spcPts val="400"/>
              </a:spcBef>
              <a:spcAft>
                <a:spcPts val="400"/>
              </a:spcAft>
              <a:buFont typeface="Arial" panose="020B0604020202020204" pitchFamily="34" charset="0"/>
              <a:buChar char="•"/>
            </a:pPr>
            <a:r>
              <a:rPr lang="tr-TR" sz="1400" dirty="0">
                <a:solidFill>
                  <a:prstClr val="black"/>
                </a:solidFill>
                <a:latin typeface="Times New Roman" panose="02020603050405020304" pitchFamily="18" charset="0"/>
                <a:cs typeface="Times New Roman" panose="02020603050405020304" pitchFamily="18" charset="0"/>
              </a:rPr>
              <a:t>Kamu görevlisi olmayan kişilerin sebep oldukları zararlar, genel hükümler uygulanmak suretiyle tahsil edilir.</a:t>
            </a:r>
          </a:p>
          <a:p>
            <a:pPr marL="285750" indent="-285750" algn="just">
              <a:lnSpc>
                <a:spcPct val="100000"/>
              </a:lnSpc>
              <a:spcBef>
                <a:spcPts val="400"/>
              </a:spcBef>
              <a:spcAft>
                <a:spcPts val="400"/>
              </a:spcAft>
              <a:buFont typeface="Arial" panose="020B0604020202020204" pitchFamily="34" charset="0"/>
              <a:buChar char="•"/>
            </a:pPr>
            <a:r>
              <a:rPr lang="tr-TR" sz="1400" dirty="0">
                <a:solidFill>
                  <a:prstClr val="black"/>
                </a:solidFill>
                <a:latin typeface="Times New Roman" panose="02020603050405020304" pitchFamily="18" charset="0"/>
                <a:cs typeface="Times New Roman" panose="02020603050405020304" pitchFamily="18" charset="0"/>
              </a:rPr>
              <a:t>Taşınırların özelliğinden veya olağan kullanımından kaynaklanan yıpranma ile usulüne uygun olarak belirlenen firelerden dolayı sorumluluk aranmaz</a:t>
            </a:r>
            <a:r>
              <a:rPr lang="tr-TR" sz="1400" dirty="0" smtClean="0">
                <a:solidFill>
                  <a:prstClr val="black"/>
                </a:solidFill>
                <a:latin typeface="Times New Roman" panose="02020603050405020304" pitchFamily="18" charset="0"/>
                <a:cs typeface="Times New Roman" panose="02020603050405020304" pitchFamily="18" charset="0"/>
              </a:rPr>
              <a:t>.</a:t>
            </a:r>
            <a:endParaRPr lang="tr-TR" sz="1400" dirty="0">
              <a:solidFill>
                <a:prstClr val="black"/>
              </a:solidFill>
              <a:latin typeface="Times New Roman" panose="02020603050405020304" pitchFamily="18" charset="0"/>
              <a:cs typeface="Times New Roman" panose="02020603050405020304" pitchFamily="18" charset="0"/>
            </a:endParaRPr>
          </a:p>
        </p:txBody>
      </p:sp>
      <p:sp>
        <p:nvSpPr>
          <p:cNvPr id="15" name="İçerik Yer Tutucusu 2">
            <a:extLst>
              <a:ext uri="{FF2B5EF4-FFF2-40B4-BE49-F238E27FC236}">
                <a16:creationId xmlns:a16="http://schemas.microsoft.com/office/drawing/2014/main" id="{415610BF-56EC-09BA-DE1C-612C0BC1FDF0}"/>
              </a:ext>
            </a:extLst>
          </p:cNvPr>
          <p:cNvSpPr txBox="1">
            <a:spLocks/>
          </p:cNvSpPr>
          <p:nvPr/>
        </p:nvSpPr>
        <p:spPr>
          <a:xfrm>
            <a:off x="1108630" y="220028"/>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3200" dirty="0">
                <a:solidFill>
                  <a:schemeClr val="bg1"/>
                </a:solidFill>
                <a:latin typeface="Times New Roman" panose="02020603050405020304" pitchFamily="18" charset="0"/>
                <a:cs typeface="Times New Roman" panose="02020603050405020304" pitchFamily="18" charset="0"/>
              </a:rPr>
              <a:t>Sorumluluk (Madde 5)</a:t>
            </a:r>
          </a:p>
        </p:txBody>
      </p:sp>
    </p:spTree>
    <p:extLst>
      <p:ext uri="{BB962C8B-B14F-4D97-AF65-F5344CB8AC3E}">
        <p14:creationId xmlns:p14="http://schemas.microsoft.com/office/powerpoint/2010/main" val="4062135086"/>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9C21E-42B8-BD08-E627-A0401E643D1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F7D9ACD8-228A-A988-241D-BB406F987B34}"/>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40969B60-E06C-FCF4-C89C-4C470DCA40F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2F069E58-149C-3A8E-54FF-E7718CAB029C}"/>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0F1A2F1-F8A1-F4F3-0E95-9DB54F78D1D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402F2251-1375-7C67-620F-DB5710113976}"/>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D4407987-C79A-32E2-AFCF-2BC338E42243}"/>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76F1A1E9-6A2B-7314-79B9-2D117A367AB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2FEEF27B-76B6-E0F2-7377-F8DCA97C2F4C}"/>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Dikdörtgen 13"/>
          <p:cNvSpPr/>
          <p:nvPr/>
        </p:nvSpPr>
        <p:spPr>
          <a:xfrm>
            <a:off x="1134993" y="2133650"/>
            <a:ext cx="10375064" cy="2421176"/>
          </a:xfrm>
          <a:prstGeom prst="rect">
            <a:avLst/>
          </a:prstGeom>
        </p:spPr>
        <p:txBody>
          <a:bodyPr wrap="square">
            <a:spAutoFit/>
          </a:bodyPr>
          <a:lstStyle/>
          <a:p>
            <a:pPr marL="12700" lvl="0" algn="just">
              <a:spcBef>
                <a:spcPts val="775"/>
              </a:spcBef>
              <a:spcAft>
                <a:spcPts val="1200"/>
              </a:spcAft>
            </a:pPr>
            <a:r>
              <a:rPr lang="tr-TR" sz="1600" b="1" spc="-10" dirty="0">
                <a:solidFill>
                  <a:srgbClr val="0098BC"/>
                </a:solidFill>
                <a:latin typeface="Times New Roman" panose="02020603050405020304" pitchFamily="18" charset="0"/>
                <a:cs typeface="Times New Roman" panose="02020603050405020304" pitchFamily="18" charset="0"/>
              </a:rPr>
              <a:t>Taşınır kayıt yetkilisi: </a:t>
            </a:r>
            <a:r>
              <a:rPr lang="tr-TR" sz="1400" dirty="0">
                <a:solidFill>
                  <a:prstClr val="black"/>
                </a:solidFill>
                <a:latin typeface="Times New Roman" panose="02020603050405020304" pitchFamily="18" charset="0"/>
                <a:cs typeface="Times New Roman" panose="02020603050405020304" pitchFamily="18" charset="0"/>
              </a:rPr>
              <a:t>Taşınırları teslim alan, sorumluluğundaki ambarlarda muhafaza eden, kullanıcılarına ve kullanım yerlerine teslim eden, bu Yönetmelikte belirtilen usul ve esaslara göre kayıtları tutan, bunlara ilişkin belge ve cetvelleri düzenleyen ve bu hususlarda hesap verme sorumluluğu çerçevesinde taşınır kontrol yetkilisi ve harcama yetkilisine karşı sorumlu olan görevlileri,</a:t>
            </a:r>
          </a:p>
          <a:p>
            <a:pPr marL="12700" lvl="0" algn="just">
              <a:spcBef>
                <a:spcPts val="775"/>
              </a:spcBef>
              <a:spcAft>
                <a:spcPts val="1200"/>
              </a:spcAft>
            </a:pPr>
            <a:r>
              <a:rPr lang="tr-TR" sz="1600" b="1" spc="-10" dirty="0">
                <a:solidFill>
                  <a:srgbClr val="0098BC"/>
                </a:solidFill>
                <a:latin typeface="Times New Roman" panose="02020603050405020304" pitchFamily="18" charset="0"/>
                <a:cs typeface="Times New Roman" panose="02020603050405020304" pitchFamily="18" charset="0"/>
              </a:rPr>
              <a:t>Taşınır kontrol yetkilisi: </a:t>
            </a:r>
            <a:r>
              <a:rPr lang="tr-TR" sz="1400" dirty="0">
                <a:solidFill>
                  <a:prstClr val="black"/>
                </a:solidFill>
                <a:latin typeface="Times New Roman" panose="02020603050405020304" pitchFamily="18" charset="0"/>
                <a:cs typeface="Times New Roman" panose="02020603050405020304" pitchFamily="18" charset="0"/>
              </a:rPr>
              <a:t>Taşınır kayıt yetkilisinin hazırlamış olduğu taşınır mal yönetim hesabına ilişkin belge ve cetvellerin mevzuata ve mali tablolara uygunluğunu kontrol eden, Harcama Birimi Taşınır Mal Yönetim Hesabı Cetvelini imzalayan ve bu konularda harcama yetkilisine karşı sorumlu olan görevlileri, </a:t>
            </a:r>
          </a:p>
          <a:p>
            <a:pPr marL="12700" lvl="0" algn="just">
              <a:spcBef>
                <a:spcPts val="775"/>
              </a:spcBef>
              <a:spcAft>
                <a:spcPts val="1200"/>
              </a:spcAft>
            </a:pPr>
            <a:r>
              <a:rPr lang="tr-TR" sz="1600" b="1" spc="-10" dirty="0">
                <a:solidFill>
                  <a:srgbClr val="0098BC"/>
                </a:solidFill>
                <a:latin typeface="Times New Roman" panose="02020603050405020304" pitchFamily="18" charset="0"/>
                <a:cs typeface="Times New Roman" panose="02020603050405020304" pitchFamily="18" charset="0"/>
              </a:rPr>
              <a:t>Taşınır konsolide görevlisi: </a:t>
            </a:r>
            <a:r>
              <a:rPr lang="tr-TR" sz="1400" spc="-10" dirty="0">
                <a:solidFill>
                  <a:prstClr val="black"/>
                </a:solidFill>
                <a:latin typeface="Times New Roman" panose="02020603050405020304" pitchFamily="18" charset="0"/>
                <a:cs typeface="Times New Roman" panose="02020603050405020304" pitchFamily="18" charset="0"/>
              </a:rPr>
              <a:t>Taşınır kayıt yetkililerinden aldığı harcama birimi taşınır hesaplarını konsolide ederek taşınır hesap cetvellerini hazırlamak ve biriminin bir üst teşkilattaki taşınır konsolide görevlisine vermekle sorumlu olan </a:t>
            </a:r>
            <a:r>
              <a:rPr lang="tr-TR" sz="1400" spc="-10" dirty="0" smtClean="0">
                <a:solidFill>
                  <a:prstClr val="black"/>
                </a:solidFill>
                <a:latin typeface="Times New Roman" panose="02020603050405020304" pitchFamily="18" charset="0"/>
                <a:cs typeface="Times New Roman" panose="02020603050405020304" pitchFamily="18" charset="0"/>
              </a:rPr>
              <a:t>görevlileri, ifade </a:t>
            </a:r>
            <a:r>
              <a:rPr lang="tr-TR" sz="1400" spc="-10" dirty="0">
                <a:solidFill>
                  <a:prstClr val="black"/>
                </a:solidFill>
                <a:latin typeface="Times New Roman" panose="02020603050405020304" pitchFamily="18" charset="0"/>
                <a:cs typeface="Times New Roman" panose="02020603050405020304" pitchFamily="18" charset="0"/>
              </a:rPr>
              <a:t>eder.</a:t>
            </a:r>
            <a:endParaRPr lang="tr-TR" sz="1400" b="1" spc="-10" dirty="0">
              <a:solidFill>
                <a:srgbClr val="1F497D"/>
              </a:solidFill>
              <a:latin typeface="Times New Roman" panose="02020603050405020304" pitchFamily="18" charset="0"/>
              <a:cs typeface="Times New Roman" panose="02020603050405020304" pitchFamily="18" charset="0"/>
            </a:endParaRPr>
          </a:p>
        </p:txBody>
      </p:sp>
      <p:sp>
        <p:nvSpPr>
          <p:cNvPr id="15"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a:solidFill>
                  <a:schemeClr val="bg1"/>
                </a:solidFill>
                <a:latin typeface="Times New Roman" panose="02020603050405020304" pitchFamily="18" charset="0"/>
                <a:cs typeface="Times New Roman" panose="02020603050405020304" pitchFamily="18" charset="0"/>
              </a:rPr>
              <a:t>Taşınır </a:t>
            </a:r>
            <a:r>
              <a:rPr lang="tr-TR" sz="2400" dirty="0" smtClean="0">
                <a:solidFill>
                  <a:schemeClr val="bg1"/>
                </a:solidFill>
                <a:latin typeface="Times New Roman" panose="02020603050405020304" pitchFamily="18" charset="0"/>
                <a:cs typeface="Times New Roman" panose="02020603050405020304" pitchFamily="18" charset="0"/>
              </a:rPr>
              <a:t>Kayıt Yetkilisi-Taşınır Kontrol Yetkilisi-Taşınır Konsolide Görevlisi</a:t>
            </a:r>
            <a:endParaRPr lang="tr-TR"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143081"/>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39AB0-BEAD-94CC-33AA-8B9A8230229B}"/>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648428D-FD8A-36D4-4A62-C76D935BBC84}"/>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09F8ABA7-0162-D7CD-0D33-B19D4DDCA819}"/>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74C53B1A-D9A3-5D93-3799-CF719FD0901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893146B6-DF54-07C2-AAF0-F8B6CC8B04CF}"/>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A3E2A47-6BB7-507B-91DB-694C62BD47C9}"/>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DEC5DF2-6577-F9B0-E0A5-FE435EB57A4A}"/>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32A74D01-C282-3B04-588A-DA8EB95E9C4A}"/>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E5DEB481-7344-70C4-BEF8-60A8C28B093D}"/>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a:solidFill>
                  <a:schemeClr val="bg1"/>
                </a:solidFill>
                <a:latin typeface="Times New Roman" panose="02020603050405020304" pitchFamily="18" charset="0"/>
                <a:cs typeface="Times New Roman" panose="02020603050405020304" pitchFamily="18" charset="0"/>
              </a:rPr>
              <a:t>Taşınır </a:t>
            </a:r>
            <a:r>
              <a:rPr lang="tr-TR" sz="2400" dirty="0" smtClean="0">
                <a:solidFill>
                  <a:schemeClr val="bg1"/>
                </a:solidFill>
                <a:latin typeface="Times New Roman" panose="02020603050405020304" pitchFamily="18" charset="0"/>
                <a:cs typeface="Times New Roman" panose="02020603050405020304" pitchFamily="18" charset="0"/>
              </a:rPr>
              <a:t>Kayıt Yetkilisi-Taşınır Kontrol Yetkilisi (Madde 6)</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5" name="Dikdörtgen 14"/>
          <p:cNvSpPr/>
          <p:nvPr/>
        </p:nvSpPr>
        <p:spPr>
          <a:xfrm>
            <a:off x="1149746" y="1061021"/>
            <a:ext cx="4945459" cy="5324535"/>
          </a:xfrm>
          <a:prstGeom prst="rect">
            <a:avLst/>
          </a:prstGeom>
        </p:spPr>
        <p:txBody>
          <a:bodyPr wrap="square">
            <a:spAutoFit/>
          </a:bodyPr>
          <a:lstStyle/>
          <a:p>
            <a:pPr marL="298450" lvl="0" indent="-285750" algn="just">
              <a:spcBef>
                <a:spcPts val="775"/>
              </a:spcBef>
              <a:spcAft>
                <a:spcPts val="1200"/>
              </a:spcAft>
              <a:buFont typeface="Arial" panose="020B0604020202020204" pitchFamily="34" charset="0"/>
              <a:buChar char="•"/>
            </a:pPr>
            <a:r>
              <a:rPr lang="tr-TR" sz="1400" b="1" dirty="0" smtClean="0">
                <a:solidFill>
                  <a:prstClr val="black"/>
                </a:solidFill>
                <a:latin typeface="Times New Roman" panose="02020603050405020304" pitchFamily="18" charset="0"/>
                <a:cs typeface="Times New Roman" panose="02020603050405020304" pitchFamily="18" charset="0"/>
              </a:rPr>
              <a:t>Taşınır </a:t>
            </a:r>
            <a:r>
              <a:rPr lang="tr-TR" sz="1400" b="1" dirty="0">
                <a:solidFill>
                  <a:prstClr val="black"/>
                </a:solidFill>
                <a:latin typeface="Times New Roman" panose="02020603050405020304" pitchFamily="18" charset="0"/>
                <a:cs typeface="Times New Roman" panose="02020603050405020304" pitchFamily="18" charset="0"/>
              </a:rPr>
              <a:t>kayıt yetkilileri,</a:t>
            </a:r>
            <a:r>
              <a:rPr lang="tr-TR" sz="1400" dirty="0">
                <a:solidFill>
                  <a:prstClr val="black"/>
                </a:solidFill>
                <a:latin typeface="Times New Roman" panose="02020603050405020304" pitchFamily="18" charset="0"/>
                <a:cs typeface="Times New Roman" panose="02020603050405020304" pitchFamily="18" charset="0"/>
              </a:rPr>
              <a:t> harcama yetkililerince, memuriyet veya çalışma unvanına bağlı kalmaksızın, taşınır kayıt ve işlemlerini bu Yönetmelikte belirtilen usule uygun şekilde yapabilecek bilgi ve niteliklere sahip personel arasından görevlendirilir.</a:t>
            </a:r>
          </a:p>
          <a:p>
            <a:pPr marL="298450" lvl="0" indent="-285750" algn="just">
              <a:spcBef>
                <a:spcPts val="2400"/>
              </a:spcBef>
              <a:spcAft>
                <a:spcPts val="1200"/>
              </a:spcAft>
              <a:buFont typeface="Arial" panose="020B0604020202020204" pitchFamily="34" charset="0"/>
              <a:buChar char="•"/>
            </a:pPr>
            <a:r>
              <a:rPr lang="tr-TR" sz="1400" dirty="0" smtClean="0">
                <a:solidFill>
                  <a:prstClr val="black"/>
                </a:solidFill>
                <a:latin typeface="Times New Roman" panose="02020603050405020304" pitchFamily="18" charset="0"/>
                <a:cs typeface="Times New Roman" panose="02020603050405020304" pitchFamily="18" charset="0"/>
              </a:rPr>
              <a:t>Taşınır </a:t>
            </a:r>
            <a:r>
              <a:rPr lang="tr-TR" sz="1400" dirty="0">
                <a:solidFill>
                  <a:prstClr val="black"/>
                </a:solidFill>
                <a:latin typeface="Times New Roman" panose="02020603050405020304" pitchFamily="18" charset="0"/>
                <a:cs typeface="Times New Roman" panose="02020603050405020304" pitchFamily="18" charset="0"/>
              </a:rPr>
              <a:t>işlemleri yoğun olan harcama birimlerinde </a:t>
            </a:r>
            <a:r>
              <a:rPr lang="tr-TR" sz="1400" b="1" dirty="0">
                <a:solidFill>
                  <a:prstClr val="black"/>
                </a:solidFill>
                <a:latin typeface="Times New Roman" panose="02020603050405020304" pitchFamily="18" charset="0"/>
                <a:cs typeface="Times New Roman" panose="02020603050405020304" pitchFamily="18" charset="0"/>
              </a:rPr>
              <a:t>birden fazla taşınır kayıt yetkilisi</a:t>
            </a:r>
            <a:r>
              <a:rPr lang="tr-TR" sz="1400" dirty="0">
                <a:solidFill>
                  <a:prstClr val="black"/>
                </a:solidFill>
                <a:latin typeface="Times New Roman" panose="02020603050405020304" pitchFamily="18" charset="0"/>
                <a:cs typeface="Times New Roman" panose="02020603050405020304" pitchFamily="18" charset="0"/>
              </a:rPr>
              <a:t> görevlendirilebilir. Kamu idarelerince ihtiyaç duyulması hâlinde birden fazla harcama biriminin taşınır kayıtları harcama birimleri itibarıyla ayrı ayrı tutulmak kaydıyla, </a:t>
            </a:r>
            <a:r>
              <a:rPr lang="tr-TR" sz="1400" b="1" dirty="0">
                <a:solidFill>
                  <a:prstClr val="black"/>
                </a:solidFill>
                <a:latin typeface="Times New Roman" panose="02020603050405020304" pitchFamily="18" charset="0"/>
                <a:cs typeface="Times New Roman" panose="02020603050405020304" pitchFamily="18" charset="0"/>
              </a:rPr>
              <a:t>bir taşınır kayıt yetkilisi</a:t>
            </a:r>
            <a:r>
              <a:rPr lang="tr-TR" sz="1400" dirty="0">
                <a:solidFill>
                  <a:prstClr val="black"/>
                </a:solidFill>
                <a:latin typeface="Times New Roman" panose="02020603050405020304" pitchFamily="18" charset="0"/>
                <a:cs typeface="Times New Roman" panose="02020603050405020304" pitchFamily="18" charset="0"/>
              </a:rPr>
              <a:t> tarafından da yürütülebilir</a:t>
            </a:r>
            <a:r>
              <a:rPr lang="tr-TR" sz="1400" dirty="0" smtClean="0">
                <a:solidFill>
                  <a:prstClr val="black"/>
                </a:solidFill>
                <a:latin typeface="Times New Roman" panose="02020603050405020304" pitchFamily="18" charset="0"/>
                <a:cs typeface="Times New Roman" panose="02020603050405020304" pitchFamily="18" charset="0"/>
              </a:rPr>
              <a:t>.</a:t>
            </a:r>
          </a:p>
          <a:p>
            <a:pPr marL="298450" indent="-285750" algn="just">
              <a:spcBef>
                <a:spcPts val="2400"/>
              </a:spcBef>
              <a:spcAft>
                <a:spcPts val="1200"/>
              </a:spcAft>
              <a:buFont typeface="Arial" panose="020B0604020202020204" pitchFamily="34" charset="0"/>
              <a:buChar char="•"/>
            </a:pPr>
            <a:r>
              <a:rPr lang="tr-TR" sz="1400" b="1" dirty="0" smtClean="0">
                <a:solidFill>
                  <a:prstClr val="black"/>
                </a:solidFill>
                <a:latin typeface="Times New Roman" panose="02020603050405020304" pitchFamily="18" charset="0"/>
                <a:cs typeface="Times New Roman" panose="02020603050405020304" pitchFamily="18" charset="0"/>
              </a:rPr>
              <a:t>Taşınır </a:t>
            </a:r>
            <a:r>
              <a:rPr lang="tr-TR" sz="1400" b="1" dirty="0">
                <a:solidFill>
                  <a:prstClr val="black"/>
                </a:solidFill>
                <a:latin typeface="Times New Roman" panose="02020603050405020304" pitchFamily="18" charset="0"/>
                <a:cs typeface="Times New Roman" panose="02020603050405020304" pitchFamily="18" charset="0"/>
              </a:rPr>
              <a:t>kontrol yetkilileri, </a:t>
            </a:r>
            <a:r>
              <a:rPr lang="tr-TR" sz="1400" dirty="0">
                <a:solidFill>
                  <a:prstClr val="black"/>
                </a:solidFill>
                <a:latin typeface="Times New Roman" panose="02020603050405020304" pitchFamily="18" charset="0"/>
                <a:cs typeface="Times New Roman" panose="02020603050405020304" pitchFamily="18" charset="0"/>
              </a:rPr>
              <a:t>harcama yetkililerince, taşınır kayıt yetkilisinin hazırlamış olduğu taşınır mal yönetim hesabına ilişkin belge ve cetvellerin mevzuata ve mali tablolara uygunluğunu ve gerektiğinde yapılan diğer kayıt ve işlemleri kontrol etmek üzere </a:t>
            </a:r>
            <a:r>
              <a:rPr lang="tr-TR" sz="1400" b="1" dirty="0">
                <a:solidFill>
                  <a:prstClr val="black"/>
                </a:solidFill>
                <a:latin typeface="Times New Roman" panose="02020603050405020304" pitchFamily="18" charset="0"/>
                <a:cs typeface="Times New Roman" panose="02020603050405020304" pitchFamily="18" charset="0"/>
              </a:rPr>
              <a:t>yardımcılarından</a:t>
            </a:r>
            <a:r>
              <a:rPr lang="tr-TR" sz="1400" dirty="0">
                <a:solidFill>
                  <a:prstClr val="black"/>
                </a:solidFill>
                <a:latin typeface="Times New Roman" panose="02020603050405020304" pitchFamily="18" charset="0"/>
                <a:cs typeface="Times New Roman" panose="02020603050405020304" pitchFamily="18" charset="0"/>
              </a:rPr>
              <a:t> veya bunların </a:t>
            </a:r>
            <a:r>
              <a:rPr lang="tr-TR" sz="1400" b="1" dirty="0">
                <a:solidFill>
                  <a:prstClr val="black"/>
                </a:solidFill>
                <a:latin typeface="Times New Roman" panose="02020603050405020304" pitchFamily="18" charset="0"/>
                <a:cs typeface="Times New Roman" panose="02020603050405020304" pitchFamily="18" charset="0"/>
              </a:rPr>
              <a:t>bir alt kademesindeki yöneticileri</a:t>
            </a:r>
            <a:r>
              <a:rPr lang="tr-TR" sz="1400" dirty="0">
                <a:solidFill>
                  <a:prstClr val="black"/>
                </a:solidFill>
                <a:latin typeface="Times New Roman" panose="02020603050405020304" pitchFamily="18" charset="0"/>
                <a:cs typeface="Times New Roman" panose="02020603050405020304" pitchFamily="18" charset="0"/>
              </a:rPr>
              <a:t> arasından görevlendirilir. </a:t>
            </a:r>
            <a:endParaRPr lang="tr-TR"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tr-TR" dirty="0"/>
          </a:p>
        </p:txBody>
      </p:sp>
      <p:pic>
        <p:nvPicPr>
          <p:cNvPr id="7170" name="Picture 2" descr="Etkili Bir Sunum Nasıl Yapılır? | Zeynep Kuyaksil'in Web Sayfas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771" y="1131000"/>
            <a:ext cx="4968552" cy="481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749632"/>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716F0-740B-D3C3-3FF3-87B9B537811A}"/>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0DA68DD-78BF-2D2D-2163-850650351C9B}"/>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05F18EF3-4EF2-D889-E96A-B82EF05156C9}"/>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E3E7A331-19EB-D456-A11C-7714F534955E}"/>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91FD6701-9A55-22D1-9F12-6F418B38EDF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65D5E031-AE11-6A9A-7115-D1F769A486C2}"/>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0FD32DE8-7AA9-16B9-EF15-1A7F481609E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3E940482-369E-ACC6-49AF-5987864C700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D0DE73BD-C280-1AB1-A922-496D45834C79}"/>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a:solidFill>
                  <a:schemeClr val="bg1"/>
                </a:solidFill>
                <a:latin typeface="Times New Roman" panose="02020603050405020304" pitchFamily="18" charset="0"/>
                <a:cs typeface="Times New Roman" panose="02020603050405020304" pitchFamily="18" charset="0"/>
              </a:rPr>
              <a:t>Taşınır </a:t>
            </a:r>
            <a:r>
              <a:rPr lang="tr-TR" sz="2400" dirty="0" smtClean="0">
                <a:solidFill>
                  <a:schemeClr val="bg1"/>
                </a:solidFill>
                <a:latin typeface="Times New Roman" panose="02020603050405020304" pitchFamily="18" charset="0"/>
                <a:cs typeface="Times New Roman" panose="02020603050405020304" pitchFamily="18" charset="0"/>
              </a:rPr>
              <a:t>Kayıt Yetkilisi-Taşınır Kontrol Yetkilisi</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5" name="Dikdörtgen 14"/>
          <p:cNvSpPr/>
          <p:nvPr/>
        </p:nvSpPr>
        <p:spPr>
          <a:xfrm>
            <a:off x="1841818" y="1197033"/>
            <a:ext cx="9072792" cy="5078313"/>
          </a:xfrm>
          <a:prstGeom prst="rect">
            <a:avLst/>
          </a:prstGeom>
        </p:spPr>
        <p:txBody>
          <a:bodyPr wrap="square">
            <a:spAutoFit/>
          </a:bodyPr>
          <a:lstStyle/>
          <a:p>
            <a:pPr lvl="0" algn="ctr"/>
            <a:r>
              <a:rPr lang="tr-TR" sz="2000" b="1" dirty="0">
                <a:solidFill>
                  <a:prstClr val="black"/>
                </a:solidFill>
                <a:latin typeface="Calibri"/>
              </a:rPr>
              <a:t>Taşınır kontrol yetkilisi ile taşınır kayıt yetkilisi görevi </a:t>
            </a:r>
            <a:r>
              <a:rPr lang="tr-TR" sz="2000" b="1" u="sng" dirty="0">
                <a:solidFill>
                  <a:prstClr val="black"/>
                </a:solidFill>
                <a:latin typeface="Calibri"/>
              </a:rPr>
              <a:t>aynı kişide birleşemez.</a:t>
            </a:r>
          </a:p>
          <a:p>
            <a:pPr lvl="0" algn="ctr"/>
            <a:endParaRPr lang="tr-TR" sz="2000" b="1" dirty="0">
              <a:solidFill>
                <a:prstClr val="black"/>
              </a:solidFill>
              <a:latin typeface="Calibri"/>
            </a:endParaRPr>
          </a:p>
          <a:p>
            <a:pPr lvl="0" algn="just"/>
            <a:r>
              <a:rPr lang="tr-TR" sz="2000" b="1" dirty="0" smtClean="0">
                <a:solidFill>
                  <a:prstClr val="black"/>
                </a:solidFill>
                <a:latin typeface="Calibri"/>
              </a:rPr>
              <a:t> </a:t>
            </a:r>
          </a:p>
          <a:p>
            <a:pPr lvl="0" algn="just"/>
            <a:endParaRPr lang="tr-TR" sz="2000" b="1" dirty="0">
              <a:solidFill>
                <a:prstClr val="black"/>
              </a:solidFill>
              <a:latin typeface="Calibri"/>
            </a:endParaRPr>
          </a:p>
          <a:p>
            <a:pPr lvl="0" algn="just"/>
            <a:endParaRPr lang="tr-TR" sz="2000" b="1" dirty="0" smtClean="0">
              <a:solidFill>
                <a:prstClr val="black"/>
              </a:solidFill>
              <a:latin typeface="Calibri"/>
            </a:endParaRPr>
          </a:p>
          <a:p>
            <a:pPr lvl="0" algn="just"/>
            <a:endParaRPr lang="tr-TR" sz="2000" b="1" dirty="0">
              <a:solidFill>
                <a:prstClr val="black"/>
              </a:solidFill>
              <a:latin typeface="Calibri"/>
            </a:endParaRPr>
          </a:p>
          <a:p>
            <a:pPr lvl="0" algn="just"/>
            <a:r>
              <a:rPr lang="tr-TR" sz="2000" b="1" dirty="0" smtClean="0">
                <a:solidFill>
                  <a:prstClr val="black"/>
                </a:solidFill>
                <a:latin typeface="Calibri"/>
              </a:rPr>
              <a:t>                                                  </a:t>
            </a:r>
            <a:endParaRPr lang="tr-TR" sz="2000" b="1" dirty="0">
              <a:solidFill>
                <a:prstClr val="black"/>
              </a:solidFill>
              <a:latin typeface="Calibri"/>
            </a:endParaRPr>
          </a:p>
          <a:p>
            <a:pPr lvl="0" algn="just"/>
            <a:endParaRPr lang="tr-TR" sz="2000" b="1" dirty="0">
              <a:solidFill>
                <a:prstClr val="black"/>
              </a:solidFill>
              <a:latin typeface="Calibri"/>
            </a:endParaRPr>
          </a:p>
          <a:p>
            <a:pPr lvl="0" algn="just"/>
            <a:endParaRPr lang="tr-TR" sz="2000" b="1" dirty="0">
              <a:solidFill>
                <a:prstClr val="black"/>
              </a:solidFill>
              <a:latin typeface="Calibri"/>
            </a:endParaRPr>
          </a:p>
          <a:p>
            <a:endParaRPr lang="tr-TR" dirty="0" smtClean="0"/>
          </a:p>
          <a:p>
            <a:endParaRPr lang="tr-TR" dirty="0"/>
          </a:p>
          <a:p>
            <a:r>
              <a:rPr lang="tr-TR" dirty="0" smtClean="0"/>
              <a:t>                                                                              </a:t>
            </a:r>
          </a:p>
          <a:p>
            <a:endParaRPr lang="tr-TR" dirty="0"/>
          </a:p>
          <a:p>
            <a:endParaRPr lang="tr-TR" dirty="0" smtClean="0"/>
          </a:p>
          <a:p>
            <a:endParaRPr lang="tr-TR" dirty="0"/>
          </a:p>
          <a:p>
            <a:endParaRPr lang="tr-TR" dirty="0" smtClean="0"/>
          </a:p>
          <a:p>
            <a:r>
              <a:rPr lang="tr-TR" dirty="0" smtClean="0"/>
              <a:t>                                                                       </a:t>
            </a:r>
            <a:endParaRPr lang="tr-TR" dirty="0"/>
          </a:p>
        </p:txBody>
      </p:sp>
      <p:pic>
        <p:nvPicPr>
          <p:cNvPr id="16" name="Picture 2" descr="C:\Users\aaydin7\Desktop\TKYS\EKİM 201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0604" y="2443942"/>
            <a:ext cx="881148" cy="12219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aydin7\Desktop\TKYS\EKİM 201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4087" y="2443943"/>
            <a:ext cx="846513" cy="1221970"/>
          </a:xfrm>
          <a:prstGeom prst="rect">
            <a:avLst/>
          </a:prstGeom>
          <a:noFill/>
          <a:extLst>
            <a:ext uri="{909E8E84-426E-40DD-AFC4-6F175D3DCCD1}">
              <a14:hiddenFill xmlns:a14="http://schemas.microsoft.com/office/drawing/2010/main">
                <a:solidFill>
                  <a:srgbClr val="FFFFFF"/>
                </a:solidFill>
              </a14:hiddenFill>
            </a:ext>
          </a:extLst>
        </p:spPr>
      </p:pic>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6072" y="3374968"/>
            <a:ext cx="2468881" cy="1527329"/>
          </a:xfrm>
          <a:prstGeom prst="rect">
            <a:avLst/>
          </a:prstGeom>
        </p:spPr>
      </p:pic>
      <p:sp>
        <p:nvSpPr>
          <p:cNvPr id="20" name="Aşağı Ok 19"/>
          <p:cNvSpPr/>
          <p:nvPr/>
        </p:nvSpPr>
        <p:spPr>
          <a:xfrm rot="2296238">
            <a:off x="7643210" y="3527589"/>
            <a:ext cx="466414" cy="1907269"/>
          </a:xfrm>
          <a:prstGeom prst="downArrow">
            <a:avLst>
              <a:gd name="adj1" fmla="val 50000"/>
              <a:gd name="adj2" fmla="val 53118"/>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srgbClr val="C00000"/>
              </a:solidFill>
              <a:effectLst/>
              <a:uLnTx/>
              <a:uFillTx/>
              <a:latin typeface="Calibri"/>
              <a:ea typeface="+mn-ea"/>
              <a:cs typeface="+mn-cs"/>
            </a:endParaRPr>
          </a:p>
        </p:txBody>
      </p:sp>
      <p:sp>
        <p:nvSpPr>
          <p:cNvPr id="21" name="Aşağı Ok 20"/>
          <p:cNvSpPr/>
          <p:nvPr/>
        </p:nvSpPr>
        <p:spPr>
          <a:xfrm rot="19072440">
            <a:off x="4289728" y="3506449"/>
            <a:ext cx="466414" cy="1908359"/>
          </a:xfrm>
          <a:prstGeom prst="downArrow">
            <a:avLst>
              <a:gd name="adj1" fmla="val 50000"/>
              <a:gd name="adj2" fmla="val 53118"/>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srgbClr val="C00000"/>
              </a:solidFill>
              <a:effectLst/>
              <a:uLnTx/>
              <a:uFillTx/>
              <a:latin typeface="Calibri"/>
              <a:ea typeface="+mn-ea"/>
              <a:cs typeface="+mn-cs"/>
            </a:endParaRPr>
          </a:p>
        </p:txBody>
      </p:sp>
      <p:pic>
        <p:nvPicPr>
          <p:cNvPr id="22" name="Picture 2" descr="C:\Users\aaydin7\Desktop\TKYS\EKİM 201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1085" y="4817505"/>
            <a:ext cx="1920706" cy="192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46496"/>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41EEA-4A27-6171-6E13-30E98E4EBDB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763AE3D0-39CF-5409-006E-124BEB1EBEED}"/>
              </a:ext>
            </a:extLst>
          </p:cNvPr>
          <p:cNvGrpSpPr/>
          <p:nvPr/>
        </p:nvGrpSpPr>
        <p:grpSpPr>
          <a:xfrm>
            <a:off x="136630" y="0"/>
            <a:ext cx="11721909" cy="6859588"/>
            <a:chOff x="136630" y="0"/>
            <a:chExt cx="11721909" cy="6859588"/>
          </a:xfrm>
        </p:grpSpPr>
        <p:sp>
          <p:nvSpPr>
            <p:cNvPr id="5" name="Dikdörtgen 3">
              <a:extLst>
                <a:ext uri="{FF2B5EF4-FFF2-40B4-BE49-F238E27FC236}">
                  <a16:creationId xmlns:a16="http://schemas.microsoft.com/office/drawing/2014/main" id="{7F4090BB-6F45-070E-54A0-F203CE9CCAA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F33851A-E2DF-515B-2357-7BB265718FA8}"/>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1DDE7C1-A6C4-B5F8-8B5B-F9AE0F726153}"/>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CB530F3-243B-F098-A0F0-9ACCFE032CC9}"/>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AF2A7DDC-A97F-FB28-564E-CCF73498942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475007C0-1A3D-338B-4B35-E923210C3474}"/>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FF628F3-E994-972C-B4A8-27C9D126C39E}"/>
                  </a:ext>
                </a:extLst>
              </p:cNvPr>
              <p:cNvPicPr>
                <a:picLocks noChangeAspect="1"/>
              </p:cNvPicPr>
              <p:nvPr/>
            </p:nvPicPr>
            <p:blipFill>
              <a:blip r:embed="rId3" cstate="print"/>
              <a:stretch>
                <a:fillRect/>
              </a:stretch>
            </p:blipFill>
            <p:spPr>
              <a:xfrm>
                <a:off x="136630" y="207522"/>
                <a:ext cx="828000" cy="828000"/>
              </a:xfrm>
              <a:prstGeom prst="rect">
                <a:avLst/>
              </a:prstGeom>
            </p:spPr>
          </p:pic>
        </p:grpSp>
      </p:grpSp>
      <p:sp>
        <p:nvSpPr>
          <p:cNvPr id="14" name="İçerik Yer Tutucusu 2">
            <a:extLst>
              <a:ext uri="{FF2B5EF4-FFF2-40B4-BE49-F238E27FC236}">
                <a16:creationId xmlns:a16="http://schemas.microsoft.com/office/drawing/2014/main" id="{415610BF-56EC-09BA-DE1C-612C0BC1FDF0}"/>
              </a:ext>
            </a:extLst>
          </p:cNvPr>
          <p:cNvSpPr txBox="1">
            <a:spLocks/>
          </p:cNvSpPr>
          <p:nvPr/>
        </p:nvSpPr>
        <p:spPr>
          <a:xfrm>
            <a:off x="1126654" y="341916"/>
            <a:ext cx="10375064" cy="513064"/>
          </a:xfrm>
          <a:prstGeom prst="rect">
            <a:avLst/>
          </a:prstGeom>
          <a:solidFill>
            <a:srgbClr val="262F59"/>
          </a:solidFill>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dirty="0">
                <a:solidFill>
                  <a:schemeClr val="bg1"/>
                </a:solidFill>
                <a:latin typeface="Times New Roman" panose="02020603050405020304" pitchFamily="18" charset="0"/>
                <a:cs typeface="Times New Roman" panose="02020603050405020304" pitchFamily="18" charset="0"/>
              </a:rPr>
              <a:t>Taşınır </a:t>
            </a:r>
            <a:r>
              <a:rPr lang="tr-TR" sz="2400" dirty="0" smtClean="0">
                <a:solidFill>
                  <a:schemeClr val="bg1"/>
                </a:solidFill>
                <a:latin typeface="Times New Roman" panose="02020603050405020304" pitchFamily="18" charset="0"/>
                <a:cs typeface="Times New Roman" panose="02020603050405020304" pitchFamily="18" charset="0"/>
              </a:rPr>
              <a:t>Kayıt Yetkilisi-Taşınır Kontrol Yetkilisi (Madde 6)</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5" name="Dikdörtgen 14"/>
          <p:cNvSpPr/>
          <p:nvPr/>
        </p:nvSpPr>
        <p:spPr>
          <a:xfrm>
            <a:off x="1094539" y="1100321"/>
            <a:ext cx="10407179" cy="5016758"/>
          </a:xfrm>
          <a:prstGeom prst="rect">
            <a:avLst/>
          </a:prstGeom>
        </p:spPr>
        <p:txBody>
          <a:bodyPr wrap="square">
            <a:spAutoFit/>
          </a:bodyPr>
          <a:lstStyle/>
          <a:p>
            <a:pPr marL="12700" algn="just">
              <a:spcBef>
                <a:spcPts val="600"/>
              </a:spcBef>
              <a:spcAft>
                <a:spcPts val="600"/>
              </a:spcAft>
            </a:pPr>
            <a:r>
              <a:rPr lang="tr-TR" sz="1600" b="1" dirty="0" smtClean="0">
                <a:solidFill>
                  <a:srgbClr val="0098BC"/>
                </a:solidFill>
                <a:latin typeface="Times New Roman" panose="02020603050405020304" pitchFamily="18" charset="0"/>
                <a:cs typeface="Times New Roman" panose="02020603050405020304" pitchFamily="18" charset="0"/>
              </a:rPr>
              <a:t>                           Taşınır </a:t>
            </a:r>
            <a:r>
              <a:rPr lang="tr-TR" sz="1600" b="1" dirty="0">
                <a:solidFill>
                  <a:srgbClr val="0098BC"/>
                </a:solidFill>
                <a:latin typeface="Times New Roman" panose="02020603050405020304" pitchFamily="18" charset="0"/>
                <a:cs typeface="Times New Roman" panose="02020603050405020304" pitchFamily="18" charset="0"/>
              </a:rPr>
              <a:t>Kayıt Yetkililerinin Görev ve Sorumlulukları</a:t>
            </a:r>
          </a:p>
          <a:p>
            <a:pPr marL="12700" lvl="0" algn="just">
              <a:spcBef>
                <a:spcPts val="600"/>
              </a:spcBef>
              <a:spcAft>
                <a:spcPts val="600"/>
              </a:spcAft>
            </a:pPr>
            <a:r>
              <a:rPr lang="tr-TR" sz="1400" b="1" dirty="0" smtClean="0">
                <a:solidFill>
                  <a:prstClr val="black"/>
                </a:solidFill>
                <a:latin typeface="Times New Roman" panose="02020603050405020304" pitchFamily="18" charset="0"/>
                <a:cs typeface="Times New Roman" panose="02020603050405020304" pitchFamily="18" charset="0"/>
              </a:rPr>
              <a:t>a) </a:t>
            </a:r>
            <a:r>
              <a:rPr lang="tr-TR" sz="1400" dirty="0" smtClean="0">
                <a:solidFill>
                  <a:prstClr val="black"/>
                </a:solidFill>
                <a:latin typeface="Times New Roman" panose="02020603050405020304" pitchFamily="18" charset="0"/>
                <a:cs typeface="Times New Roman" panose="02020603050405020304" pitchFamily="18" charset="0"/>
              </a:rPr>
              <a:t>Harcama </a:t>
            </a:r>
            <a:r>
              <a:rPr lang="tr-TR" sz="1400" dirty="0">
                <a:solidFill>
                  <a:prstClr val="black"/>
                </a:solidFill>
                <a:latin typeface="Times New Roman" panose="02020603050405020304" pitchFamily="18" charset="0"/>
                <a:cs typeface="Times New Roman" panose="02020603050405020304" pitchFamily="18" charset="0"/>
              </a:rPr>
              <a:t>birimince edinilen taşınırlardan muayene ve kabulü yapılanları cins ve </a:t>
            </a:r>
            <a:endParaRPr lang="tr-TR" sz="1400" dirty="0" smtClean="0">
              <a:solidFill>
                <a:prstClr val="black"/>
              </a:solidFill>
              <a:latin typeface="Times New Roman" panose="02020603050405020304" pitchFamily="18" charset="0"/>
              <a:cs typeface="Times New Roman" panose="02020603050405020304" pitchFamily="18" charset="0"/>
            </a:endParaRPr>
          </a:p>
          <a:p>
            <a:pPr marL="12700" lvl="0" algn="just">
              <a:spcBef>
                <a:spcPts val="600"/>
              </a:spcBef>
              <a:spcAft>
                <a:spcPts val="600"/>
              </a:spcAft>
            </a:pPr>
            <a:r>
              <a:rPr lang="tr-TR" sz="1400" dirty="0" smtClean="0">
                <a:solidFill>
                  <a:prstClr val="black"/>
                </a:solidFill>
                <a:latin typeface="Times New Roman" panose="02020603050405020304" pitchFamily="18" charset="0"/>
                <a:cs typeface="Times New Roman" panose="02020603050405020304" pitchFamily="18" charset="0"/>
              </a:rPr>
              <a:t>niteliklerine </a:t>
            </a:r>
            <a:r>
              <a:rPr lang="tr-TR" sz="1400" dirty="0">
                <a:solidFill>
                  <a:prstClr val="black"/>
                </a:solidFill>
                <a:latin typeface="Times New Roman" panose="02020603050405020304" pitchFamily="18" charset="0"/>
                <a:cs typeface="Times New Roman" panose="02020603050405020304" pitchFamily="18" charset="0"/>
              </a:rPr>
              <a:t>göre sayarak, tartarak, ölçerek teslim almak, </a:t>
            </a:r>
            <a:r>
              <a:rPr lang="tr-TR" sz="1400" b="1" dirty="0">
                <a:solidFill>
                  <a:prstClr val="black"/>
                </a:solidFill>
                <a:latin typeface="Times New Roman" panose="02020603050405020304" pitchFamily="18" charset="0"/>
                <a:cs typeface="Times New Roman" panose="02020603050405020304" pitchFamily="18" charset="0"/>
              </a:rPr>
              <a:t>giriş kayıtlarını yapmak,</a:t>
            </a:r>
            <a:r>
              <a:rPr lang="tr-TR" sz="1400" b="1" dirty="0">
                <a:solidFill>
                  <a:srgbClr val="002060"/>
                </a:solidFill>
                <a:latin typeface="Times New Roman" panose="02020603050405020304" pitchFamily="18" charset="0"/>
                <a:cs typeface="Times New Roman" panose="02020603050405020304" pitchFamily="18" charset="0"/>
              </a:rPr>
              <a:t> </a:t>
            </a:r>
            <a:endParaRPr lang="tr-TR" sz="1400" b="1" dirty="0" smtClean="0">
              <a:solidFill>
                <a:srgbClr val="002060"/>
              </a:solidFill>
              <a:latin typeface="Times New Roman" panose="02020603050405020304" pitchFamily="18" charset="0"/>
              <a:cs typeface="Times New Roman" panose="02020603050405020304" pitchFamily="18" charset="0"/>
            </a:endParaRPr>
          </a:p>
          <a:p>
            <a:pPr marL="12700" lvl="0" algn="just">
              <a:spcBef>
                <a:spcPts val="600"/>
              </a:spcBef>
              <a:spcAft>
                <a:spcPts val="600"/>
              </a:spcAft>
            </a:pPr>
            <a:r>
              <a:rPr lang="tr-TR" sz="1400" dirty="0" smtClean="0">
                <a:solidFill>
                  <a:prstClr val="black"/>
                </a:solidFill>
                <a:latin typeface="Times New Roman" panose="02020603050405020304" pitchFamily="18" charset="0"/>
                <a:cs typeface="Times New Roman" panose="02020603050405020304" pitchFamily="18" charset="0"/>
              </a:rPr>
              <a:t>doğrudan </a:t>
            </a:r>
            <a:r>
              <a:rPr lang="tr-TR" sz="1400" dirty="0">
                <a:solidFill>
                  <a:prstClr val="black"/>
                </a:solidFill>
                <a:latin typeface="Times New Roman" panose="02020603050405020304" pitchFamily="18" charset="0"/>
                <a:cs typeface="Times New Roman" panose="02020603050405020304" pitchFamily="18" charset="0"/>
              </a:rPr>
              <a:t>tüketilmeyen ve kullanıma verilmeyen taşınırları sorumluluğundaki </a:t>
            </a:r>
            <a:r>
              <a:rPr lang="tr-TR" sz="1400" dirty="0" smtClean="0">
                <a:solidFill>
                  <a:prstClr val="black"/>
                </a:solidFill>
                <a:latin typeface="Times New Roman" panose="02020603050405020304" pitchFamily="18" charset="0"/>
                <a:cs typeface="Times New Roman" panose="02020603050405020304" pitchFamily="18" charset="0"/>
              </a:rPr>
              <a:t>ambarlarda</a:t>
            </a:r>
          </a:p>
          <a:p>
            <a:pPr marL="12700" lvl="0" algn="just">
              <a:spcBef>
                <a:spcPts val="600"/>
              </a:spcBef>
              <a:spcAft>
                <a:spcPts val="600"/>
              </a:spcAft>
            </a:pPr>
            <a:r>
              <a:rPr lang="tr-TR" sz="1400" dirty="0" smtClean="0">
                <a:solidFill>
                  <a:prstClr val="black"/>
                </a:solidFill>
                <a:latin typeface="Times New Roman" panose="02020603050405020304" pitchFamily="18" charset="0"/>
                <a:cs typeface="Times New Roman" panose="02020603050405020304" pitchFamily="18" charset="0"/>
              </a:rPr>
              <a:t> </a:t>
            </a:r>
            <a:r>
              <a:rPr lang="tr-TR" sz="1400" dirty="0">
                <a:solidFill>
                  <a:prstClr val="black"/>
                </a:solidFill>
                <a:latin typeface="Times New Roman" panose="02020603050405020304" pitchFamily="18" charset="0"/>
                <a:cs typeface="Times New Roman" panose="02020603050405020304" pitchFamily="18" charset="0"/>
              </a:rPr>
              <a:t>muhafaza etmek</a:t>
            </a:r>
            <a:r>
              <a:rPr lang="tr-TR" sz="1400" dirty="0" smtClean="0">
                <a:solidFill>
                  <a:prstClr val="black"/>
                </a:solidFill>
                <a:latin typeface="Times New Roman" panose="02020603050405020304" pitchFamily="18" charset="0"/>
                <a:cs typeface="Times New Roman" panose="02020603050405020304" pitchFamily="18" charset="0"/>
              </a:rPr>
              <a:t>.</a:t>
            </a:r>
          </a:p>
          <a:p>
            <a:pPr marL="12700" lvl="0" algn="just">
              <a:spcBef>
                <a:spcPts val="600"/>
              </a:spcBef>
              <a:spcAft>
                <a:spcPts val="600"/>
              </a:spcAft>
            </a:pPr>
            <a:endParaRPr lang="tr-TR" sz="1400" b="1" dirty="0" smtClean="0">
              <a:solidFill>
                <a:prstClr val="black"/>
              </a:solidFill>
              <a:latin typeface="Times New Roman" panose="02020603050405020304" pitchFamily="18" charset="0"/>
              <a:cs typeface="Times New Roman" panose="02020603050405020304" pitchFamily="18" charset="0"/>
            </a:endParaRPr>
          </a:p>
          <a:p>
            <a:pPr marL="12700" lvl="0" algn="just">
              <a:spcBef>
                <a:spcPts val="600"/>
              </a:spcBef>
              <a:spcAft>
                <a:spcPts val="600"/>
              </a:spcAft>
            </a:pPr>
            <a:r>
              <a:rPr lang="tr-TR" sz="1400" b="1" dirty="0" smtClean="0">
                <a:solidFill>
                  <a:prstClr val="black"/>
                </a:solidFill>
                <a:latin typeface="Times New Roman" panose="02020603050405020304" pitchFamily="18" charset="0"/>
                <a:cs typeface="Times New Roman" panose="02020603050405020304" pitchFamily="18" charset="0"/>
              </a:rPr>
              <a:t>b</a:t>
            </a:r>
            <a:r>
              <a:rPr lang="tr-TR" sz="1400" b="1" dirty="0">
                <a:solidFill>
                  <a:prstClr val="black"/>
                </a:solidFill>
                <a:latin typeface="Times New Roman" panose="02020603050405020304" pitchFamily="18" charset="0"/>
                <a:cs typeface="Times New Roman" panose="02020603050405020304" pitchFamily="18" charset="0"/>
              </a:rPr>
              <a:t>)</a:t>
            </a:r>
            <a:r>
              <a:rPr lang="tr-TR" sz="1400" dirty="0">
                <a:solidFill>
                  <a:prstClr val="black"/>
                </a:solidFill>
                <a:latin typeface="Times New Roman" panose="02020603050405020304" pitchFamily="18" charset="0"/>
                <a:cs typeface="Times New Roman" panose="02020603050405020304" pitchFamily="18" charset="0"/>
              </a:rPr>
              <a:t> Muayene ve kabul işlemi hemen yapılamayan taşınırları kontrol ederek teslim almak, </a:t>
            </a:r>
            <a:endParaRPr lang="tr-TR" sz="1400" dirty="0" smtClean="0">
              <a:solidFill>
                <a:prstClr val="black"/>
              </a:solidFill>
              <a:latin typeface="Times New Roman" panose="02020603050405020304" pitchFamily="18" charset="0"/>
              <a:cs typeface="Times New Roman" panose="02020603050405020304" pitchFamily="18" charset="0"/>
            </a:endParaRPr>
          </a:p>
          <a:p>
            <a:pPr marL="12700" lvl="0" algn="just">
              <a:spcBef>
                <a:spcPts val="600"/>
              </a:spcBef>
              <a:spcAft>
                <a:spcPts val="600"/>
              </a:spcAft>
            </a:pPr>
            <a:r>
              <a:rPr lang="tr-TR" sz="1400" dirty="0" smtClean="0">
                <a:solidFill>
                  <a:prstClr val="black"/>
                </a:solidFill>
                <a:latin typeface="Times New Roman" panose="02020603050405020304" pitchFamily="18" charset="0"/>
                <a:cs typeface="Times New Roman" panose="02020603050405020304" pitchFamily="18" charset="0"/>
              </a:rPr>
              <a:t>özellikleri </a:t>
            </a:r>
            <a:r>
              <a:rPr lang="tr-TR" sz="1400" dirty="0">
                <a:solidFill>
                  <a:prstClr val="black"/>
                </a:solidFill>
                <a:latin typeface="Times New Roman" panose="02020603050405020304" pitchFamily="18" charset="0"/>
                <a:cs typeface="Times New Roman" panose="02020603050405020304" pitchFamily="18" charset="0"/>
              </a:rPr>
              <a:t>nedeniyle kesin kabulleri belli bir dönem kullanıldıktan sonra yapılabilen sarf malzemeleri hariç olmak üzere, bunların kesin kabulü yapılmadan kullanıma verilmesini önlemek.</a:t>
            </a:r>
          </a:p>
          <a:p>
            <a:pPr marL="12700" lvl="0" algn="just">
              <a:spcBef>
                <a:spcPts val="600"/>
              </a:spcBef>
              <a:spcAft>
                <a:spcPts val="600"/>
              </a:spcAft>
            </a:pPr>
            <a:r>
              <a:rPr lang="tr-TR" sz="1400" b="1" dirty="0">
                <a:solidFill>
                  <a:prstClr val="black"/>
                </a:solidFill>
                <a:latin typeface="Times New Roman" panose="02020603050405020304" pitchFamily="18" charset="0"/>
                <a:cs typeface="Times New Roman" panose="02020603050405020304" pitchFamily="18" charset="0"/>
              </a:rPr>
              <a:t>c)</a:t>
            </a:r>
            <a:r>
              <a:rPr lang="tr-TR" sz="1400" dirty="0">
                <a:solidFill>
                  <a:prstClr val="black"/>
                </a:solidFill>
                <a:latin typeface="Times New Roman" panose="02020603050405020304" pitchFamily="18" charset="0"/>
                <a:cs typeface="Times New Roman" panose="02020603050405020304" pitchFamily="18" charset="0"/>
              </a:rPr>
              <a:t> Taşınırların giriş ve çıkışına ilişkin kayıtları tutmak, bunlara ilişkin belge ve cetvelleri düzenlemek ve taşınır mal yönetim hesap cetvellerini istenilmesi hâlinde konsolide görevlisine göndermek</a:t>
            </a:r>
            <a:r>
              <a:rPr lang="tr-TR" sz="1400" dirty="0" smtClean="0">
                <a:solidFill>
                  <a:prstClr val="black"/>
                </a:solidFill>
                <a:latin typeface="Times New Roman" panose="02020603050405020304" pitchFamily="18" charset="0"/>
                <a:cs typeface="Times New Roman" panose="02020603050405020304" pitchFamily="18" charset="0"/>
              </a:rPr>
              <a:t>.</a:t>
            </a:r>
          </a:p>
          <a:p>
            <a:pPr marL="12700" lvl="0" indent="0" algn="just">
              <a:lnSpc>
                <a:spcPct val="100000"/>
              </a:lnSpc>
              <a:spcBef>
                <a:spcPts val="600"/>
              </a:spcBef>
              <a:spcAft>
                <a:spcPts val="600"/>
              </a:spcAft>
              <a:buNone/>
            </a:pPr>
            <a:r>
              <a:rPr lang="tr-TR" sz="1400" b="1" dirty="0">
                <a:solidFill>
                  <a:prstClr val="black"/>
                </a:solidFill>
                <a:latin typeface="Times New Roman" panose="02020603050405020304" pitchFamily="18" charset="0"/>
                <a:cs typeface="Times New Roman" panose="02020603050405020304" pitchFamily="18" charset="0"/>
              </a:rPr>
              <a:t>ç)</a:t>
            </a:r>
            <a:r>
              <a:rPr lang="tr-TR" sz="1400" dirty="0">
                <a:solidFill>
                  <a:prstClr val="black"/>
                </a:solidFill>
                <a:latin typeface="Times New Roman" panose="02020603050405020304" pitchFamily="18" charset="0"/>
                <a:cs typeface="Times New Roman" panose="02020603050405020304" pitchFamily="18" charset="0"/>
              </a:rPr>
              <a:t> Tüketime veya kullanıma verilmesi uygun görülen taşınırları ilgililere teslim etmek.</a:t>
            </a:r>
          </a:p>
          <a:p>
            <a:pPr marL="12700" lvl="0" indent="0" algn="just">
              <a:lnSpc>
                <a:spcPct val="100000"/>
              </a:lnSpc>
              <a:spcBef>
                <a:spcPts val="600"/>
              </a:spcBef>
              <a:spcAft>
                <a:spcPts val="600"/>
              </a:spcAft>
              <a:buNone/>
            </a:pPr>
            <a:r>
              <a:rPr lang="tr-TR" sz="1400" b="1" dirty="0">
                <a:solidFill>
                  <a:prstClr val="black"/>
                </a:solidFill>
                <a:latin typeface="Times New Roman" panose="02020603050405020304" pitchFamily="18" charset="0"/>
                <a:cs typeface="Times New Roman" panose="02020603050405020304" pitchFamily="18" charset="0"/>
              </a:rPr>
              <a:t>d)</a:t>
            </a:r>
            <a:r>
              <a:rPr lang="tr-TR" sz="1400" dirty="0">
                <a:solidFill>
                  <a:prstClr val="black"/>
                </a:solidFill>
                <a:latin typeface="Times New Roman" panose="02020603050405020304" pitchFamily="18" charset="0"/>
                <a:cs typeface="Times New Roman" panose="02020603050405020304" pitchFamily="18" charset="0"/>
              </a:rPr>
              <a:t> Taşınırların yangına, ıslanmaya, bozulmaya, çalınmaya ve benzeri tehlikelere karşı korunması için gerekli tedbirleri almak ve alınmasını sağlamak.</a:t>
            </a:r>
          </a:p>
          <a:p>
            <a:pPr marL="12700" algn="just">
              <a:spcBef>
                <a:spcPts val="600"/>
              </a:spcBef>
              <a:spcAft>
                <a:spcPts val="600"/>
              </a:spcAft>
            </a:pPr>
            <a:r>
              <a:rPr lang="tr-TR" sz="1400" b="1" dirty="0">
                <a:solidFill>
                  <a:prstClr val="black"/>
                </a:solidFill>
                <a:latin typeface="Times New Roman" panose="02020603050405020304" pitchFamily="18" charset="0"/>
                <a:cs typeface="Times New Roman" panose="02020603050405020304" pitchFamily="18" charset="0"/>
              </a:rPr>
              <a:t>e)</a:t>
            </a:r>
            <a:r>
              <a:rPr lang="tr-TR" sz="1400" dirty="0">
                <a:solidFill>
                  <a:prstClr val="black"/>
                </a:solidFill>
                <a:latin typeface="Times New Roman" panose="02020603050405020304" pitchFamily="18" charset="0"/>
                <a:cs typeface="Times New Roman" panose="02020603050405020304" pitchFamily="18" charset="0"/>
              </a:rPr>
              <a:t> Ambarda çalınma veya olağanüstü nedenlerden dolayı meydana gelen azalmaları harcama yetkilisine bildirmek</a:t>
            </a:r>
            <a:r>
              <a:rPr lang="tr-TR" sz="1400" dirty="0" smtClean="0">
                <a:solidFill>
                  <a:prstClr val="black"/>
                </a:solidFill>
                <a:latin typeface="Times New Roman" panose="02020603050405020304" pitchFamily="18" charset="0"/>
                <a:cs typeface="Times New Roman" panose="02020603050405020304" pitchFamily="18" charset="0"/>
              </a:rPr>
              <a:t>.</a:t>
            </a:r>
            <a:endParaRPr lang="tr-TR" sz="1400" b="1"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stretch>
            <a:fillRect/>
          </a:stretch>
        </p:blipFill>
        <p:spPr>
          <a:xfrm>
            <a:off x="8543478" y="1100321"/>
            <a:ext cx="2958240" cy="2514623"/>
          </a:xfrm>
          <a:prstGeom prst="rect">
            <a:avLst/>
          </a:prstGeom>
        </p:spPr>
      </p:pic>
    </p:spTree>
    <p:extLst>
      <p:ext uri="{BB962C8B-B14F-4D97-AF65-F5344CB8AC3E}">
        <p14:creationId xmlns:p14="http://schemas.microsoft.com/office/powerpoint/2010/main" val="401700945"/>
      </p:ext>
    </p:extLst>
  </p:cSld>
  <p:clrMapOvr>
    <a:masterClrMapping/>
  </p:clrMapOvr>
  <mc:AlternateContent xmlns:mc="http://schemas.openxmlformats.org/markup-compatibility/2006" xmlns:p14="http://schemas.microsoft.com/office/powerpoint/2010/main">
    <mc:Choice Requires="p14">
      <p:transition spd="slow" p14:dur="60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5967</Words>
  <Application>Microsoft Office PowerPoint</Application>
  <PresentationFormat>Özel</PresentationFormat>
  <Paragraphs>449</Paragraphs>
  <Slides>41</Slides>
  <Notes>38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41</vt:i4>
      </vt:variant>
    </vt:vector>
  </HeadingPairs>
  <TitlesOfParts>
    <vt:vector size="46" baseType="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PC</cp:lastModifiedBy>
  <cp:revision>196</cp:revision>
  <dcterms:created xsi:type="dcterms:W3CDTF">2023-10-23T12:29:19Z</dcterms:created>
  <dcterms:modified xsi:type="dcterms:W3CDTF">2025-09-12T08:11:50Z</dcterms:modified>
</cp:coreProperties>
</file>